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Gill Sans" panose="020B0604020202020204" charset="0"/>
      <p:regular r:id="rId38"/>
      <p:bold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asKrfi4FIkbDu4uPfxeS0ZJrA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DF52AF-F8A1-43BA-B71A-01048F2FFB76}">
  <a:tblStyle styleId="{96DF52AF-F8A1-43BA-B71A-01048F2FFB7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3E7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84532-566D-4F61-B9B7-43CA69D75380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6913821" y="637042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1777464" y="6370430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33"/>
          <p:cNvCxnSpPr/>
          <p:nvPr/>
        </p:nvCxnSpPr>
        <p:spPr>
          <a:xfrm>
            <a:off x="1777464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42"/>
          <p:cNvCxnSpPr/>
          <p:nvPr/>
        </p:nvCxnSpPr>
        <p:spPr>
          <a:xfrm>
            <a:off x="1780777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43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4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44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>
            <a:off x="1694656" y="1865037"/>
            <a:ext cx="8802688" cy="312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and Gallery ">
  <p:cSld name="2_Content and Gallery 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46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6"/>
          <p:cNvSpPr txBox="1">
            <a:spLocks noGrp="1"/>
          </p:cNvSpPr>
          <p:nvPr>
            <p:ph type="body" idx="1"/>
          </p:nvPr>
        </p:nvSpPr>
        <p:spPr>
          <a:xfrm>
            <a:off x="7873638" y="24334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body" idx="2"/>
          </p:nvPr>
        </p:nvSpPr>
        <p:spPr>
          <a:xfrm>
            <a:off x="1292239" y="24334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body" idx="3"/>
          </p:nvPr>
        </p:nvSpPr>
        <p:spPr>
          <a:xfrm>
            <a:off x="4593953" y="24334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25" name="Google Shape;125;p4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7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7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dt" idx="10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ftr" idx="11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2" name="Google Shape;132;p47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4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1287315" y="2755515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3"/>
          </p:nvPr>
        </p:nvSpPr>
        <p:spPr>
          <a:xfrm>
            <a:off x="6252486" y="19542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4"/>
          </p:nvPr>
        </p:nvSpPr>
        <p:spPr>
          <a:xfrm>
            <a:off x="6252486" y="2752737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35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Gallery ">
  <p:cSld name="1_Content and Gallery 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1300394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7873638" y="5144980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36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460210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787363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5"/>
          </p:nvPr>
        </p:nvSpPr>
        <p:spPr>
          <a:xfrm>
            <a:off x="4595889" y="5144979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6"/>
          </p:nvPr>
        </p:nvSpPr>
        <p:spPr>
          <a:xfrm>
            <a:off x="1306587" y="5144978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8" name="Google Shape;48;p36"/>
          <p:cNvCxnSpPr/>
          <p:nvPr/>
        </p:nvCxnSpPr>
        <p:spPr>
          <a:xfrm>
            <a:off x="4484077" y="5144978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36"/>
          <p:cNvCxnSpPr/>
          <p:nvPr/>
        </p:nvCxnSpPr>
        <p:spPr>
          <a:xfrm>
            <a:off x="7757747" y="5144978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 and Gallery ">
  <p:cSld name="3_Content and Gallery 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1300394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37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460210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3"/>
          </p:nvPr>
        </p:nvSpPr>
        <p:spPr>
          <a:xfrm>
            <a:off x="787363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4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>
            <a:off x="5095246" y="1645522"/>
            <a:ext cx="5807176" cy="384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2"/>
          </p:nvPr>
        </p:nvSpPr>
        <p:spPr>
          <a:xfrm>
            <a:off x="1290909" y="1645522"/>
            <a:ext cx="3600000" cy="38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38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1292239" y="2161853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3" name="Google Shape;73;p39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allery ">
  <p:cSld name="Content and Gallery 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1300394" y="24080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2"/>
          </p:nvPr>
        </p:nvSpPr>
        <p:spPr>
          <a:xfrm>
            <a:off x="7873638" y="4424554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40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602108" y="24080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7873638" y="2408044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5"/>
          </p:nvPr>
        </p:nvSpPr>
        <p:spPr>
          <a:xfrm>
            <a:off x="4595889" y="4424553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body" idx="6"/>
          </p:nvPr>
        </p:nvSpPr>
        <p:spPr>
          <a:xfrm>
            <a:off x="1306587" y="4424552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4484077" y="4424552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40"/>
          <p:cNvCxnSpPr/>
          <p:nvPr/>
        </p:nvCxnSpPr>
        <p:spPr>
          <a:xfrm>
            <a:off x="7757747" y="4424552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type="picTx">
  <p:cSld name="PICTURE_WITH_CAPTION_TEX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dt" idx="10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4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 amt="4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2"/>
          <p:cNvPicPr preferRelativeResize="0"/>
          <p:nvPr/>
        </p:nvPicPr>
        <p:blipFill rotWithShape="1">
          <a:blip r:embed="rId18">
            <a:alphaModFix/>
          </a:blip>
          <a:srcRect b="-1562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16" name="Google Shape;16;p3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cap="small"/>
              <a:t>Greedy Algorithm</a:t>
            </a:r>
            <a:endParaRPr cap="small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</a:rPr>
              <a:t>CSE-237 : ALGORITHM DESIGN AND ANALYSIS</a:t>
            </a:r>
            <a:endParaRPr sz="2200"/>
          </a:p>
        </p:txBody>
      </p:sp>
      <p:pic>
        <p:nvPicPr>
          <p:cNvPr id="139" name="Google Shape;139;p1" descr="https://upload.wikimedia.org/wikipedia/commons/thumb/d/da/Greedy_algorithm_36_cents.svg/280px-Greedy_algorithm_36_cents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6897" y="2405575"/>
            <a:ext cx="1429503" cy="105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FEATURES OF GREEDY SOLUTION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construct the solution in an optimal way, algorithm maintains two sets: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contains chosen items </a:t>
            </a:r>
            <a:r>
              <a:rPr lang="en-US" b="1"/>
              <a:t>(solution/candidate set)</a:t>
            </a:r>
            <a:r>
              <a:rPr lang="en-US"/>
              <a:t> and the other contains rejected </a:t>
            </a:r>
            <a:endParaRPr/>
          </a:p>
          <a:p>
            <a:pPr marL="3886200" lvl="8" indent="-152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greedy algorithm consists of four (</a:t>
            </a:r>
            <a:r>
              <a:rPr lang="en-US" b="1"/>
              <a:t>4</a:t>
            </a:r>
            <a:r>
              <a:rPr lang="en-US"/>
              <a:t>) function: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Selection </a:t>
            </a:r>
            <a:r>
              <a:rPr lang="en-US" b="1"/>
              <a:t>Function </a:t>
            </a:r>
            <a:r>
              <a:rPr lang="en-US" sz="1800" b="1"/>
              <a:t>-</a:t>
            </a:r>
            <a:r>
              <a:rPr lang="en-US" sz="1800"/>
              <a:t> used to chose the best candidate to be added to the solution.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Feasibility Function - </a:t>
            </a:r>
            <a:r>
              <a:rPr lang="en-US"/>
              <a:t>checks the feasibility of a set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Objective Function - </a:t>
            </a:r>
            <a:r>
              <a:rPr lang="en-US"/>
              <a:t>used to assign value to a solution or partial solution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Solution Function - </a:t>
            </a:r>
            <a:r>
              <a:rPr lang="en-US"/>
              <a:t>used to indicate whether a complete solution has been reached</a:t>
            </a: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STRUCTURE OF GREEDY ALGORITHM</a:t>
            </a:r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Initially the set of chosen items (</a:t>
            </a:r>
            <a:r>
              <a:rPr lang="en-US" b="1"/>
              <a:t>solution/candidate set</a:t>
            </a:r>
            <a:r>
              <a:rPr lang="en-US"/>
              <a:t>) is empty.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At each step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item will be added in a </a:t>
            </a:r>
            <a:r>
              <a:rPr lang="en-US" b="1"/>
              <a:t>solution set</a:t>
            </a:r>
            <a:r>
              <a:rPr lang="en-US"/>
              <a:t> by using </a:t>
            </a:r>
            <a:r>
              <a:rPr lang="en-US" b="1"/>
              <a:t>selection function</a:t>
            </a:r>
            <a:r>
              <a:rPr lang="en-US"/>
              <a:t>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set would no longer be feasible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reject items under consideration (and is never consider again).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ELSE IF set is still feasible THEN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b="1"/>
              <a:t>ADD</a:t>
            </a:r>
            <a:r>
              <a:rPr lang="en-US"/>
              <a:t> the current item.</a:t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>
            <a:off x="1294363" y="5023627"/>
            <a:ext cx="9603275" cy="646331"/>
          </a:xfrm>
          <a:prstGeom prst="rect">
            <a:avLst/>
          </a:prstGeom>
          <a:gradFill>
            <a:gsLst>
              <a:gs pos="0">
                <a:srgbClr val="D8CEC9"/>
              </a:gs>
              <a:gs pos="100000">
                <a:srgbClr val="AA9181">
                  <a:alpha val="91764"/>
                </a:srgbClr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feasible set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(of candidates) is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promising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if it can be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to produce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not merely a solution, but 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optimal solution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problem. [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empty set is always promising why?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]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>
            <a:spLocks noGrp="1"/>
          </p:cNvSpPr>
          <p:nvPr>
            <p:ph type="body" idx="2"/>
          </p:nvPr>
        </p:nvSpPr>
        <p:spPr>
          <a:xfrm>
            <a:off x="7873638" y="5144980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Optimal Solution</a:t>
            </a:r>
            <a:endParaRPr/>
          </a:p>
        </p:txBody>
      </p:sp>
      <p:pic>
        <p:nvPicPr>
          <p:cNvPr id="237" name="Google Shape;237;p1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0269" y="3220244"/>
            <a:ext cx="28479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943056" y="3220244"/>
            <a:ext cx="28860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2"/>
          <p:cNvSpPr txBox="1">
            <a:spLocks noGrp="1"/>
          </p:cNvSpPr>
          <p:nvPr>
            <p:ph type="body" idx="5"/>
          </p:nvPr>
        </p:nvSpPr>
        <p:spPr>
          <a:xfrm>
            <a:off x="4595889" y="5144979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Greedy Solution</a:t>
            </a:r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body" idx="6"/>
          </p:nvPr>
        </p:nvSpPr>
        <p:spPr>
          <a:xfrm>
            <a:off x="1306587" y="5144978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Possible Solutions</a:t>
            </a:r>
            <a:endParaRPr/>
          </a:p>
        </p:txBody>
      </p:sp>
      <p:sp>
        <p:nvSpPr>
          <p:cNvPr id="241" name="Google Shape;241;p12"/>
          <p:cNvSpPr txBox="1">
            <a:spLocks noGrp="1"/>
          </p:cNvSpPr>
          <p:nvPr>
            <p:ph type="body" idx="7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Problem #1</a:t>
            </a:r>
            <a:r>
              <a:rPr lang="en-US"/>
              <a:t>: With a goal of reaching the largest sum</a:t>
            </a:r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FAILURE OF GREEDY ALGORITHM</a:t>
            </a:r>
            <a:endParaRPr/>
          </a:p>
        </p:txBody>
      </p:sp>
      <p:pic>
        <p:nvPicPr>
          <p:cNvPr id="243" name="Google Shape;24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393031" y="3225006"/>
            <a:ext cx="28384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45" name="Google Shape;245;p12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body" idx="1"/>
          </p:nvPr>
        </p:nvSpPr>
        <p:spPr>
          <a:xfrm>
            <a:off x="1300394" y="3128470"/>
            <a:ext cx="3024000" cy="19065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Available Cents: 4, 3, 1</a:t>
            </a: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body" idx="2"/>
          </p:nvPr>
        </p:nvSpPr>
        <p:spPr>
          <a:xfrm>
            <a:off x="4602108" y="3128470"/>
            <a:ext cx="3024000" cy="1906565"/>
          </a:xfrm>
          <a:prstGeom prst="rect">
            <a:avLst/>
          </a:prstGeom>
          <a:solidFill>
            <a:srgbClr val="F7C9D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Greedy Solution: 4+1+1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body" idx="3"/>
          </p:nvPr>
        </p:nvSpPr>
        <p:spPr>
          <a:xfrm>
            <a:off x="7873638" y="3128470"/>
            <a:ext cx="3024000" cy="1906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Better Solution: 3+3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body" idx="4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Problem #2</a:t>
            </a:r>
            <a:r>
              <a:rPr lang="en-US"/>
              <a:t>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the minimum # of 4, 3, and 1 cent coins to make up 6 cents.</a:t>
            </a:r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FAILURE OF GREEDY ALGORITHM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APPLICATION OF GREEDY STRATEGY</a:t>
            </a:r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Optimal solutions: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change making for “normal” coin denominations, (minimum/maximum) spanning tree, single-source shortest paths, </a:t>
            </a:r>
            <a:r>
              <a:rPr lang="en-US" b="1"/>
              <a:t>scheduling problems</a:t>
            </a:r>
            <a:r>
              <a:rPr lang="en-US"/>
              <a:t>, Huffman codes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Approximations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Traveling salesman problem (TSP), </a:t>
            </a:r>
            <a:r>
              <a:rPr lang="en-US" b="1"/>
              <a:t>knapsack problem</a:t>
            </a:r>
            <a:r>
              <a:rPr lang="en-US"/>
              <a:t>, other combinatorial optimization problems (CSP,  WTAP,  VRP)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3746500" y="1645522"/>
            <a:ext cx="7155922" cy="384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Statement : </a:t>
            </a:r>
            <a:r>
              <a:rPr lang="en-US"/>
              <a:t>A thief robbing a store and can carry a maximal weight of </a:t>
            </a:r>
            <a:r>
              <a:rPr lang="en-US" i="1"/>
              <a:t>w </a:t>
            </a:r>
            <a:r>
              <a:rPr lang="en-US"/>
              <a:t>into their knapsack. There are n items and </a:t>
            </a:r>
            <a:r>
              <a:rPr lang="en-US" i="1"/>
              <a:t>i</a:t>
            </a:r>
            <a:r>
              <a:rPr lang="en-US" i="1" baseline="30000"/>
              <a:t>th</a:t>
            </a:r>
            <a:r>
              <a:rPr lang="en-US" i="1"/>
              <a:t> </a:t>
            </a:r>
            <a:r>
              <a:rPr lang="en-US"/>
              <a:t>item weight is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is worth </a:t>
            </a:r>
            <a:r>
              <a:rPr lang="en-US" i="1"/>
              <a:t>v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dollars. What items should thief take?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Constraint :</a:t>
            </a:r>
            <a:r>
              <a:rPr lang="en-US"/>
              <a:t> The knapsack weight capacity is not exceeded and the total benefit is maximal.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Variants</a:t>
            </a:r>
            <a:r>
              <a:rPr lang="en-US"/>
              <a:t> of Kanpsack Problem: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0-1 knapsack</a:t>
            </a:r>
            <a:r>
              <a:rPr lang="en-US" b="1"/>
              <a:t> : </a:t>
            </a:r>
            <a:r>
              <a:rPr lang="en-US"/>
              <a:t>items are indivisible. (either take an item or not)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Fractional knapsack : items are divisible. (can take any fraction of an item)  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KNAPSACK PROBLEM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363" y="1853754"/>
            <a:ext cx="2447353" cy="341651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1579415" y="35001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/>
              <a:t>0-1 KNAPSACK</a:t>
            </a:r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body" idx="2"/>
          </p:nvPr>
        </p:nvSpPr>
        <p:spPr>
          <a:xfrm>
            <a:off x="1689100" y="4318000"/>
            <a:ext cx="3111500" cy="158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Take B and C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weight = 50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value = 220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body" idx="3"/>
          </p:nvPr>
        </p:nvSpPr>
        <p:spPr>
          <a:xfrm>
            <a:off x="6544586" y="35036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/>
              <a:t>FRACTIONAL KNAPSACK</a:t>
            </a:r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body" idx="4"/>
          </p:nvPr>
        </p:nvSpPr>
        <p:spPr>
          <a:xfrm>
            <a:off x="6667501" y="4318000"/>
            <a:ext cx="3632199" cy="15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Take A,B and 2/3rd of C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weight = 50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value = 240</a:t>
            </a:r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KNAPSACK PROBLEM - EXAMPLE</a:t>
            </a:r>
            <a:endParaRPr/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8667" y="1840468"/>
            <a:ext cx="74676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1292239" y="2161853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Greedy Approach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Calculate the ratio value/weight for each item.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 the item on basis of this ratio.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 the item with the highest ratio and add them until we can’t add the next item as a whole.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 the end add the next item as much (fraction) as we can.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2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Greedy Algorithm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INPUT: AN INTEGER 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Positive values w</a:t>
            </a:r>
            <a:r>
              <a:rPr lang="en-US" baseline="-25000"/>
              <a:t>i</a:t>
            </a:r>
            <a:r>
              <a:rPr lang="en-US"/>
              <a:t> and v</a:t>
            </a:r>
            <a:r>
              <a:rPr lang="en-US" baseline="-25000"/>
              <a:t>i</a:t>
            </a:r>
            <a:r>
              <a:rPr lang="en-US"/>
              <a:t> such that 1 &lt;= i &lt;= 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Positive value W.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OUTPUT: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 values of xi such that 0 &lt;= x+i &lt;=1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Total profit P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KNAPSACK PROBLEM - SOLUTION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2910" y="2408238"/>
            <a:ext cx="1918692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>
            <a:spLocks noGrp="1"/>
          </p:cNvSpPr>
          <p:nvPr>
            <p:ph type="body" idx="2"/>
          </p:nvPr>
        </p:nvSpPr>
        <p:spPr>
          <a:xfrm>
            <a:off x="7873638" y="4424554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Fractional Solution</a:t>
            </a:r>
            <a:endParaRPr/>
          </a:p>
        </p:txBody>
      </p:sp>
      <p:pic>
        <p:nvPicPr>
          <p:cNvPr id="301" name="Google Shape;301;p18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38746" y="2408238"/>
            <a:ext cx="2151021" cy="190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953052" y="2408238"/>
            <a:ext cx="866083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8"/>
          <p:cNvSpPr txBox="1">
            <a:spLocks noGrp="1"/>
          </p:cNvSpPr>
          <p:nvPr>
            <p:ph type="body" idx="5"/>
          </p:nvPr>
        </p:nvSpPr>
        <p:spPr>
          <a:xfrm>
            <a:off x="4595889" y="4424553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0-1 Solution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6"/>
          </p:nvPr>
        </p:nvSpPr>
        <p:spPr>
          <a:xfrm>
            <a:off x="1306587" y="4424552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Knapsack Problem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KNAPSACK PROBLEM – SOLUTION …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FRACTIONAL KNAPSACK - ALGORITHM</a:t>
            </a:r>
            <a:endParaRPr/>
          </a:p>
        </p:txBody>
      </p:sp>
      <p:pic>
        <p:nvPicPr>
          <p:cNvPr id="313" name="Google Shape;31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6992" y="1927224"/>
            <a:ext cx="8278763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EXAMPLE#1 – FINDING THE CHAMPIONS</a:t>
            </a: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 u="sng"/>
              <a:t>Problem</a:t>
            </a:r>
            <a:r>
              <a:rPr lang="en-US"/>
              <a:t>: Pick </a:t>
            </a:r>
            <a:r>
              <a:rPr lang="en-US" b="1" i="1"/>
              <a:t>k</a:t>
            </a:r>
            <a:r>
              <a:rPr lang="en-US"/>
              <a:t> scores out of </a:t>
            </a:r>
            <a:r>
              <a:rPr lang="en-US" b="1" i="1"/>
              <a:t>n</a:t>
            </a:r>
            <a:r>
              <a:rPr lang="en-US"/>
              <a:t> scores such that the sum of these k scores is the largest. </a:t>
            </a:r>
            <a:endParaRPr/>
          </a:p>
          <a:p>
            <a:pPr marL="2971800" lvl="6" indent="-152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 u="sng"/>
              <a:t>Algorithm: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	FOR i = 1 to k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		pick out the largest number and 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		delete this number from the input.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	ENDFOR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FRACTIONAL KNAPSACK - EXAMPLE</a:t>
            </a:r>
            <a:endParaRPr/>
          </a:p>
        </p:txBody>
      </p:sp>
      <p:pic>
        <p:nvPicPr>
          <p:cNvPr id="321" name="Google Shape;32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476" y="1927224"/>
            <a:ext cx="8368072" cy="37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FRACTIONAL KNAPSACK - COMPLEXITY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the items are already sorted into decreasing order of </a:t>
            </a:r>
            <a:r>
              <a:rPr lang="en-US" i="1"/>
              <a:t>vi / wi, </a:t>
            </a:r>
            <a:r>
              <a:rPr lang="en-US"/>
              <a:t>then the while-loop takes a time in </a:t>
            </a:r>
            <a:r>
              <a:rPr lang="en-US" b="1" i="1"/>
              <a:t>O(n)</a:t>
            </a:r>
            <a:r>
              <a:rPr lang="en-US"/>
              <a:t>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 main time taking step is sorting, the whole problem can be solved in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O(n log n) using merge/quick sort =&gt; sort: O(n log n), loop: O(n)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using selection/bubble sort =&gt; sort: O(n</a:t>
            </a:r>
            <a:r>
              <a:rPr lang="en-US" baseline="30000"/>
              <a:t>2</a:t>
            </a:r>
            <a:r>
              <a:rPr lang="en-US"/>
              <a:t>), loop: O(n)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O(n) using max-heap sort =&gt; heap: O(n) loop: O(log n)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4051300" y="1645522"/>
            <a:ext cx="6851122" cy="384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Statement : </a:t>
            </a:r>
            <a:r>
              <a:rPr lang="en-US"/>
              <a:t>If there are a set of jobs which are associated with deadline d</a:t>
            </a:r>
            <a:r>
              <a:rPr lang="en-US" baseline="-25000"/>
              <a:t>i</a:t>
            </a:r>
            <a:r>
              <a:rPr lang="en-US"/>
              <a:t> &gt;= 0 and profit p</a:t>
            </a:r>
            <a:r>
              <a:rPr lang="en-US" baseline="-25000"/>
              <a:t>i</a:t>
            </a:r>
            <a:r>
              <a:rPr lang="en-US"/>
              <a:t> &gt; 0. For any job i the profit is earned if and only if the job is completed by its deadline.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Objective : </a:t>
            </a:r>
            <a:r>
              <a:rPr lang="en-US"/>
              <a:t>Find a sequence of jobs, which is completed within their deadlines and gives maximum profit.</a:t>
            </a: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Constraint :</a:t>
            </a:r>
            <a:r>
              <a:rPr lang="en-US"/>
              <a:t> Any job takes single unit of time to execute, any job can’t execute beyond its deadline,  and only one job can be executed at a time.</a:t>
            </a:r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263" y="2120900"/>
            <a:ext cx="2823699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292239" y="2161853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Standard</a:t>
            </a:r>
            <a:r>
              <a:rPr lang="en-US"/>
              <a:t> Greedy Approach</a:t>
            </a:r>
            <a:endParaRPr/>
          </a:p>
          <a:p>
            <a:pPr marL="3886200" lvl="8" indent="-152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 all the jobs based on the profit in an increasing order.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 </a:t>
            </a:r>
            <a:r>
              <a:rPr lang="en-US" b="1"/>
              <a:t>d</a:t>
            </a:r>
            <a:r>
              <a:rPr lang="en-US"/>
              <a:t> be the maximum deadline that will define the size of </a:t>
            </a:r>
            <a:r>
              <a:rPr lang="en-US" b="1"/>
              <a:t>solution </a:t>
            </a:r>
            <a:r>
              <a:rPr lang="en-US"/>
              <a:t>array.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solution array </a:t>
            </a:r>
            <a:r>
              <a:rPr lang="en-US" b="1"/>
              <a:t>S</a:t>
            </a:r>
            <a:r>
              <a:rPr lang="en-US"/>
              <a:t> with </a:t>
            </a:r>
            <a:r>
              <a:rPr lang="en-US" b="1"/>
              <a:t>d</a:t>
            </a:r>
            <a:r>
              <a:rPr lang="en-US"/>
              <a:t> slots.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Initialize the content of array </a:t>
            </a:r>
            <a:r>
              <a:rPr lang="en-US" b="1"/>
              <a:t>S</a:t>
            </a:r>
            <a:r>
              <a:rPr lang="en-US"/>
              <a:t> with zero.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2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for all jobs.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/* </a:t>
            </a:r>
            <a:r>
              <a:rPr lang="en-US">
                <a:solidFill>
                  <a:srgbClr val="891631"/>
                </a:solidFill>
              </a:rPr>
              <a:t>Nothing is gained by scheduling it earlier, and scheduling it earlier could prevent another more profitable job from being done</a:t>
            </a:r>
            <a:r>
              <a:rPr lang="en-US"/>
              <a:t> */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If scheduling is possible using </a:t>
            </a:r>
            <a:r>
              <a:rPr lang="en-US" b="1"/>
              <a:t>r</a:t>
            </a:r>
            <a:r>
              <a:rPr lang="en-US" b="1" baseline="30000"/>
              <a:t>th</a:t>
            </a:r>
            <a:r>
              <a:rPr lang="en-US"/>
              <a:t> slot of array </a:t>
            </a:r>
            <a:r>
              <a:rPr lang="en-US" b="1"/>
              <a:t>S</a:t>
            </a:r>
            <a:r>
              <a:rPr lang="en-US"/>
              <a:t> to job </a:t>
            </a:r>
            <a:r>
              <a:rPr lang="en-US" b="1"/>
              <a:t>i </a:t>
            </a:r>
            <a:r>
              <a:rPr lang="en-US"/>
              <a:t>having a deadline </a:t>
            </a:r>
            <a:r>
              <a:rPr lang="en-US" b="1"/>
              <a:t>r</a:t>
            </a:r>
            <a:r>
              <a:rPr lang="en-US"/>
              <a:t>.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Otherwise look for location (</a:t>
            </a:r>
            <a:r>
              <a:rPr lang="en-US" b="1"/>
              <a:t>r-1</a:t>
            </a:r>
            <a:r>
              <a:rPr lang="en-US"/>
              <a:t>), (</a:t>
            </a:r>
            <a:r>
              <a:rPr lang="en-US" b="1"/>
              <a:t>-2</a:t>
            </a:r>
            <a:r>
              <a:rPr lang="en-US"/>
              <a:t>)...</a:t>
            </a:r>
            <a:r>
              <a:rPr lang="en-US" b="1"/>
              <a:t>1</a:t>
            </a:r>
            <a:r>
              <a:rPr lang="en-US"/>
              <a:t>.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Schedule the job if possible else reject.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Return array S as the answer.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SOLUTION</a:t>
            </a:r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24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5" name="Google Shape;355;p2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71138" y="1769088"/>
            <a:ext cx="4058821" cy="4078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25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pic>
        <p:nvPicPr>
          <p:cNvPr id="365" name="Google Shape;365;p2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57975" y="1767533"/>
            <a:ext cx="4060369" cy="407998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26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pic>
        <p:nvPicPr>
          <p:cNvPr id="374" name="Google Shape;374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5098" y="1765214"/>
            <a:ext cx="4062677" cy="408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7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pic>
        <p:nvPicPr>
          <p:cNvPr id="383" name="Google Shape;383;p2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35534" y="1764173"/>
            <a:ext cx="4054314" cy="408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Google Shape;390;p28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1" name="Google Shape;391;p28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pic>
        <p:nvPicPr>
          <p:cNvPr id="392" name="Google Shape;392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35534" y="1764173"/>
            <a:ext cx="4054314" cy="408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394" name="Google Shape;394;p28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29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D99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pic>
        <p:nvPicPr>
          <p:cNvPr id="401" name="Google Shape;401;p29" descr="job-scheduling-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22841" y="1768277"/>
            <a:ext cx="4079240" cy="407924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EXAMPLE#2 – CONFERENCE SCHEDULING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set of activities (conferences) – each conference has a start time and a finish time: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the maximum number of activities that can be completed? 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54" name="Google Shape;154;p3"/>
          <p:cNvGraphicFramePr/>
          <p:nvPr/>
        </p:nvGraphicFramePr>
        <p:xfrm>
          <a:off x="1698203" y="2877741"/>
          <a:ext cx="8795500" cy="1112550"/>
        </p:xfrm>
        <a:graphic>
          <a:graphicData uri="http://schemas.openxmlformats.org/drawingml/2006/table">
            <a:tbl>
              <a:tblPr firstRow="1" bandRow="1">
                <a:noFill/>
                <a:tableStyleId>{96DF52AF-F8A1-43BA-B71A-01048F2FFB76}</a:tableStyleId>
              </a:tblPr>
              <a:tblGrid>
                <a:gridCol w="13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Conf ID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Start Time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Finish Time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" name="Google Shape;155;p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30"/>
          <p:cNvGraphicFramePr/>
          <p:nvPr/>
        </p:nvGraphicFramePr>
        <p:xfrm>
          <a:off x="1617785" y="1768277"/>
          <a:ext cx="3727950" cy="4079350"/>
        </p:xfrm>
        <a:graphic>
          <a:graphicData uri="http://schemas.openxmlformats.org/drawingml/2006/table">
            <a:tbl>
              <a:tblPr firstRow="1" bandRow="1">
                <a:noFill/>
                <a:tableStyleId>{3DE84532-566D-4F61-B9B7-43CA69D75380}</a:tableStyleId>
              </a:tblPr>
              <a:tblGrid>
                <a:gridCol w="124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Deadline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EE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SCHEDULING WITH DEADLINE - EXAMPLE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body" idx="2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scheduled jobs are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7, 6, 9, 5, 3, 4, 8, 1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profit is 109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Time complexity: O(n2)  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412" name="Google Shape;412;p30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solidFill>
                  <a:srgbClr val="0070C0"/>
                </a:solidFill>
              </a:rPr>
              <a:t>Explore it on NEXT DAY</a:t>
            </a:r>
            <a:endParaRPr sz="2600">
              <a:solidFill>
                <a:srgbClr val="0070C0"/>
              </a:solidFill>
            </a:endParaRPr>
          </a:p>
        </p:txBody>
      </p:sp>
      <p:sp>
        <p:nvSpPr>
          <p:cNvPr id="419" name="Google Shape;419;p31"/>
          <p:cNvSpPr txBox="1">
            <a:spLocks noGrp="1"/>
          </p:cNvSpPr>
          <p:nvPr>
            <p:ph type="ftr" idx="11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dt" idx="10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8390" y="1874404"/>
            <a:ext cx="42195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INTERVAL REPRESENTATION</a:t>
            </a:r>
            <a:endParaRPr/>
          </a:p>
        </p:txBody>
      </p:sp>
      <p:pic>
        <p:nvPicPr>
          <p:cNvPr id="162" name="Google Shape;162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0085" y="2755900"/>
            <a:ext cx="3439781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>
            <a:spLocks noGrp="1"/>
          </p:cNvSpPr>
          <p:nvPr>
            <p:ph type="body" idx="3"/>
          </p:nvPr>
        </p:nvSpPr>
        <p:spPr>
          <a:xfrm>
            <a:off x="6252486" y="19542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EARLY START STRATEGY</a:t>
            </a:r>
            <a:endParaRPr/>
          </a:p>
        </p:txBody>
      </p:sp>
      <p:pic>
        <p:nvPicPr>
          <p:cNvPr id="164" name="Google Shape;164;p4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60946" y="2752725"/>
            <a:ext cx="3429458" cy="263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EXAMPLE#2 – CONFERENCE SCHEDULING …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EARLY FINISH STRATEGY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3"/>
          </p:nvPr>
        </p:nvSpPr>
        <p:spPr>
          <a:xfrm>
            <a:off x="6252486" y="19542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LATELY FINISH STRATEGY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EXAMPLE#2 – CONFERENCE SCHEDULING …</a:t>
            </a:r>
            <a:endParaRPr/>
          </a:p>
        </p:txBody>
      </p:sp>
      <p:pic>
        <p:nvPicPr>
          <p:cNvPr id="175" name="Google Shape;175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0085" y="2755900"/>
            <a:ext cx="3439781" cy="2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60946" y="2752725"/>
            <a:ext cx="3429458" cy="263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WHY IT IS GREEDY?</a:t>
            </a: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Greedy in the sense that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leaves as much opportunity as possible for the remaining activities to be scheduled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greedy choice is the one that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maximizes the amount of unscheduled time remaining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OPTIMIZATION PROBLEMS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problem that may have many </a:t>
            </a:r>
            <a:r>
              <a:rPr lang="en-US" b="1"/>
              <a:t>feasible solutions</a:t>
            </a:r>
            <a:r>
              <a:rPr lang="en-US"/>
              <a:t> and </a:t>
            </a:r>
            <a:r>
              <a:rPr lang="en-US" b="1"/>
              <a:t>each solution</a:t>
            </a:r>
            <a:r>
              <a:rPr lang="en-US"/>
              <a:t> has a value.</a:t>
            </a:r>
            <a:endParaRPr b="1" u="sng"/>
          </a:p>
          <a:p>
            <a:pPr marL="3886200" lvl="8" indent="-152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 </a:t>
            </a:r>
            <a:r>
              <a:rPr lang="en-US" b="1">
                <a:solidFill>
                  <a:srgbClr val="002060"/>
                </a:solidFill>
              </a:rPr>
              <a:t>maximization</a:t>
            </a:r>
            <a:r>
              <a:rPr lang="en-US"/>
              <a:t> problem - we wish to find a solution to maximize the value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 </a:t>
            </a:r>
            <a:r>
              <a:rPr lang="en-US" b="1">
                <a:solidFill>
                  <a:srgbClr val="002060"/>
                </a:solidFill>
              </a:rPr>
              <a:t>minimization</a:t>
            </a:r>
            <a:r>
              <a:rPr lang="en-US"/>
              <a:t> problem - we wish to find a solution to minimize the value</a:t>
            </a:r>
            <a:endParaRPr/>
          </a:p>
          <a:p>
            <a:pPr marL="3886200" lvl="8" indent="-152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</a:t>
            </a:r>
            <a:r>
              <a:rPr lang="en-US" b="1"/>
              <a:t>greedy algorithm</a:t>
            </a:r>
            <a:r>
              <a:rPr lang="en-US"/>
              <a:t> works in phases – taking the best solution right now, without regard for future consequences.</a:t>
            </a:r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GREEDY METHOD</a:t>
            </a:r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Greedy strategy usually progresses in a </a:t>
            </a:r>
            <a:r>
              <a:rPr lang="en-US" dirty="0">
                <a:highlight>
                  <a:srgbClr val="FFFF00"/>
                </a:highlight>
              </a:rPr>
              <a:t>top-down</a:t>
            </a:r>
            <a:r>
              <a:rPr lang="en-US" dirty="0"/>
              <a:t> fashion, making one greedy choice after another, reducing each problem to a smaller one.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Two ingredients that are exhibited by most problems that lend themselves to a greedy strategy: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Greedy-Choice</a:t>
            </a:r>
            <a:r>
              <a:rPr lang="en-US" dirty="0"/>
              <a:t> property - when we have a choice to make, make the one that looks best </a:t>
            </a:r>
            <a:r>
              <a:rPr lang="en-US" i="1" dirty="0"/>
              <a:t>right now</a:t>
            </a:r>
            <a:r>
              <a:rPr lang="en-US" dirty="0"/>
              <a:t>.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Optimal Substructure</a:t>
            </a:r>
            <a:r>
              <a:rPr lang="en-US" dirty="0"/>
              <a:t> - an optimal solution to the problem contains within it optimal solutions to sub-problems</a:t>
            </a:r>
            <a:endParaRPr dirty="0"/>
          </a:p>
        </p:txBody>
      </p:sp>
      <p:sp>
        <p:nvSpPr>
          <p:cNvPr id="201" name="Google Shape;201;p8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GREEDY METHOD …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Characteristics of greedy algorithm: 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a sequence of choices 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choice is the one that seems best so far, only depends on what's been done so far 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choice produces a smaller problem to be solved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10185010" y="3474720"/>
            <a:ext cx="520504" cy="78779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308296" y="2827603"/>
            <a:ext cx="365760" cy="2025748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627078" y="2279505"/>
            <a:ext cx="4318780" cy="974356"/>
          </a:xfrm>
          <a:prstGeom prst="wedgeEllipseCallout">
            <a:avLst>
              <a:gd name="adj1" fmla="val -145909"/>
              <a:gd name="adj2" fmla="val 110145"/>
            </a:avLst>
          </a:prstGeom>
          <a:solidFill>
            <a:srgbClr val="EEDDC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2527C"/>
                </a:solidFill>
                <a:latin typeface="Gill Sans"/>
                <a:ea typeface="Gill Sans"/>
                <a:cs typeface="Gill Sans"/>
                <a:sym typeface="Gill Sans"/>
              </a:rPr>
              <a:t>Optimal Substructure</a:t>
            </a:r>
            <a:endParaRPr sz="1800" b="1" i="0" u="none" strike="noStrike" cap="none">
              <a:solidFill>
                <a:srgbClr val="42527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7251895" y="4377249"/>
            <a:ext cx="3453619" cy="974356"/>
          </a:xfrm>
          <a:prstGeom prst="wedgeEllipseCallout">
            <a:avLst>
              <a:gd name="adj1" fmla="val 40607"/>
              <a:gd name="adj2" fmla="val -104979"/>
            </a:avLst>
          </a:prstGeom>
          <a:solidFill>
            <a:srgbClr val="EEDDC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2527C"/>
                </a:solidFill>
                <a:latin typeface="Gill Sans"/>
                <a:ea typeface="Gill Sans"/>
                <a:cs typeface="Gill Sans"/>
                <a:sym typeface="Gill Sans"/>
              </a:rPr>
              <a:t>Greedy Choice</a:t>
            </a:r>
            <a:endParaRPr sz="1800" b="1" i="0" u="none" strike="noStrike" cap="none">
              <a:solidFill>
                <a:srgbClr val="42527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1525</Words>
  <Application>Microsoft Office PowerPoint</Application>
  <PresentationFormat>Widescreen</PresentationFormat>
  <Paragraphs>485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Gill Sans</vt:lpstr>
      <vt:lpstr>Times New Roman</vt:lpstr>
      <vt:lpstr>Trebuchet MS</vt:lpstr>
      <vt:lpstr>Calibri</vt:lpstr>
      <vt:lpstr>Gallery</vt:lpstr>
      <vt:lpstr>Greedy Algorithm</vt:lpstr>
      <vt:lpstr>EXAMPLE#1 – FINDING THE CHAMPIONS</vt:lpstr>
      <vt:lpstr>EXAMPLE#2 – CONFERENCE SCHEDULING</vt:lpstr>
      <vt:lpstr>EXAMPLE#2 – CONFERENCE SCHEDULING …</vt:lpstr>
      <vt:lpstr>EXAMPLE#2 – CONFERENCE SCHEDULING …</vt:lpstr>
      <vt:lpstr>WHY IT IS GREEDY?</vt:lpstr>
      <vt:lpstr>OPTIMIZATION PROBLEMS</vt:lpstr>
      <vt:lpstr>GREEDY METHOD</vt:lpstr>
      <vt:lpstr>GREEDY METHOD …</vt:lpstr>
      <vt:lpstr>FEATURES OF GREEDY SOLUTION</vt:lpstr>
      <vt:lpstr>STRUCTURE OF GREEDY ALGORITHM</vt:lpstr>
      <vt:lpstr>FAILURE OF GREEDY ALGORITHM</vt:lpstr>
      <vt:lpstr>FAILURE OF GREEDY ALGORITHM</vt:lpstr>
      <vt:lpstr>APPLICATION OF GREEDY STRATEGY</vt:lpstr>
      <vt:lpstr>KNAPSACK PROBLEM</vt:lpstr>
      <vt:lpstr>KNAPSACK PROBLEM - EXAMPLE</vt:lpstr>
      <vt:lpstr>KNAPSACK PROBLEM - SOLUTION</vt:lpstr>
      <vt:lpstr>KNAPSACK PROBLEM – SOLUTION …</vt:lpstr>
      <vt:lpstr>FRACTIONAL KNAPSACK - ALGORITHM</vt:lpstr>
      <vt:lpstr>FRACTIONAL KNAPSACK - EXAMPLE</vt:lpstr>
      <vt:lpstr>FRACTIONAL KNAPSACK - COMPLEXITY</vt:lpstr>
      <vt:lpstr>JOB SCHEDULING WITH DEADLINE</vt:lpstr>
      <vt:lpstr>JOB SCHEDULING WITH DEADLINE - SOLUTION</vt:lpstr>
      <vt:lpstr>JOB SCHEDULING WITH DEADLINE - EXAMPLE</vt:lpstr>
      <vt:lpstr>JOB SCHEDULING WITH DEADLINE - EXAMPLE</vt:lpstr>
      <vt:lpstr>JOB SCHEDULING WITH DEADLINE - EXAMPLE</vt:lpstr>
      <vt:lpstr>JOB SCHEDULING WITH DEADLINE - EXAMPLE</vt:lpstr>
      <vt:lpstr>JOB SCHEDULING WITH DEADLINE - EXAMPLE</vt:lpstr>
      <vt:lpstr>JOB SCHEDULING WITH DEADLINE - EXAMPLE</vt:lpstr>
      <vt:lpstr>JOB SCHEDULING WITH DEADLINE - EXAMPLE</vt:lpstr>
      <vt:lpstr>DYNAMIC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cp:lastModifiedBy>nowshin owishi</cp:lastModifiedBy>
  <cp:revision>3</cp:revision>
  <dcterms:created xsi:type="dcterms:W3CDTF">2020-01-27T17:03:50Z</dcterms:created>
  <dcterms:modified xsi:type="dcterms:W3CDTF">2021-06-25T18:50:53Z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