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ibre Franklin" pitchFamily="2" charset="77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881"/>
    <p:restoredTop sz="94694"/>
  </p:normalViewPr>
  <p:slideViewPr>
    <p:cSldViewPr snapToGrid="0">
      <p:cViewPr varScale="1">
        <p:scale>
          <a:sx n="79" d="100"/>
          <a:sy n="79" d="100"/>
        </p:scale>
        <p:origin x="200" y="1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d001d51a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d001d51a4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d001d51a4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d001d51a4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d001d51a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d001d51a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081004" y="519150"/>
            <a:ext cx="4493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Libre Franklin"/>
                <a:ea typeface="Libre Franklin"/>
                <a:cs typeface="Libre Franklin"/>
                <a:sym typeface="Libre Franklin"/>
              </a:rPr>
              <a:t>CLIChatBot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790350" y="2732800"/>
            <a:ext cx="51999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Libre Franklin"/>
                <a:ea typeface="Libre Franklin"/>
                <a:cs typeface="Libre Franklin"/>
                <a:sym typeface="Libre Franklin"/>
              </a:rPr>
              <a:t>A simple, local chatbot by Llama 3.2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258750" y="3788775"/>
            <a:ext cx="2455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66666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Takuya Ishii</a:t>
            </a:r>
            <a:endParaRPr sz="1800">
              <a:solidFill>
                <a:srgbClr val="66666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666666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26.05.2025</a:t>
            </a:r>
            <a:endParaRPr sz="1800">
              <a:solidFill>
                <a:srgbClr val="66666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r="63535"/>
          <a:stretch/>
        </p:blipFill>
        <p:spPr>
          <a:xfrm>
            <a:off x="0" y="0"/>
            <a:ext cx="3334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Libre Franklin"/>
                <a:ea typeface="Libre Franklin"/>
                <a:cs typeface="Libre Franklin"/>
                <a:sym typeface="Libre Franklin"/>
              </a:rPr>
              <a:t>Requirements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●"/>
            </a:pPr>
            <a:r>
              <a:rPr lang="en-CA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Server-client architecture</a:t>
            </a:r>
            <a:endParaRPr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●"/>
            </a:pPr>
            <a:r>
              <a:rPr lang="en-CA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Able to answer simple questions in accountancy</a:t>
            </a:r>
            <a:endParaRPr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○"/>
            </a:pPr>
            <a:r>
              <a:rPr lang="en-CA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"</a:t>
            </a:r>
            <a:r>
              <a:rPr lang="en-CA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Qu’est-ce</a:t>
            </a:r>
            <a:r>
              <a:rPr lang="en-CA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CA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qu’un</a:t>
            </a:r>
            <a:r>
              <a:rPr lang="en-CA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CA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bilan</a:t>
            </a:r>
            <a:r>
              <a:rPr lang="en-CA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CA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comptable</a:t>
            </a:r>
            <a:r>
              <a:rPr lang="en-CA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?"</a:t>
            </a:r>
            <a:endParaRPr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○"/>
            </a:pPr>
            <a:r>
              <a:rPr lang="en-CA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"Comment </a:t>
            </a:r>
            <a:r>
              <a:rPr lang="en-CA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calculer</a:t>
            </a:r>
            <a:r>
              <a:rPr lang="en-CA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CA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l’amortissement</a:t>
            </a:r>
            <a:r>
              <a:rPr lang="en-CA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CA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linéaire</a:t>
            </a:r>
            <a:r>
              <a:rPr lang="en-CA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d’un bien ?"</a:t>
            </a:r>
            <a:endParaRPr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Char char="○"/>
            </a:pPr>
            <a:r>
              <a:rPr lang="en-CA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"Quelle </a:t>
            </a:r>
            <a:r>
              <a:rPr lang="en-CA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</a:t>
            </a:r>
            <a:r>
              <a:rPr lang="en-CA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la </a:t>
            </a:r>
            <a:r>
              <a:rPr lang="en-CA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différence</a:t>
            </a:r>
            <a:r>
              <a:rPr lang="en-CA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entre charges fixes et charges variables ?"</a:t>
            </a:r>
            <a:endParaRPr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●"/>
            </a:pPr>
            <a:r>
              <a:rPr lang="en-CA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 external API calling, should work offline</a:t>
            </a:r>
            <a:endParaRPr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Char char="●"/>
            </a:pPr>
            <a:r>
              <a:rPr lang="en-CA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Command-line interface</a:t>
            </a:r>
            <a:endParaRPr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Libre Franklin"/>
                <a:ea typeface="Libre Franklin"/>
                <a:cs typeface="Libre Franklin"/>
                <a:sym typeface="Libre Franklin"/>
              </a:rPr>
              <a:t>Architecture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69" name="Google Shape;69;p15"/>
          <p:cNvGrpSpPr/>
          <p:nvPr/>
        </p:nvGrpSpPr>
        <p:grpSpPr>
          <a:xfrm>
            <a:off x="426000" y="1270551"/>
            <a:ext cx="2223300" cy="1618897"/>
            <a:chOff x="482625" y="1793242"/>
            <a:chExt cx="2223300" cy="1730700"/>
          </a:xfrm>
        </p:grpSpPr>
        <p:sp>
          <p:nvSpPr>
            <p:cNvPr id="70" name="Google Shape;70;p15"/>
            <p:cNvSpPr/>
            <p:nvPr/>
          </p:nvSpPr>
          <p:spPr>
            <a:xfrm>
              <a:off x="482625" y="1793242"/>
              <a:ext cx="2223300" cy="17307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500">
                  <a:latin typeface="Libre Franklin"/>
                  <a:ea typeface="Libre Franklin"/>
                  <a:cs typeface="Libre Franklin"/>
                  <a:sym typeface="Libre Franklin"/>
                </a:rPr>
                <a:t>Database</a:t>
              </a:r>
              <a:br>
                <a:rPr lang="en-CA" sz="1500">
                  <a:latin typeface="Libre Franklin"/>
                  <a:ea typeface="Libre Franklin"/>
                  <a:cs typeface="Libre Franklin"/>
                  <a:sym typeface="Libre Franklin"/>
                </a:rPr>
              </a:br>
              <a:r>
                <a:rPr lang="en-CA" sz="1500">
                  <a:latin typeface="Libre Franklin"/>
                  <a:ea typeface="Libre Franklin"/>
                  <a:cs typeface="Libre Franklin"/>
                  <a:sym typeface="Libre Franklin"/>
                </a:rPr>
                <a:t>(chat history storage)</a:t>
              </a:r>
              <a:endParaRPr sz="1500"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id="71" name="Google Shape;7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1000" y="2510212"/>
              <a:ext cx="628275" cy="628275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</p:pic>
        <p:pic>
          <p:nvPicPr>
            <p:cNvPr id="72" name="Google Shape;72;p15"/>
            <p:cNvPicPr preferRelativeResize="0"/>
            <p:nvPr/>
          </p:nvPicPr>
          <p:blipFill rotWithShape="1">
            <a:blip r:embed="rId4">
              <a:alphaModFix/>
            </a:blip>
            <a:srcRect l="7201" t="16237" b="16244"/>
            <a:stretch/>
          </p:blipFill>
          <p:spPr>
            <a:xfrm>
              <a:off x="1359275" y="2510211"/>
              <a:ext cx="1297675" cy="628275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</p:pic>
      </p:grpSp>
      <p:grpSp>
        <p:nvGrpSpPr>
          <p:cNvPr id="73" name="Google Shape;73;p15"/>
          <p:cNvGrpSpPr/>
          <p:nvPr/>
        </p:nvGrpSpPr>
        <p:grpSpPr>
          <a:xfrm>
            <a:off x="6720175" y="1270550"/>
            <a:ext cx="2057400" cy="2976900"/>
            <a:chOff x="6516050" y="1640300"/>
            <a:chExt cx="2057400" cy="2976900"/>
          </a:xfrm>
        </p:grpSpPr>
        <p:sp>
          <p:nvSpPr>
            <p:cNvPr id="74" name="Google Shape;74;p15"/>
            <p:cNvSpPr/>
            <p:nvPr/>
          </p:nvSpPr>
          <p:spPr>
            <a:xfrm>
              <a:off x="6516050" y="1640300"/>
              <a:ext cx="2057400" cy="2976900"/>
            </a:xfrm>
            <a:prstGeom prst="roundRect">
              <a:avLst>
                <a:gd name="adj" fmla="val 16667"/>
              </a:avLst>
            </a:prstGeom>
            <a:solidFill>
              <a:srgbClr val="EAD1DC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700">
                  <a:latin typeface="Libre Franklin"/>
                  <a:ea typeface="Libre Franklin"/>
                  <a:cs typeface="Libre Franklin"/>
                  <a:sym typeface="Libre Franklin"/>
                </a:rPr>
                <a:t>Client</a:t>
              </a:r>
              <a:endParaRPr sz="1700">
                <a:latin typeface="Libre Franklin"/>
                <a:ea typeface="Libre Franklin"/>
                <a:cs typeface="Libre Franklin"/>
                <a:sym typeface="Libre Frankli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700">
                  <a:latin typeface="Libre Franklin"/>
                  <a:ea typeface="Libre Franklin"/>
                  <a:cs typeface="Libre Franklin"/>
                  <a:sym typeface="Libre Franklin"/>
                </a:rPr>
                <a:t>(CLI interface)</a:t>
              </a:r>
              <a:endParaRPr sz="1700"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id="75" name="Google Shape;75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88676" y="2334588"/>
              <a:ext cx="1512151" cy="60692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</p:pic>
        <p:pic>
          <p:nvPicPr>
            <p:cNvPr id="76" name="Google Shape;76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60875" y="3096650"/>
              <a:ext cx="967751" cy="1241001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</p:pic>
      </p:grpSp>
      <p:grpSp>
        <p:nvGrpSpPr>
          <p:cNvPr id="77" name="Google Shape;77;p15"/>
          <p:cNvGrpSpPr/>
          <p:nvPr/>
        </p:nvGrpSpPr>
        <p:grpSpPr>
          <a:xfrm>
            <a:off x="3605750" y="1270550"/>
            <a:ext cx="2223300" cy="2976900"/>
            <a:chOff x="3269375" y="1270550"/>
            <a:chExt cx="2223300" cy="2976900"/>
          </a:xfrm>
        </p:grpSpPr>
        <p:sp>
          <p:nvSpPr>
            <p:cNvPr id="78" name="Google Shape;78;p15"/>
            <p:cNvSpPr/>
            <p:nvPr/>
          </p:nvSpPr>
          <p:spPr>
            <a:xfrm>
              <a:off x="3269375" y="1270550"/>
              <a:ext cx="2223300" cy="2976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700">
                  <a:latin typeface="Libre Franklin"/>
                  <a:ea typeface="Libre Franklin"/>
                  <a:cs typeface="Libre Franklin"/>
                  <a:sym typeface="Libre Franklin"/>
                </a:rPr>
                <a:t>Server</a:t>
              </a:r>
              <a:endParaRPr sz="1700"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id="79" name="Google Shape;79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405375" y="1868600"/>
              <a:ext cx="1951276" cy="70315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</p:pic>
        <p:pic>
          <p:nvPicPr>
            <p:cNvPr id="80" name="Google Shape;80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841700" y="2774175"/>
              <a:ext cx="1078650" cy="107865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</p:pic>
      </p:grpSp>
      <p:sp>
        <p:nvSpPr>
          <p:cNvPr id="81" name="Google Shape;81;p15"/>
          <p:cNvSpPr/>
          <p:nvPr/>
        </p:nvSpPr>
        <p:spPr>
          <a:xfrm>
            <a:off x="426000" y="3142276"/>
            <a:ext cx="2223300" cy="1618897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latin typeface="Libre Franklin"/>
                <a:ea typeface="Libre Franklin"/>
                <a:cs typeface="Libre Franklin"/>
                <a:sym typeface="Libre Franklin"/>
              </a:rPr>
              <a:t>LLM</a:t>
            </a:r>
            <a:br>
              <a:rPr lang="en-CA" sz="1500"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CA" sz="1500">
                <a:latin typeface="Libre Franklin"/>
                <a:ea typeface="Libre Franklin"/>
                <a:cs typeface="Libre Franklin"/>
                <a:sym typeface="Libre Franklin"/>
              </a:rPr>
              <a:t>(llama-cpp-python)</a:t>
            </a:r>
            <a:endParaRPr sz="15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89973" y="3751500"/>
            <a:ext cx="895350" cy="895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5"/>
          <p:cNvCxnSpPr/>
          <p:nvPr/>
        </p:nvCxnSpPr>
        <p:spPr>
          <a:xfrm>
            <a:off x="2755025" y="2081175"/>
            <a:ext cx="734700" cy="546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4" name="Google Shape;84;p15"/>
          <p:cNvCxnSpPr/>
          <p:nvPr/>
        </p:nvCxnSpPr>
        <p:spPr>
          <a:xfrm rot="10800000" flipH="1">
            <a:off x="2778025" y="2943300"/>
            <a:ext cx="699000" cy="808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5" name="Google Shape;85;p15"/>
          <p:cNvCxnSpPr/>
          <p:nvPr/>
        </p:nvCxnSpPr>
        <p:spPr>
          <a:xfrm rot="10800000">
            <a:off x="5920763" y="2754800"/>
            <a:ext cx="707700" cy="8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Libre Franklin"/>
                <a:ea typeface="Libre Franklin"/>
                <a:cs typeface="Libre Franklin"/>
                <a:sym typeface="Libre Franklin"/>
              </a:rPr>
              <a:t>Features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>
                <a:solidFill>
                  <a:schemeClr val="tx1"/>
                </a:solidFill>
              </a:rPr>
              <a:t>Interactive command-line chat interface</a:t>
            </a:r>
            <a:br>
              <a:rPr lang="en-CA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>
                <a:solidFill>
                  <a:schemeClr val="tx1"/>
                </a:solidFill>
              </a:rPr>
              <a:t>Multi-lingual</a:t>
            </a:r>
            <a:br>
              <a:rPr lang="en-CA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>
                <a:solidFill>
                  <a:schemeClr val="tx1"/>
                </a:solidFill>
              </a:rPr>
              <a:t>Configurable system messages to customize the assistant's behavior</a:t>
            </a:r>
            <a:br>
              <a:rPr lang="en-CA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>
                <a:solidFill>
                  <a:schemeClr val="tx1"/>
                </a:solidFill>
              </a:rPr>
              <a:t>Conversation history management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CA" dirty="0">
                <a:solidFill>
                  <a:schemeClr val="tx1"/>
                </a:solidFill>
              </a:rPr>
              <a:t>Persistent chat history during the session</a:t>
            </a:r>
            <a:endParaRPr dirty="0">
              <a:solidFill>
                <a:schemeClr val="tx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CA" dirty="0">
                <a:solidFill>
                  <a:schemeClr val="tx1"/>
                </a:solidFill>
              </a:rPr>
              <a:t>Chat history is clearable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80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>
                <a:solidFill>
                  <a:schemeClr val="tx1"/>
                </a:solidFill>
              </a:rPr>
              <a:t>Hallucination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- caveat of 3B model</a:t>
            </a:r>
            <a:br>
              <a:rPr lang="en-CA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>
                <a:solidFill>
                  <a:schemeClr val="tx1"/>
                </a:solidFill>
              </a:rPr>
              <a:t>No recovery of past chat history</a:t>
            </a:r>
            <a:br>
              <a:rPr lang="en-CA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>
                <a:solidFill>
                  <a:schemeClr val="tx1"/>
                </a:solidFill>
              </a:rPr>
              <a:t>Not optimized for multi-session handling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- file-locking by SQLite</a:t>
            </a:r>
            <a:br>
              <a:rPr lang="en-CA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>
                <a:solidFill>
                  <a:schemeClr val="tx1"/>
                </a:solidFill>
              </a:rPr>
              <a:t>No user-authentication</a:t>
            </a:r>
            <a:br>
              <a:rPr lang="en-CA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>
                <a:solidFill>
                  <a:schemeClr val="tx1"/>
                </a:solidFill>
              </a:rPr>
              <a:t>No connection to external documents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(RAG capacity)</a:t>
            </a:r>
            <a:br>
              <a:rPr lang="en-CA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CA" dirty="0">
                <a:solidFill>
                  <a:schemeClr val="tx1"/>
                </a:solidFill>
              </a:rPr>
              <a:t>Lack of agentic capacity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(code generation -&gt; execution)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Libre Franklin"/>
                <a:ea typeface="Libre Franklin"/>
                <a:cs typeface="Libre Franklin"/>
                <a:sym typeface="Libre Franklin"/>
              </a:rPr>
              <a:t>Limitations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>
            <a:off x="4575675" y="276875"/>
            <a:ext cx="16200" cy="4825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159</Words>
  <Application>Microsoft Macintosh PowerPoint</Application>
  <PresentationFormat>On-screen Show (16:9)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Libre Franklin</vt:lpstr>
      <vt:lpstr>Arial</vt:lpstr>
      <vt:lpstr>Simple Light</vt:lpstr>
      <vt:lpstr>CLIChatBot</vt:lpstr>
      <vt:lpstr>Requirements</vt:lpstr>
      <vt:lpstr>Architecture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Takuya Ishii</cp:lastModifiedBy>
  <cp:revision>3</cp:revision>
  <dcterms:modified xsi:type="dcterms:W3CDTF">2025-05-26T11:28:43Z</dcterms:modified>
</cp:coreProperties>
</file>