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7fec56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27fec56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2814ee87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2814ee87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27fec56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27fec56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27fec569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27fec569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28cd9bb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28cd9bb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28cd9bb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28cd9bb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7fec56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7fec56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8cd9bb9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8cd9bb9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7fec56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7fec56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2814ee8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2814ee8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27fec569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27fec569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7fec569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7fec569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27fec569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27fec56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7fec569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7fec569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observer디자인 패턴의 적용과 응용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채팅 서버 시스템의 설계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Subscriber와 Author를 동시에 상속받은 클래스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NetworkClient : 네트워크를 통해 메세지를 주고받는, 채팅 시스템의 실제 사용자이다. 메세지를 받는 것만이 아니라 보내기 위해 Subscriber와 Author 두 인터페이스 모두 다중 상속을 받는다.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rgbClr val="FF0000"/>
                </a:solidFill>
              </a:rPr>
              <a:t>즉, NetworkClient는 구독자이면서 동시에 작가이다.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Socket socket : 네트워크를 통해 메세지를 주고받기 위한 객체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Account account : id, password 등 사용자의 계정 정보를 가지고 있는 객체이다.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measureTime timer : 특정 횟수의 메세지를 보내는 데 지나치게 짧은 시간이 걸리지는 않는지 체크하는 객체. 즉, 메세지를 도배하는 사람을 차단하기 위해 존재한다. 메세지를 지나치게 도배하는 이용자는 연결을 끊어 서버의 부하를 줄인다.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 다이어그램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0531"/>
            <a:ext cx="9144000" cy="381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Publisher</a:t>
            </a:r>
            <a:r>
              <a:rPr lang="ko"/>
              <a:t> 인터페이스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public interface Publisher&lt;T&gt;{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	//</a:t>
            </a:r>
            <a:r>
              <a:rPr lang="ko" sz="1400">
                <a:solidFill>
                  <a:schemeClr val="dk1"/>
                </a:solidFill>
              </a:rPr>
              <a:t>author와의 계약 체결과 해지를 위한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	public void contractWith(Author&lt;T&gt; author);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	public void breakContract(Author&lt;T&gt; author);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	//</a:t>
            </a:r>
            <a:r>
              <a:rPr lang="ko" sz="1400">
                <a:solidFill>
                  <a:schemeClr val="dk1"/>
                </a:solidFill>
              </a:rPr>
              <a:t>subscriber와의 구독 등록과 취소를 위한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	public void registerSubscriber(Subscriber&lt;T&gt; subscriber);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	public void removeSubscriber(Subscriber&lt;T&gt; Subscriber);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어떻게 author들의 작업물을 걷어갈지, 어떻게 subscriber에게 </a:t>
            </a:r>
            <a:r>
              <a:rPr lang="ko" sz="1400">
                <a:solidFill>
                  <a:schemeClr val="dk1"/>
                </a:solidFill>
              </a:rPr>
              <a:t>작업물을 </a:t>
            </a:r>
            <a:r>
              <a:rPr lang="ko" sz="1400">
                <a:solidFill>
                  <a:schemeClr val="dk1"/>
                </a:solidFill>
              </a:rPr>
              <a:t>전달할지에 대한 메소드는 선언되지 않았으므로 Publisher 인터페이스를 상속받는 클래스에서 구현되어야 한다.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MessagePublisher 클래스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Publisher 인터페이스를 상속받은, 프로그램의 핵심이 되는 클래스이다.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author들의 병렬 작업을 위해 각 author마다 쓰레드가 할당되며, 작업이 완료될 때마다 author는 queue에 자신의 작업물을 넣는다.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Collection&lt;Subscriber&lt;T&gt;&gt; subscriberVector : 가입된 subscriber들을 저장한 collection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Collection&lt;Author&lt;T&gt;&gt; authorVector : 계약된 author들을 저장한 collection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BlockingQueue&lt;T&gt; messageQueue : author에게서 전달받은 작업물을 저장하는 queue이다.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Thread transmission : subscriber들에게 작업물을 전달하기 위해 존재하는 쓰레드. 무한 루프로 구성되어 있으며, messageQueue에서 작업물을 꺼내 subscriber에게 전달한다. 작업물이 존재하지 않는다면 새로운 작업물이 들어올 때까지 blocking된다.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ExecutorService executorService : 새로운 author가 계약되면 author의 작업을 위해 새로운 쓰레드가 생성되며, 이 쓰레드를 관리하기 위한 쓰레드 풀이다.</a:t>
            </a:r>
            <a:endParaRPr sz="1400">
              <a:solidFill>
                <a:schemeClr val="dk1"/>
              </a:solidFill>
            </a:endParaRPr>
          </a:p>
          <a:p>
            <a:pPr indent="65278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0" y="1152475"/>
            <a:ext cx="319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</a:rPr>
              <a:t>class AuthorRoom implements Runnable {</a:t>
            </a:r>
            <a:endParaRPr sz="9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Author&lt;T&gt; author;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</a:rPr>
              <a:t>	public AuthorRoom(Author&lt;T&gt; author)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this.author = author;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@Override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public void run()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while (true)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	T message = author.write();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	if (message == null)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		breakContract(author);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		return;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	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	receiveMessage(message)</a:t>
            </a:r>
            <a:r>
              <a:rPr lang="ko" sz="900">
                <a:solidFill>
                  <a:srgbClr val="000000"/>
                </a:solidFill>
              </a:rPr>
              <a:t>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}		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296125" y="1152475"/>
            <a:ext cx="31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public void receiveMessage(T message) {</a:t>
            </a:r>
            <a:endParaRPr sz="9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</a:rPr>
              <a:t>try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</a:t>
            </a:r>
            <a:r>
              <a:rPr lang="ko" sz="900">
                <a:solidFill>
                  <a:srgbClr val="000000"/>
                </a:solidFill>
              </a:rPr>
              <a:t>	messageQueue.put(message);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} catch (InterruptedException e)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exceptionQueue.add(e);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}		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6399000" y="1152475"/>
            <a:ext cx="274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</a:rPr>
              <a:t>새로운 author가 계약되면 author의 작업을 위해 생성되는 AuthorRoom 쓰레드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</a:rPr>
              <a:t>내부적으로 author.write()를 반복적으로 호출하며, 받은 결과물을receiveMessage(T message) 메소드로 messageQueue에 저장한다.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author.write()가 null을 반환하면 계약 해지로 받아들이고 breakContract(Author&lt;T&gt; author)를 호출하여 계약 해지한다.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0" y="1152475"/>
            <a:ext cx="236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class Transmission extends Thread{</a:t>
            </a:r>
            <a:endParaRPr sz="9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@Override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public void run()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while(true) {	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	postMessage();		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}	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}		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2411325" y="1152475"/>
            <a:ext cx="3909300" cy="3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public void postMessage()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Collection&lt;Subscriber&lt;T&gt;&gt; removeSubscribers = new Vector&lt;Subscriber&lt;T&gt;&gt;();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T message;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try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message = messageQueue.take();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} catch (InterruptedException e)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exceptionQueue.add(e);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return;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synchronized (subscriberVector)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for (Subscriber&lt;T&gt; subscriber : subscriberVector)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				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	if (!subscriber.read(message))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</a:rPr>
              <a:t>				removeSubscribers.add(subscriber);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	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	subscriberVector.removeAll(removeSubscribers);	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6399000" y="1152475"/>
            <a:ext cx="274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subscriber에게 작업물을 보내기 위해 postMessage()를 반복 호출한다.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postMessage()는 완성된 작업물이 있다면 모든 subscriber에게 작업물을 전송하고, 없다면 새로운 작업물이 messageQueue에 저장될 때까지 blocking된다.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subscriber.read(T message)를 호출하여 false가 리턴된 subscriber는 구독 취소로 받아들이고 subscriberVector에서 삭제된다.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40150"/>
            <a:ext cx="85206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패턴의 설명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author와 subscriber 역할 설명 및 인터페이스 구현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publisher 인터페이스의 구현과 MessagePublisher의 구체적인 구현 코드 설명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실제 구현 모습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observer 패턴을 확장한 subscriber-publisher-author패턴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40150"/>
            <a:ext cx="85206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디자인 패턴을 공부하던 중, observer패턴에 대해 깊은 인상을 갖게 되었으며, 이 observer패턴을 채팅 서버 시스템에 적용할 수 없을까 하는 생각에서 프로젝트를 시작하였다.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이 채팅 서버 시스템은 observer 패턴을 조금 확장하여 subscriber-publisher-author의 패턴을 가진다.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F0000"/>
                </a:solidFill>
              </a:rPr>
              <a:t>구독자들과 출판사, 그리고 출판사에 글을 올리는 작가들을 떠올리며 해당 패턴을 고안했다.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subscriber와 publisher는 일반적인 observer패턴의 Observer와 Publisher의 관계와 같다.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rgbClr val="FF0000"/>
                </a:solidFill>
              </a:rPr>
              <a:t>publisher와 author는 observer패턴을 역으로 발상하여 Publisher(author)가 Observer(publisher)에게 데이터를 줄 때까지 기다리지 않고,  Publisher(author)의 작업이 완료되는 대로 Observer(publisher)가 바로 걷어가는 방식이다.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subscriber-publisher-author패턴 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919350" y="2044300"/>
            <a:ext cx="12654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author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919350" y="2592125"/>
            <a:ext cx="12654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author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919350" y="3139938"/>
            <a:ext cx="12654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author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919350" y="3687750"/>
            <a:ext cx="12654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author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6251700" y="2044300"/>
            <a:ext cx="12654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subscriber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251700" y="2592125"/>
            <a:ext cx="12654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subscriber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251700" y="3139938"/>
            <a:ext cx="12654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subscriber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251700" y="3687750"/>
            <a:ext cx="12654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subscriber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585525" y="2641525"/>
            <a:ext cx="12654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publisher</a:t>
            </a:r>
            <a:endParaRPr/>
          </a:p>
        </p:txBody>
      </p:sp>
      <p:cxnSp>
        <p:nvCxnSpPr>
          <p:cNvPr id="82" name="Google Shape;82;p16"/>
          <p:cNvCxnSpPr>
            <a:stCxn id="73" idx="3"/>
          </p:cNvCxnSpPr>
          <p:nvPr/>
        </p:nvCxnSpPr>
        <p:spPr>
          <a:xfrm>
            <a:off x="2184750" y="2246950"/>
            <a:ext cx="122580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>
            <a:stCxn id="74" idx="3"/>
          </p:cNvCxnSpPr>
          <p:nvPr/>
        </p:nvCxnSpPr>
        <p:spPr>
          <a:xfrm>
            <a:off x="2184750" y="2794775"/>
            <a:ext cx="12060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75" idx="3"/>
          </p:cNvCxnSpPr>
          <p:nvPr/>
        </p:nvCxnSpPr>
        <p:spPr>
          <a:xfrm flipH="1" rot="10800000">
            <a:off x="2184750" y="3013188"/>
            <a:ext cx="12357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76" idx="3"/>
          </p:cNvCxnSpPr>
          <p:nvPr/>
        </p:nvCxnSpPr>
        <p:spPr>
          <a:xfrm flipH="1" rot="10800000">
            <a:off x="2184750" y="3171300"/>
            <a:ext cx="1324500" cy="7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endCxn id="77" idx="1"/>
          </p:cNvCxnSpPr>
          <p:nvPr/>
        </p:nvCxnSpPr>
        <p:spPr>
          <a:xfrm flipH="1" rot="10800000">
            <a:off x="4923000" y="2246950"/>
            <a:ext cx="13287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endCxn id="78" idx="1"/>
          </p:cNvCxnSpPr>
          <p:nvPr/>
        </p:nvCxnSpPr>
        <p:spPr>
          <a:xfrm flipH="1" rot="10800000">
            <a:off x="5011800" y="2794775"/>
            <a:ext cx="1239900" cy="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endCxn id="79" idx="1"/>
          </p:cNvCxnSpPr>
          <p:nvPr/>
        </p:nvCxnSpPr>
        <p:spPr>
          <a:xfrm>
            <a:off x="4972500" y="3013188"/>
            <a:ext cx="12792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endCxn id="80" idx="1"/>
          </p:cNvCxnSpPr>
          <p:nvPr/>
        </p:nvCxnSpPr>
        <p:spPr>
          <a:xfrm>
            <a:off x="4932900" y="3141600"/>
            <a:ext cx="1318800" cy="7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4239475"/>
            <a:ext cx="85206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publisher는 계약된 각 author의 작업이 완료되는 대로 가입된 구독자들에게 결과물을 바로 전송한다.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실제 채팅 시스템의 개략도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00050" y="1547375"/>
            <a:ext cx="15609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NetworkClient 1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700050" y="2072000"/>
            <a:ext cx="15609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NetworkClient 2 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700050" y="3115425"/>
            <a:ext cx="15609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NetworkClient n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00050" y="3645850"/>
            <a:ext cx="15609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PipeForWrite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3427351" y="2425950"/>
            <a:ext cx="16821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MessagePublisher</a:t>
            </a:r>
            <a:endParaRPr/>
          </a:p>
        </p:txBody>
      </p:sp>
      <p:cxnSp>
        <p:nvCxnSpPr>
          <p:cNvPr id="101" name="Google Shape;101;p17"/>
          <p:cNvCxnSpPr>
            <a:stCxn id="96" idx="3"/>
          </p:cNvCxnSpPr>
          <p:nvPr/>
        </p:nvCxnSpPr>
        <p:spPr>
          <a:xfrm>
            <a:off x="2260950" y="1750025"/>
            <a:ext cx="123930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8" idx="3"/>
          </p:cNvCxnSpPr>
          <p:nvPr/>
        </p:nvCxnSpPr>
        <p:spPr>
          <a:xfrm flipH="1" rot="10800000">
            <a:off x="2260950" y="2798175"/>
            <a:ext cx="1249200" cy="5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99" idx="3"/>
          </p:cNvCxnSpPr>
          <p:nvPr/>
        </p:nvCxnSpPr>
        <p:spPr>
          <a:xfrm flipH="1" rot="10800000">
            <a:off x="2260950" y="2914900"/>
            <a:ext cx="1317000" cy="9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700050" y="4176275"/>
            <a:ext cx="1560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Author 객체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00050" y="2585025"/>
            <a:ext cx="15609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...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6251800" y="1168238"/>
            <a:ext cx="15609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NetworkClient 1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6251800" y="1692863"/>
            <a:ext cx="15609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NetworkClient 2 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6251800" y="2736288"/>
            <a:ext cx="15609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NetworkClient n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251800" y="3266713"/>
            <a:ext cx="15609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PipeForRead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251800" y="2205888"/>
            <a:ext cx="15609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...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251800" y="3799363"/>
            <a:ext cx="1560900" cy="40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FileLogger</a:t>
            </a:r>
            <a:endParaRPr/>
          </a:p>
        </p:txBody>
      </p:sp>
      <p:cxnSp>
        <p:nvCxnSpPr>
          <p:cNvPr id="112" name="Google Shape;112;p17"/>
          <p:cNvCxnSpPr>
            <a:stCxn id="105" idx="3"/>
          </p:cNvCxnSpPr>
          <p:nvPr/>
        </p:nvCxnSpPr>
        <p:spPr>
          <a:xfrm flipH="1" rot="10800000">
            <a:off x="2260950" y="2623275"/>
            <a:ext cx="121980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97" idx="3"/>
          </p:cNvCxnSpPr>
          <p:nvPr/>
        </p:nvCxnSpPr>
        <p:spPr>
          <a:xfrm>
            <a:off x="2260950" y="2274650"/>
            <a:ext cx="120060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endCxn id="106" idx="1"/>
          </p:cNvCxnSpPr>
          <p:nvPr/>
        </p:nvCxnSpPr>
        <p:spPr>
          <a:xfrm flipH="1" rot="10800000">
            <a:off x="4987900" y="1370888"/>
            <a:ext cx="1263900" cy="10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endCxn id="111" idx="1"/>
          </p:cNvCxnSpPr>
          <p:nvPr/>
        </p:nvCxnSpPr>
        <p:spPr>
          <a:xfrm>
            <a:off x="4997500" y="2847013"/>
            <a:ext cx="1254300" cy="11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endCxn id="107" idx="1"/>
          </p:cNvCxnSpPr>
          <p:nvPr/>
        </p:nvCxnSpPr>
        <p:spPr>
          <a:xfrm flipH="1" rot="10800000">
            <a:off x="5026900" y="1895513"/>
            <a:ext cx="1224900" cy="5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endCxn id="109" idx="1"/>
          </p:cNvCxnSpPr>
          <p:nvPr/>
        </p:nvCxnSpPr>
        <p:spPr>
          <a:xfrm>
            <a:off x="5056000" y="2778763"/>
            <a:ext cx="119580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endCxn id="110" idx="1"/>
          </p:cNvCxnSpPr>
          <p:nvPr/>
        </p:nvCxnSpPr>
        <p:spPr>
          <a:xfrm flipH="1" rot="10800000">
            <a:off x="5056000" y="2408538"/>
            <a:ext cx="11958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>
            <a:endCxn id="108" idx="1"/>
          </p:cNvCxnSpPr>
          <p:nvPr/>
        </p:nvCxnSpPr>
        <p:spPr>
          <a:xfrm>
            <a:off x="5056000" y="2691438"/>
            <a:ext cx="11958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 txBox="1"/>
          <p:nvPr/>
        </p:nvSpPr>
        <p:spPr>
          <a:xfrm>
            <a:off x="6251800" y="4332025"/>
            <a:ext cx="1560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Subscriber </a:t>
            </a:r>
            <a:r>
              <a:rPr lang="ko"/>
              <a:t>객체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3461550" y="4276350"/>
            <a:ext cx="1560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Publisher 객체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Subscriber</a:t>
            </a:r>
            <a:r>
              <a:rPr lang="ko"/>
              <a:t> 인터페이스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public interface Subscriber&lt;T&gt; 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	public boolean read(T message);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	public void close();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모든 subscriber는 이 Subscriber 인터페이스를 상속받는다.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publisher는 read(T message) 메소드를 호출하여 subscriber에게 작업물을 전송한다.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public boolean read(T message)를 오버라이드하여 구현할 때 주의할 점은, read(T message)를 호출 할 때 non-blocking되도록 해야 한다.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Subscriber 인터페이스를 상속받은 클래스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FileLogger : publisher가 보낸 </a:t>
            </a:r>
            <a:r>
              <a:rPr lang="ko" sz="1400">
                <a:solidFill>
                  <a:schemeClr val="dk1"/>
                </a:solidFill>
              </a:rPr>
              <a:t>메세지를 </a:t>
            </a:r>
            <a:r>
              <a:rPr lang="ko" sz="1400">
                <a:solidFill>
                  <a:schemeClr val="dk1"/>
                </a:solidFill>
              </a:rPr>
              <a:t>파일에 기록하기 위한 클래스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FileChannel fileChannel : 파일에 기록하기 위한 객체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PipeForRead : publisher가 보낸 메세지를 queue에 저장하는 클래스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BlockingQueue&lt;String&gt; messageQueue : 메세지를 저장하기 위한 객체.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queue는 thread-safe이며, String takeMessage()를 사용해 메세지를 꺼낸다.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Publisher가 메세지를 보내더라도 queue에 저장되기 떄문에 바로 읽지 않고 보류해도 문제가 발생하지 않는다.만약 메세지가 없는 상황에 takeMessage()를 호출하면 blocking된다.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rgbClr val="FF0000"/>
                </a:solidFill>
              </a:rPr>
              <a:t>이 클래스는 다른 애플리케이션이나 서버 자체에서 메세지를 확인하고자 할 때 쓰이며</a:t>
            </a:r>
            <a:r>
              <a:rPr lang="ko" sz="1400">
                <a:solidFill>
                  <a:schemeClr val="dk1"/>
                </a:solidFill>
              </a:rPr>
              <a:t>, 이 프로그램에서는 서버의 gui 화면에 표시하기 위해 존재한다.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Author 인터페이스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public interface Author&lt;T&gt;{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	public T write();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	public void close();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모든 author는 이 Author 인터페이스를 상속받는다.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publisher는 write 메소드를 호출하여 author의 작업물을 받는다.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public T write()를 오버라이드하여 구현할 때 주의할 점은, author가 작업이 완료되지 않았다면 write()를 호출할 때 blocking되도록 해야 한다.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Author</a:t>
            </a:r>
            <a:r>
              <a:rPr lang="ko"/>
              <a:t> 인터페이스를 상속받은 클래스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PipeForWrite : </a:t>
            </a:r>
            <a:r>
              <a:rPr lang="ko" sz="1400">
                <a:solidFill>
                  <a:schemeClr val="dk1"/>
                </a:solidFill>
              </a:rPr>
              <a:t>Publisher에 보낼 메세지를 queue에 저장하는 클래스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BlockingQueue&lt;String&gt; messageQueue : 메세지를 저장하기 위한 객체.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queue는 thread-safe이며, void putMessage(String message)를 사용해 메세지를 넣는다.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Publisher가 메세지를 바로 받지 않고 queue에 저장된 메세지를 읽기 때문에 queue에 전달할 메세지를 넣고 바로 다른 작업을 진행할 수 있다. Publisher가 write를 통해 메세지를 받아 가려 할 때, 저장된 메세지가 없다면 blocking된다.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rgbClr val="FF0000"/>
                </a:solidFill>
              </a:rPr>
              <a:t>이 클래스는 다른 애플리케이션이나 서버 자체에서 Publisher에게 메세지를 전달하고자 할 때 쓰이며,</a:t>
            </a:r>
            <a:r>
              <a:rPr lang="ko" sz="1400">
                <a:solidFill>
                  <a:schemeClr val="dk1"/>
                </a:solidFill>
              </a:rPr>
              <a:t> 이 프로그램에서는 서버의 gui에서 입력받은 텍스트를 전달하기 위해 사용된다.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