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2" r:id="rId5"/>
    <p:sldMasterId id="2147483685" r:id="rId6"/>
  </p:sldMasterIdLst>
  <p:notesMasterIdLst>
    <p:notesMasterId r:id="rId25"/>
  </p:notesMasterIdLst>
  <p:sldIdLst>
    <p:sldId id="256" r:id="rId7"/>
    <p:sldId id="262" r:id="rId8"/>
    <p:sldId id="271" r:id="rId9"/>
    <p:sldId id="273" r:id="rId10"/>
    <p:sldId id="257" r:id="rId11"/>
    <p:sldId id="260" r:id="rId12"/>
    <p:sldId id="266" r:id="rId13"/>
    <p:sldId id="261" r:id="rId14"/>
    <p:sldId id="274" r:id="rId15"/>
    <p:sldId id="272" r:id="rId16"/>
    <p:sldId id="263" r:id="rId17"/>
    <p:sldId id="265" r:id="rId18"/>
    <p:sldId id="264" r:id="rId19"/>
    <p:sldId id="268" r:id="rId20"/>
    <p:sldId id="270" r:id="rId21"/>
    <p:sldId id="292" r:id="rId22"/>
    <p:sldId id="293" r:id="rId23"/>
    <p:sldId id="259"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4E53"/>
    <a:srgbClr val="6116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248"/>
    <p:restoredTop sz="96327"/>
  </p:normalViewPr>
  <p:slideViewPr>
    <p:cSldViewPr snapToGrid="0" snapToObjects="1">
      <p:cViewPr varScale="1">
        <p:scale>
          <a:sx n="63" d="100"/>
          <a:sy n="63" d="100"/>
        </p:scale>
        <p:origin x="1171"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2BEA26-03EC-459C-AFA7-485968620CE6}" type="datetimeFigureOut">
              <a:rPr lang="en-US" smtClean="0"/>
              <a:t>8/23/2025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DA248-6C65-48AF-A7AF-B2C08395B5D1}" type="slidenum">
              <a:rPr lang="en-US" smtClean="0"/>
              <a:t>‹#›</a:t>
            </a:fld>
            <a:endParaRPr lang="en-US"/>
          </a:p>
        </p:txBody>
      </p:sp>
    </p:spTree>
    <p:extLst>
      <p:ext uri="{BB962C8B-B14F-4D97-AF65-F5344CB8AC3E}">
        <p14:creationId xmlns:p14="http://schemas.microsoft.com/office/powerpoint/2010/main" val="16978569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55247812-3409-784D-BAE7-ABE53735D59F}"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927940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F74E77-8F7F-C091-A6CD-F95913330B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FF8D03-BCD3-2516-5A17-7890FD56F6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43AAD0-5D1A-5384-531C-8A99D3C1553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E54F1F-92BA-AFB1-9D22-E7208D0FEDE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47812-3409-784D-BAE7-ABE53735D5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6273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AD6D0-6AEF-1F34-34C1-FCB8995A4A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9A3B48-0818-8C8B-5A7C-E08A3CB4EA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3C239E-5C35-2F62-66E6-D047CA4BEAD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58F2D09-00CD-634F-E47B-58EDDF78A3B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5247812-3409-784D-BAE7-ABE53735D5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65331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64A4C3-92A0-6C44-9751-FE59F1A352B8}"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1229184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64A4C3-92A0-6C44-9751-FE59F1A352B8}"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2767201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64A4C3-92A0-6C44-9751-FE59F1A352B8}"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27210679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64A4C3-92A0-6C44-9751-FE59F1A352B8}"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2254536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64A4C3-92A0-6C44-9751-FE59F1A352B8}"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17224583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64A4C3-92A0-6C44-9751-FE59F1A352B8}"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385865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64A4C3-92A0-6C44-9751-FE59F1A352B8}"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47001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64A4C3-92A0-6C44-9751-FE59F1A352B8}" type="datetimeFigureOut">
              <a:rPr lang="en-US" smtClean="0"/>
              <a:t>8/23/2025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25034540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64A4C3-92A0-6C44-9751-FE59F1A352B8}" type="datetimeFigureOut">
              <a:rPr lang="en-US" smtClean="0"/>
              <a:t>8/23/2025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4069285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4A4C3-92A0-6C44-9751-FE59F1A352B8}" type="datetimeFigureOut">
              <a:rPr lang="en-US" smtClean="0"/>
              <a:t>8/23/2025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13448400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64A4C3-92A0-6C44-9751-FE59F1A352B8}"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1462995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64A4C3-92A0-6C44-9751-FE59F1A352B8}"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7647874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64A4C3-92A0-6C44-9751-FE59F1A352B8}"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14414534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64A4C3-92A0-6C44-9751-FE59F1A352B8}"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242473801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64A4C3-92A0-6C44-9751-FE59F1A352B8}"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12244223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9144000" cy="6858000"/>
          </a:xfrm>
        </p:spPr>
        <p:txBody>
          <a:bodyPr>
            <a:normAutofit/>
          </a:bodyPr>
          <a:lstStyle>
            <a:lvl1pPr marL="0" indent="0" algn="ctr">
              <a:buNone/>
              <a:defRPr sz="15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143000" y="2286000"/>
            <a:ext cx="6858000" cy="2286000"/>
          </a:xfrm>
        </p:spPr>
        <p:txBody>
          <a:bodyPr anchor="ctr" anchorCtr="0">
            <a:noAutofit/>
          </a:bodyPr>
          <a:lstStyle>
            <a:lvl1pPr algn="ctr">
              <a:defRPr sz="3600">
                <a:solidFill>
                  <a:schemeClr val="bg1"/>
                </a:solidFill>
              </a:defRPr>
            </a:lvl1pPr>
          </a:lstStyle>
          <a:p>
            <a:r>
              <a:rPr lang="en-US" dirty="0"/>
              <a:t>Click to add title</a:t>
            </a:r>
          </a:p>
        </p:txBody>
      </p:sp>
    </p:spTree>
    <p:extLst>
      <p:ext uri="{BB962C8B-B14F-4D97-AF65-F5344CB8AC3E}">
        <p14:creationId xmlns:p14="http://schemas.microsoft.com/office/powerpoint/2010/main" val="7169910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9144000" cy="6858000"/>
          </a:xfrm>
        </p:spPr>
        <p:txBody>
          <a:bodyPr>
            <a:normAutofit/>
          </a:bodyPr>
          <a:lstStyle>
            <a:lvl1pPr marL="0" indent="0" algn="ctr">
              <a:buNone/>
              <a:defRPr sz="15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143000" y="2286000"/>
            <a:ext cx="6858000" cy="2286000"/>
          </a:xfrm>
        </p:spPr>
        <p:txBody>
          <a:bodyPr anchor="ctr" anchorCtr="0">
            <a:noAutofit/>
          </a:bodyPr>
          <a:lstStyle>
            <a:lvl1pPr algn="ctr">
              <a:defRPr sz="3600">
                <a:solidFill>
                  <a:schemeClr val="bg1"/>
                </a:solidFill>
              </a:defRPr>
            </a:lvl1pPr>
          </a:lstStyle>
          <a:p>
            <a:r>
              <a:rPr lang="en-US" dirty="0"/>
              <a:t>Click to add title</a:t>
            </a:r>
          </a:p>
        </p:txBody>
      </p:sp>
    </p:spTree>
    <p:extLst>
      <p:ext uri="{BB962C8B-B14F-4D97-AF65-F5344CB8AC3E}">
        <p14:creationId xmlns:p14="http://schemas.microsoft.com/office/powerpoint/2010/main" val="35658377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4922112" y="457200"/>
            <a:ext cx="3627882" cy="1993392"/>
          </a:xfrm>
        </p:spPr>
        <p:txBody>
          <a:bodyPr anchor="b">
            <a:noAutofit/>
          </a:bodyPr>
          <a:lstStyle>
            <a:lvl1pPr>
              <a:defRPr sz="24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1662" y="0"/>
            <a:ext cx="4586288" cy="6858000"/>
          </a:xfrm>
          <a:prstGeom prst="parallelogram">
            <a:avLst/>
          </a:prstGeom>
          <a:ln>
            <a:noFill/>
          </a:ln>
        </p:spPr>
        <p:txBody>
          <a:bodyPr tIns="0">
            <a:normAutofit/>
          </a:bodyPr>
          <a:lstStyle>
            <a:lvl1pPr marL="0" indent="0" algn="ctr">
              <a:buNone/>
              <a:defRPr sz="15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4922113" y="2752344"/>
            <a:ext cx="3627881" cy="3136392"/>
          </a:xfrm>
        </p:spPr>
        <p:txBody>
          <a:bodyPr anchor="t" anchorCtr="0">
            <a:normAutofit/>
          </a:bodyPr>
          <a:lstStyle>
            <a:lvl1pPr marL="0" indent="0">
              <a:lnSpc>
                <a:spcPct val="150000"/>
              </a:lnSpc>
              <a:spcBef>
                <a:spcPts val="750"/>
              </a:spcBef>
              <a:buNone/>
              <a:defRPr sz="1350" cap="all" spc="225" baseline="0"/>
            </a:lvl1pPr>
            <a:lvl2pPr marL="342900" indent="0">
              <a:lnSpc>
                <a:spcPct val="150000"/>
              </a:lnSpc>
              <a:spcBef>
                <a:spcPts val="750"/>
              </a:spcBef>
              <a:buNone/>
              <a:defRPr sz="1350" cap="all" spc="225" baseline="0"/>
            </a:lvl2pPr>
            <a:lvl3pPr marL="685800" indent="0">
              <a:lnSpc>
                <a:spcPct val="150000"/>
              </a:lnSpc>
              <a:spcBef>
                <a:spcPts val="750"/>
              </a:spcBef>
              <a:buNone/>
              <a:defRPr sz="1350" cap="all" spc="225" baseline="0"/>
            </a:lvl3pPr>
            <a:lvl4pPr marL="1028700" indent="0">
              <a:lnSpc>
                <a:spcPct val="150000"/>
              </a:lnSpc>
              <a:spcBef>
                <a:spcPts val="750"/>
              </a:spcBef>
              <a:buNone/>
              <a:defRPr sz="1350" cap="all" spc="225" baseline="0"/>
            </a:lvl4pPr>
            <a:lvl5pPr marL="1371600" indent="0">
              <a:lnSpc>
                <a:spcPct val="150000"/>
              </a:lnSpc>
              <a:spcBef>
                <a:spcPts val="750"/>
              </a:spcBef>
              <a:buNone/>
              <a:defRPr sz="1350" cap="all" spc="225"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4922113" y="6303964"/>
            <a:ext cx="2261235"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1313489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38200" y="762000"/>
            <a:ext cx="3799688" cy="2900680"/>
          </a:xfrm>
        </p:spPr>
        <p:txBody>
          <a:bodyPr anchor="b">
            <a:noAutofit/>
          </a:bodyPr>
          <a:lstStyle>
            <a:lvl1pPr algn="ctr">
              <a:defRPr sz="24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4564625" y="-22225"/>
            <a:ext cx="4560570" cy="6902450"/>
          </a:xfrm>
          <a:prstGeom prst="parallelogram">
            <a:avLst/>
          </a:prstGeom>
          <a:ln>
            <a:noFill/>
          </a:ln>
        </p:spPr>
        <p:txBody>
          <a:bodyPr lIns="0" tIns="0">
            <a:normAutofit/>
          </a:bodyPr>
          <a:lstStyle>
            <a:lvl1pPr marL="0" indent="0" algn="l">
              <a:buNone/>
              <a:defRPr sz="15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838200" y="4145280"/>
            <a:ext cx="3799688"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1800" cap="all" baseline="0">
                <a:solidFill>
                  <a:schemeClr val="bg1"/>
                </a:soli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dirty="0"/>
              <a:t>Click to add subtitle</a:t>
            </a:r>
          </a:p>
        </p:txBody>
      </p:sp>
    </p:spTree>
    <p:extLst>
      <p:ext uri="{BB962C8B-B14F-4D97-AF65-F5344CB8AC3E}">
        <p14:creationId xmlns:p14="http://schemas.microsoft.com/office/powerpoint/2010/main" val="95605481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3931819" y="466344"/>
            <a:ext cx="4681238" cy="1710354"/>
          </a:xfrm>
        </p:spPr>
        <p:txBody>
          <a:bodyPr bIns="0" anchor="ctr" anchorCtr="0">
            <a:noAutofit/>
          </a:bodyPr>
          <a:lstStyle>
            <a:lvl1pPr>
              <a:defRPr sz="24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3215879" cy="6858000"/>
          </a:xfrm>
        </p:spPr>
        <p:txBody>
          <a:bodyPr>
            <a:normAutofit/>
          </a:bodyPr>
          <a:lstStyle>
            <a:lvl1pPr marL="0" indent="0" algn="ctr">
              <a:buNone/>
              <a:defRPr sz="15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3931819" y="2286000"/>
            <a:ext cx="4681238" cy="3474720"/>
          </a:xfrm>
        </p:spPr>
        <p:txBody>
          <a:bodyPr>
            <a:normAutofit/>
          </a:bodyPr>
          <a:lstStyle>
            <a:lvl1pPr marL="171450" indent="-171450">
              <a:spcBef>
                <a:spcPts val="750"/>
              </a:spcBef>
              <a:spcAft>
                <a:spcPts val="750"/>
              </a:spcAft>
              <a:buClr>
                <a:schemeClr val="accent2"/>
              </a:buClr>
              <a:buFont typeface="Wingdings" panose="05000000000000000000" pitchFamily="2" charset="2"/>
              <a:buChar char="§"/>
              <a:defRPr sz="1350"/>
            </a:lvl1pPr>
            <a:lvl2pPr marL="171450" indent="-171450">
              <a:spcBef>
                <a:spcPts val="750"/>
              </a:spcBef>
              <a:spcAft>
                <a:spcPts val="750"/>
              </a:spcAft>
              <a:buClr>
                <a:schemeClr val="accent2"/>
              </a:buClr>
              <a:buFont typeface="Wingdings" panose="05000000000000000000" pitchFamily="2" charset="2"/>
              <a:buChar char="§"/>
              <a:defRPr sz="1350"/>
            </a:lvl2pPr>
            <a:lvl3pPr marL="171450" indent="-171450">
              <a:spcBef>
                <a:spcPts val="750"/>
              </a:spcBef>
              <a:spcAft>
                <a:spcPts val="750"/>
              </a:spcAft>
              <a:buClr>
                <a:schemeClr val="accent2"/>
              </a:buClr>
              <a:buFont typeface="Wingdings" panose="05000000000000000000" pitchFamily="2" charset="2"/>
              <a:buChar char="§"/>
              <a:defRPr sz="1350"/>
            </a:lvl3pPr>
            <a:lvl4pPr marL="171450" indent="-171450">
              <a:spcBef>
                <a:spcPts val="750"/>
              </a:spcBef>
              <a:spcAft>
                <a:spcPts val="750"/>
              </a:spcAft>
              <a:buClr>
                <a:schemeClr val="accent2"/>
              </a:buClr>
              <a:buFont typeface="Wingdings" panose="05000000000000000000" pitchFamily="2" charset="2"/>
              <a:buChar char="§"/>
              <a:defRPr sz="1350"/>
            </a:lvl4pPr>
            <a:lvl5pPr marL="171450" indent="-171450">
              <a:spcBef>
                <a:spcPts val="750"/>
              </a:spcBef>
              <a:spcAft>
                <a:spcPts val="750"/>
              </a:spcAft>
              <a:buClr>
                <a:schemeClr val="accent2"/>
              </a:buClr>
              <a:buFont typeface="Wingdings" panose="05000000000000000000" pitchFamily="2" charset="2"/>
              <a:buChar char="§"/>
              <a:defRPr sz="135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3968689" y="6303964"/>
            <a:ext cx="321539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2528170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143000" y="1143000"/>
            <a:ext cx="6858000" cy="2286000"/>
          </a:xfrm>
        </p:spPr>
        <p:txBody>
          <a:bodyPr anchor="b">
            <a:noAutofit/>
          </a:bodyPr>
          <a:lstStyle>
            <a:lvl1pPr algn="ctr">
              <a:defRPr sz="36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43000" y="3835199"/>
            <a:ext cx="6858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1800" cap="all" spc="225" baseline="0">
                <a:solidFill>
                  <a:schemeClr val="bg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lvl="0"/>
            <a:r>
              <a:rPr lang="en-US" dirty="0"/>
              <a:t>Click to add subtitle</a:t>
            </a:r>
          </a:p>
        </p:txBody>
      </p:sp>
    </p:spTree>
    <p:extLst>
      <p:ext uri="{BB962C8B-B14F-4D97-AF65-F5344CB8AC3E}">
        <p14:creationId xmlns:p14="http://schemas.microsoft.com/office/powerpoint/2010/main" val="259246997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4"/>
            <a:ext cx="9144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28650" y="365760"/>
            <a:ext cx="7886700" cy="1325880"/>
          </a:xfrm>
        </p:spPr>
        <p:txBody>
          <a:bodyPr anchor="ctr" anchorCtr="0">
            <a:noAutofit/>
          </a:bodyPr>
          <a:lstStyle>
            <a:lvl1pPr algn="ctr">
              <a:defRPr sz="24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628650" y="2024782"/>
            <a:ext cx="3909059" cy="4137189"/>
          </a:xfrm>
        </p:spPr>
        <p:txBody>
          <a:bodyPr>
            <a:normAutofit/>
          </a:bodyPr>
          <a:lstStyle>
            <a:lvl1pPr marL="0" indent="0">
              <a:spcBef>
                <a:spcPts val="750"/>
              </a:spcBef>
              <a:spcAft>
                <a:spcPts val="0"/>
              </a:spcAft>
              <a:buClr>
                <a:schemeClr val="accent2"/>
              </a:buClr>
              <a:buFont typeface="Wingdings" panose="05000000000000000000" pitchFamily="2" charset="2"/>
              <a:buNone/>
              <a:defRPr sz="1350">
                <a:latin typeface="+mn-lt"/>
              </a:defRPr>
            </a:lvl1pPr>
            <a:lvl2pPr marL="0" indent="-171450">
              <a:spcBef>
                <a:spcPts val="750"/>
              </a:spcBef>
              <a:spcAft>
                <a:spcPts val="750"/>
              </a:spcAft>
              <a:buClr>
                <a:schemeClr val="accent2"/>
              </a:buClr>
              <a:buFont typeface="Wingdings" panose="05000000000000000000" pitchFamily="2" charset="2"/>
              <a:buChar char="§"/>
              <a:defRPr sz="1350">
                <a:latin typeface="+mn-lt"/>
              </a:defRPr>
            </a:lvl2pPr>
            <a:lvl3pPr marL="342900" indent="-171450">
              <a:spcBef>
                <a:spcPts val="750"/>
              </a:spcBef>
              <a:spcAft>
                <a:spcPts val="750"/>
              </a:spcAft>
              <a:buClr>
                <a:schemeClr val="accent2"/>
              </a:buClr>
              <a:buFont typeface="Wingdings" panose="05000000000000000000" pitchFamily="2" charset="2"/>
              <a:buChar char="§"/>
              <a:defRPr sz="1350">
                <a:latin typeface="+mn-lt"/>
              </a:defRPr>
            </a:lvl3pPr>
            <a:lvl4pPr marL="514350" indent="-171450">
              <a:spcBef>
                <a:spcPts val="750"/>
              </a:spcBef>
              <a:spcAft>
                <a:spcPts val="750"/>
              </a:spcAft>
              <a:buClr>
                <a:schemeClr val="accent2"/>
              </a:buClr>
              <a:buFont typeface="Wingdings" panose="05000000000000000000" pitchFamily="2" charset="2"/>
              <a:buChar char="§"/>
              <a:defRPr sz="1350">
                <a:latin typeface="+mn-lt"/>
              </a:defRPr>
            </a:lvl4pPr>
            <a:lvl5pPr marL="685800" indent="-171450">
              <a:spcBef>
                <a:spcPts val="750"/>
              </a:spcBef>
              <a:spcAft>
                <a:spcPts val="750"/>
              </a:spcAft>
              <a:buClr>
                <a:schemeClr val="accent2"/>
              </a:buClr>
              <a:buFont typeface="Wingdings" panose="05000000000000000000" pitchFamily="2" charset="2"/>
              <a:buChar char="§"/>
              <a:defRPr sz="135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4844846" y="2024781"/>
            <a:ext cx="3670505" cy="4137189"/>
          </a:xfrm>
        </p:spPr>
        <p:txBody>
          <a:bodyPr>
            <a:normAutofit/>
          </a:bodyPr>
          <a:lstStyle>
            <a:lvl1pPr marL="0" indent="0">
              <a:spcBef>
                <a:spcPts val="750"/>
              </a:spcBef>
              <a:spcAft>
                <a:spcPts val="0"/>
              </a:spcAft>
              <a:buClr>
                <a:schemeClr val="accent2"/>
              </a:buClr>
              <a:buFont typeface="Wingdings" panose="05000000000000000000" pitchFamily="2" charset="2"/>
              <a:buNone/>
              <a:defRPr sz="1350">
                <a:latin typeface="+mn-lt"/>
              </a:defRPr>
            </a:lvl1pPr>
            <a:lvl2pPr marL="0" indent="-171450">
              <a:spcBef>
                <a:spcPts val="750"/>
              </a:spcBef>
              <a:spcAft>
                <a:spcPts val="750"/>
              </a:spcAft>
              <a:buClr>
                <a:schemeClr val="accent2"/>
              </a:buClr>
              <a:buFont typeface="Wingdings" panose="05000000000000000000" pitchFamily="2" charset="2"/>
              <a:buChar char="§"/>
              <a:defRPr sz="1350">
                <a:latin typeface="+mn-lt"/>
              </a:defRPr>
            </a:lvl2pPr>
            <a:lvl3pPr marL="342900" indent="-171450">
              <a:spcBef>
                <a:spcPts val="750"/>
              </a:spcBef>
              <a:spcAft>
                <a:spcPts val="750"/>
              </a:spcAft>
              <a:buClr>
                <a:schemeClr val="accent2"/>
              </a:buClr>
              <a:buFont typeface="Wingdings" panose="05000000000000000000" pitchFamily="2" charset="2"/>
              <a:buChar char="§"/>
              <a:defRPr sz="1350">
                <a:latin typeface="+mn-lt"/>
              </a:defRPr>
            </a:lvl3pPr>
            <a:lvl4pPr marL="514350" indent="-171450">
              <a:spcBef>
                <a:spcPts val="750"/>
              </a:spcBef>
              <a:spcAft>
                <a:spcPts val="750"/>
              </a:spcAft>
              <a:buClr>
                <a:schemeClr val="accent2"/>
              </a:buClr>
              <a:buFont typeface="Wingdings" panose="05000000000000000000" pitchFamily="2" charset="2"/>
              <a:buChar char="§"/>
              <a:defRPr sz="1350">
                <a:latin typeface="+mn-lt"/>
              </a:defRPr>
            </a:lvl4pPr>
            <a:lvl5pPr marL="685800" indent="-171450">
              <a:spcBef>
                <a:spcPts val="750"/>
              </a:spcBef>
              <a:spcAft>
                <a:spcPts val="750"/>
              </a:spcAft>
              <a:buClr>
                <a:schemeClr val="accent2"/>
              </a:buClr>
              <a:buFont typeface="Wingdings" panose="05000000000000000000" pitchFamily="2" charset="2"/>
              <a:buChar char="§"/>
              <a:defRPr sz="135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8/23/2025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87307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64A4C3-92A0-6C44-9751-FE59F1A352B8}"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222653386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28650" y="365760"/>
            <a:ext cx="7886700" cy="1325880"/>
          </a:xfrm>
        </p:spPr>
        <p:txBody>
          <a:bodyPr anchor="ctr" anchorCtr="0">
            <a:noAutofit/>
          </a:bodyPr>
          <a:lstStyle>
            <a:lvl1pPr algn="ctr">
              <a:defRPr sz="24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628650" y="2024782"/>
            <a:ext cx="2158796" cy="4137189"/>
          </a:xfrm>
        </p:spPr>
        <p:txBody>
          <a:bodyPr>
            <a:normAutofit/>
          </a:bodyPr>
          <a:lstStyle>
            <a:lvl1pPr marL="257175" indent="-257175">
              <a:spcBef>
                <a:spcPts val="750"/>
              </a:spcBef>
              <a:spcAft>
                <a:spcPts val="750"/>
              </a:spcAft>
              <a:buClr>
                <a:schemeClr val="accent2"/>
              </a:buClr>
              <a:buFont typeface="+mj-lt"/>
              <a:buAutoNum type="arabicPeriod"/>
              <a:defRPr sz="1350">
                <a:latin typeface="+mn-lt"/>
              </a:defRPr>
            </a:lvl1pPr>
            <a:lvl2pPr marL="600075" indent="-257175">
              <a:spcBef>
                <a:spcPts val="750"/>
              </a:spcBef>
              <a:spcAft>
                <a:spcPts val="750"/>
              </a:spcAft>
              <a:buClr>
                <a:schemeClr val="accent2"/>
              </a:buClr>
              <a:buFont typeface="+mj-lt"/>
              <a:buAutoNum type="alphaLcPeriod"/>
              <a:defRPr sz="1350">
                <a:latin typeface="+mn-lt"/>
              </a:defRPr>
            </a:lvl2pPr>
            <a:lvl3pPr marL="942975" indent="-257175">
              <a:spcBef>
                <a:spcPts val="750"/>
              </a:spcBef>
              <a:spcAft>
                <a:spcPts val="750"/>
              </a:spcAft>
              <a:buClr>
                <a:schemeClr val="accent2"/>
              </a:buClr>
              <a:buFont typeface="+mj-lt"/>
              <a:buAutoNum type="arabicParenR"/>
              <a:defRPr sz="1350">
                <a:latin typeface="+mn-lt"/>
              </a:defRPr>
            </a:lvl3pPr>
            <a:lvl4pPr marL="1285875" indent="-257175">
              <a:spcBef>
                <a:spcPts val="750"/>
              </a:spcBef>
              <a:spcAft>
                <a:spcPts val="750"/>
              </a:spcAft>
              <a:buClr>
                <a:schemeClr val="accent2"/>
              </a:buClr>
              <a:buFont typeface="+mj-lt"/>
              <a:buAutoNum type="alphaLcParenR"/>
              <a:defRPr sz="1350">
                <a:latin typeface="+mn-lt"/>
              </a:defRPr>
            </a:lvl4pPr>
            <a:lvl5pPr marL="1543050" indent="-171450">
              <a:spcBef>
                <a:spcPts val="750"/>
              </a:spcBef>
              <a:spcAft>
                <a:spcPts val="750"/>
              </a:spcAft>
              <a:buClr>
                <a:schemeClr val="accent2"/>
              </a:buClr>
              <a:buFont typeface="Wingdings" panose="05000000000000000000" pitchFamily="2" charset="2"/>
              <a:buChar char="§"/>
              <a:defRPr sz="135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4844846" y="2024781"/>
            <a:ext cx="3670505" cy="4137189"/>
          </a:xfrm>
        </p:spPr>
        <p:txBody>
          <a:bodyPr>
            <a:normAutofit/>
          </a:bodyPr>
          <a:lstStyle>
            <a:lvl1pPr marL="0" indent="0">
              <a:spcBef>
                <a:spcPts val="750"/>
              </a:spcBef>
              <a:spcAft>
                <a:spcPts val="0"/>
              </a:spcAft>
              <a:buClr>
                <a:schemeClr val="accent2"/>
              </a:buClr>
              <a:buFont typeface="Wingdings" panose="05000000000000000000" pitchFamily="2" charset="2"/>
              <a:buNone/>
              <a:defRPr sz="1350">
                <a:latin typeface="+mn-lt"/>
              </a:defRPr>
            </a:lvl1pPr>
            <a:lvl2pPr marL="0" indent="-171450">
              <a:spcBef>
                <a:spcPts val="750"/>
              </a:spcBef>
              <a:spcAft>
                <a:spcPts val="750"/>
              </a:spcAft>
              <a:buClr>
                <a:schemeClr val="accent2"/>
              </a:buClr>
              <a:buFont typeface="Wingdings" panose="05000000000000000000" pitchFamily="2" charset="2"/>
              <a:buChar char="§"/>
              <a:defRPr sz="1350">
                <a:latin typeface="+mn-lt"/>
              </a:defRPr>
            </a:lvl2pPr>
            <a:lvl3pPr marL="342900" indent="-171450">
              <a:spcBef>
                <a:spcPts val="750"/>
              </a:spcBef>
              <a:spcAft>
                <a:spcPts val="750"/>
              </a:spcAft>
              <a:buClr>
                <a:schemeClr val="accent2"/>
              </a:buClr>
              <a:buFont typeface="Wingdings" panose="05000000000000000000" pitchFamily="2" charset="2"/>
              <a:buChar char="§"/>
              <a:defRPr sz="1350">
                <a:latin typeface="+mn-lt"/>
              </a:defRPr>
            </a:lvl3pPr>
            <a:lvl4pPr marL="514350" indent="-171450">
              <a:spcBef>
                <a:spcPts val="750"/>
              </a:spcBef>
              <a:spcAft>
                <a:spcPts val="750"/>
              </a:spcAft>
              <a:buClr>
                <a:schemeClr val="accent2"/>
              </a:buClr>
              <a:buFont typeface="Wingdings" panose="05000000000000000000" pitchFamily="2" charset="2"/>
              <a:buChar char="§"/>
              <a:defRPr sz="1350">
                <a:latin typeface="+mn-lt"/>
              </a:defRPr>
            </a:lvl4pPr>
            <a:lvl5pPr marL="685800" indent="-171450">
              <a:spcBef>
                <a:spcPts val="750"/>
              </a:spcBef>
              <a:spcAft>
                <a:spcPts val="750"/>
              </a:spcAft>
              <a:buClr>
                <a:schemeClr val="accent2"/>
              </a:buClr>
              <a:buFont typeface="Wingdings" panose="05000000000000000000" pitchFamily="2" charset="2"/>
              <a:buChar char="§"/>
              <a:defRPr sz="135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8/23/2025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2403178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628651" y="448056"/>
            <a:ext cx="4629150" cy="1581912"/>
          </a:xfrm>
        </p:spPr>
        <p:txBody>
          <a:bodyPr anchor="b" anchorCtr="0">
            <a:noAutofit/>
          </a:bodyPr>
          <a:lstStyle>
            <a:lvl1pPr>
              <a:defRPr sz="24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628650" y="2257063"/>
            <a:ext cx="3670505" cy="3904906"/>
          </a:xfrm>
        </p:spPr>
        <p:txBody>
          <a:bodyPr>
            <a:normAutofit/>
          </a:bodyPr>
          <a:lstStyle>
            <a:lvl1pPr marL="0" indent="0">
              <a:spcBef>
                <a:spcPts val="750"/>
              </a:spcBef>
              <a:spcAft>
                <a:spcPts val="0"/>
              </a:spcAft>
              <a:buClr>
                <a:schemeClr val="accent2"/>
              </a:buClr>
              <a:buFont typeface="Wingdings" panose="05000000000000000000" pitchFamily="2" charset="2"/>
              <a:buNone/>
              <a:defRPr sz="1350">
                <a:latin typeface="+mn-lt"/>
              </a:defRPr>
            </a:lvl1pPr>
            <a:lvl2pPr marL="0" indent="-171450">
              <a:spcBef>
                <a:spcPts val="750"/>
              </a:spcBef>
              <a:spcAft>
                <a:spcPts val="750"/>
              </a:spcAft>
              <a:buClr>
                <a:schemeClr val="accent2"/>
              </a:buClr>
              <a:buFont typeface="Wingdings" panose="05000000000000000000" pitchFamily="2" charset="2"/>
              <a:buChar char="§"/>
              <a:defRPr sz="1350">
                <a:latin typeface="+mn-lt"/>
              </a:defRPr>
            </a:lvl2pPr>
            <a:lvl3pPr marL="342900" indent="-171450">
              <a:spcBef>
                <a:spcPts val="750"/>
              </a:spcBef>
              <a:spcAft>
                <a:spcPts val="750"/>
              </a:spcAft>
              <a:buClr>
                <a:schemeClr val="accent2"/>
              </a:buClr>
              <a:buFont typeface="Wingdings" panose="05000000000000000000" pitchFamily="2" charset="2"/>
              <a:buChar char="§"/>
              <a:defRPr sz="1350">
                <a:latin typeface="+mn-lt"/>
              </a:defRPr>
            </a:lvl3pPr>
            <a:lvl4pPr marL="514350" indent="-171450">
              <a:spcBef>
                <a:spcPts val="750"/>
              </a:spcBef>
              <a:spcAft>
                <a:spcPts val="750"/>
              </a:spcAft>
              <a:buClr>
                <a:schemeClr val="accent2"/>
              </a:buClr>
              <a:buFont typeface="Wingdings" panose="05000000000000000000" pitchFamily="2" charset="2"/>
              <a:buChar char="§"/>
              <a:defRPr sz="1350">
                <a:latin typeface="+mn-lt"/>
              </a:defRPr>
            </a:lvl4pPr>
            <a:lvl5pPr marL="685800" indent="-171450">
              <a:spcBef>
                <a:spcPts val="750"/>
              </a:spcBef>
              <a:spcAft>
                <a:spcPts val="750"/>
              </a:spcAft>
              <a:buClr>
                <a:schemeClr val="accent2"/>
              </a:buClr>
              <a:buFont typeface="Wingdings" panose="05000000000000000000" pitchFamily="2" charset="2"/>
              <a:buChar char="§"/>
              <a:defRPr sz="135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5625704" y="-22225"/>
            <a:ext cx="3536156" cy="6880225"/>
          </a:xfrm>
        </p:spPr>
        <p:txBody>
          <a:bodyPr>
            <a:normAutofit/>
          </a:bodyPr>
          <a:lstStyle>
            <a:lvl1pPr marL="0" indent="0" algn="ctr">
              <a:buNone/>
              <a:defRPr sz="15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745360" y="6303964"/>
            <a:ext cx="321539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Tree>
    <p:extLst>
      <p:ext uri="{BB962C8B-B14F-4D97-AF65-F5344CB8AC3E}">
        <p14:creationId xmlns:p14="http://schemas.microsoft.com/office/powerpoint/2010/main" val="17657254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28650" y="365761"/>
            <a:ext cx="7886700" cy="1325563"/>
          </a:xfrm>
        </p:spPr>
        <p:txBody>
          <a:bodyPr anchor="ctr" anchorCtr="0">
            <a:noAutofit/>
          </a:bodyPr>
          <a:lstStyle>
            <a:lvl1pPr algn="ctr">
              <a:defRPr sz="24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672056" y="2106591"/>
            <a:ext cx="1550284" cy="3633787"/>
          </a:xfrm>
        </p:spPr>
        <p:txBody>
          <a:bodyPr>
            <a:normAutofit/>
          </a:bodyPr>
          <a:lstStyle>
            <a:lvl1pPr marL="0" indent="0">
              <a:spcBef>
                <a:spcPts val="750"/>
              </a:spcBef>
              <a:spcAft>
                <a:spcPts val="0"/>
              </a:spcAft>
              <a:buClr>
                <a:schemeClr val="accent2"/>
              </a:buClr>
              <a:buFont typeface="Wingdings" panose="05000000000000000000" pitchFamily="2" charset="2"/>
              <a:buNone/>
              <a:defRPr sz="1350">
                <a:latin typeface="+mn-lt"/>
              </a:defRPr>
            </a:lvl1pPr>
            <a:lvl2pPr marL="0" indent="-171450">
              <a:spcBef>
                <a:spcPts val="750"/>
              </a:spcBef>
              <a:spcAft>
                <a:spcPts val="750"/>
              </a:spcAft>
              <a:buClr>
                <a:schemeClr val="accent2"/>
              </a:buClr>
              <a:buFont typeface="Wingdings" panose="05000000000000000000" pitchFamily="2" charset="2"/>
              <a:buChar char="§"/>
              <a:defRPr sz="1200">
                <a:latin typeface="+mn-lt"/>
              </a:defRPr>
            </a:lvl2pPr>
            <a:lvl3pPr marL="342900" indent="-171450">
              <a:spcBef>
                <a:spcPts val="750"/>
              </a:spcBef>
              <a:spcAft>
                <a:spcPts val="750"/>
              </a:spcAft>
              <a:buClr>
                <a:schemeClr val="accent2"/>
              </a:buClr>
              <a:buFont typeface="Wingdings" panose="05000000000000000000" pitchFamily="2" charset="2"/>
              <a:buChar char="§"/>
              <a:defRPr sz="1050">
                <a:latin typeface="+mn-lt"/>
              </a:defRPr>
            </a:lvl3pPr>
            <a:lvl4pPr marL="514350" indent="-171450">
              <a:spcBef>
                <a:spcPts val="750"/>
              </a:spcBef>
              <a:spcAft>
                <a:spcPts val="750"/>
              </a:spcAft>
              <a:buClr>
                <a:schemeClr val="accent2"/>
              </a:buClr>
              <a:buFont typeface="Wingdings" panose="05000000000000000000" pitchFamily="2" charset="2"/>
              <a:buChar char="§"/>
              <a:defRPr sz="1050">
                <a:latin typeface="+mn-lt"/>
              </a:defRPr>
            </a:lvl4pPr>
            <a:lvl5pPr marL="685800" indent="-171450">
              <a:spcBef>
                <a:spcPts val="750"/>
              </a:spcBef>
              <a:spcAft>
                <a:spcPts val="750"/>
              </a:spcAft>
              <a:buClr>
                <a:schemeClr val="accent2"/>
              </a:buClr>
              <a:buFont typeface="Wingdings" panose="05000000000000000000" pitchFamily="2" charset="2"/>
              <a:buChar char="§"/>
              <a:defRPr sz="9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2612985" y="2106592"/>
            <a:ext cx="5902365"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8/23/2025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44166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628650" y="365761"/>
            <a:ext cx="7886700" cy="1325563"/>
          </a:xfrm>
        </p:spPr>
        <p:txBody>
          <a:bodyPr anchor="ctr" anchorCtr="0">
            <a:noAutofit/>
          </a:bodyPr>
          <a:lstStyle>
            <a:lvl1pPr algn="ctr">
              <a:defRPr sz="24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628651" y="1790329"/>
            <a:ext cx="3850751" cy="4113054"/>
          </a:xfrm>
        </p:spPr>
        <p:txBody>
          <a:bodyPr>
            <a:normAutofit/>
          </a:bodyPr>
          <a:lstStyle>
            <a:lvl1pPr marL="0" indent="0">
              <a:lnSpc>
                <a:spcPct val="150000"/>
              </a:lnSpc>
              <a:spcBef>
                <a:spcPts val="750"/>
              </a:spcBef>
              <a:spcAft>
                <a:spcPts val="0"/>
              </a:spcAft>
              <a:buClr>
                <a:schemeClr val="accent2"/>
              </a:buClr>
              <a:buFont typeface="Wingdings" panose="05000000000000000000" pitchFamily="2" charset="2"/>
              <a:buNone/>
              <a:defRPr sz="1350">
                <a:latin typeface="+mn-lt"/>
              </a:defRPr>
            </a:lvl1pPr>
            <a:lvl2pPr marL="0" indent="-171450">
              <a:spcBef>
                <a:spcPts val="750"/>
              </a:spcBef>
              <a:spcAft>
                <a:spcPts val="750"/>
              </a:spcAft>
              <a:buClr>
                <a:schemeClr val="accent2"/>
              </a:buClr>
              <a:buFont typeface="Wingdings" panose="05000000000000000000" pitchFamily="2" charset="2"/>
              <a:buChar char="§"/>
              <a:defRPr sz="1350">
                <a:latin typeface="+mn-lt"/>
              </a:defRPr>
            </a:lvl2pPr>
            <a:lvl3pPr marL="342900" indent="-171450">
              <a:spcBef>
                <a:spcPts val="750"/>
              </a:spcBef>
              <a:spcAft>
                <a:spcPts val="750"/>
              </a:spcAft>
              <a:buClr>
                <a:schemeClr val="accent2"/>
              </a:buClr>
              <a:buFont typeface="Wingdings" panose="05000000000000000000" pitchFamily="2" charset="2"/>
              <a:buChar char="§"/>
              <a:defRPr sz="1350">
                <a:latin typeface="+mn-lt"/>
              </a:defRPr>
            </a:lvl3pPr>
            <a:lvl4pPr marL="514350" indent="-171450">
              <a:spcBef>
                <a:spcPts val="750"/>
              </a:spcBef>
              <a:spcAft>
                <a:spcPts val="750"/>
              </a:spcAft>
              <a:buClr>
                <a:schemeClr val="accent2"/>
              </a:buClr>
              <a:buFont typeface="Wingdings" panose="05000000000000000000" pitchFamily="2" charset="2"/>
              <a:buChar char="§"/>
              <a:defRPr sz="1350">
                <a:latin typeface="+mn-lt"/>
              </a:defRPr>
            </a:lvl4pPr>
            <a:lvl5pPr marL="685800" indent="-171450">
              <a:spcBef>
                <a:spcPts val="750"/>
              </a:spcBef>
              <a:spcAft>
                <a:spcPts val="750"/>
              </a:spcAft>
              <a:buClr>
                <a:schemeClr val="accent2"/>
              </a:buClr>
              <a:buFont typeface="Wingdings" panose="05000000000000000000" pitchFamily="2" charset="2"/>
              <a:buChar char="§"/>
              <a:defRPr sz="135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4664599" y="1790329"/>
            <a:ext cx="3850751" cy="4113054"/>
          </a:xfrm>
        </p:spPr>
        <p:txBody>
          <a:bodyPr>
            <a:normAutofit/>
          </a:bodyPr>
          <a:lstStyle>
            <a:lvl1pPr marL="0" indent="0">
              <a:lnSpc>
                <a:spcPct val="150000"/>
              </a:lnSpc>
              <a:spcBef>
                <a:spcPts val="750"/>
              </a:spcBef>
              <a:spcAft>
                <a:spcPts val="0"/>
              </a:spcAft>
              <a:buClr>
                <a:schemeClr val="accent2"/>
              </a:buClr>
              <a:buFont typeface="Wingdings" panose="05000000000000000000" pitchFamily="2" charset="2"/>
              <a:buNone/>
              <a:defRPr sz="1350">
                <a:latin typeface="+mn-lt"/>
              </a:defRPr>
            </a:lvl1pPr>
            <a:lvl2pPr marL="0" indent="-171450">
              <a:spcBef>
                <a:spcPts val="750"/>
              </a:spcBef>
              <a:spcAft>
                <a:spcPts val="750"/>
              </a:spcAft>
              <a:buClr>
                <a:schemeClr val="accent2"/>
              </a:buClr>
              <a:buFont typeface="Wingdings" panose="05000000000000000000" pitchFamily="2" charset="2"/>
              <a:buChar char="§"/>
              <a:defRPr sz="1350">
                <a:latin typeface="+mn-lt"/>
              </a:defRPr>
            </a:lvl2pPr>
            <a:lvl3pPr marL="342900" indent="-171450">
              <a:spcBef>
                <a:spcPts val="750"/>
              </a:spcBef>
              <a:spcAft>
                <a:spcPts val="750"/>
              </a:spcAft>
              <a:buClr>
                <a:schemeClr val="accent2"/>
              </a:buClr>
              <a:buFont typeface="Wingdings" panose="05000000000000000000" pitchFamily="2" charset="2"/>
              <a:buChar char="§"/>
              <a:defRPr sz="1350">
                <a:latin typeface="+mn-lt"/>
              </a:defRPr>
            </a:lvl3pPr>
            <a:lvl4pPr marL="514350" indent="-171450">
              <a:spcBef>
                <a:spcPts val="750"/>
              </a:spcBef>
              <a:spcAft>
                <a:spcPts val="750"/>
              </a:spcAft>
              <a:buClr>
                <a:schemeClr val="accent2"/>
              </a:buClr>
              <a:buFont typeface="Wingdings" panose="05000000000000000000" pitchFamily="2" charset="2"/>
              <a:buChar char="§"/>
              <a:defRPr sz="1350">
                <a:latin typeface="+mn-lt"/>
              </a:defRPr>
            </a:lvl4pPr>
            <a:lvl5pPr marL="685800" indent="-171450">
              <a:spcBef>
                <a:spcPts val="750"/>
              </a:spcBef>
              <a:spcAft>
                <a:spcPts val="750"/>
              </a:spcAft>
              <a:buClr>
                <a:schemeClr val="accent2"/>
              </a:buClr>
              <a:buFont typeface="Wingdings" panose="05000000000000000000" pitchFamily="2" charset="2"/>
              <a:buChar char="§"/>
              <a:defRPr sz="135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4"/>
            <a:ext cx="9144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350"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8/23/2025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7081032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24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459890" y="2107800"/>
            <a:ext cx="8224221"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8/23/2025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5916085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9144000" cy="6858000"/>
          </a:xfrm>
          <a:solidFill>
            <a:schemeClr val="tx1"/>
          </a:solidFill>
        </p:spPr>
        <p:txBody>
          <a:bodyPr>
            <a:normAutofit/>
          </a:bodyPr>
          <a:lstStyle>
            <a:lvl1pPr marL="0" indent="0" algn="ctr">
              <a:buNone/>
              <a:defRPr sz="15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021828" y="400486"/>
            <a:ext cx="7100345" cy="2527911"/>
          </a:xfrm>
        </p:spPr>
        <p:txBody>
          <a:bodyPr anchor="b">
            <a:noAutofit/>
          </a:bodyPr>
          <a:lstStyle>
            <a:lvl1pPr algn="ctr">
              <a:spcBef>
                <a:spcPts val="75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021556" y="3738623"/>
            <a:ext cx="7100888" cy="2527911"/>
          </a:xfrm>
        </p:spPr>
        <p:txBody>
          <a:bodyPr>
            <a:normAutofit/>
          </a:bodyPr>
          <a:lstStyle>
            <a:lvl1pPr marL="0" indent="0" algn="ctr">
              <a:spcBef>
                <a:spcPts val="750"/>
              </a:spcBef>
              <a:buNone/>
              <a:defRPr sz="1350">
                <a:solidFill>
                  <a:schemeClr val="bg1"/>
                </a:solidFill>
              </a:defRPr>
            </a:lvl1pPr>
            <a:lvl2pPr marL="342900" indent="0" algn="ctr">
              <a:spcBef>
                <a:spcPts val="750"/>
              </a:spcBef>
              <a:buNone/>
              <a:defRPr sz="1350">
                <a:solidFill>
                  <a:schemeClr val="bg1"/>
                </a:solidFill>
              </a:defRPr>
            </a:lvl2pPr>
            <a:lvl3pPr marL="685800" indent="0" algn="ctr">
              <a:spcBef>
                <a:spcPts val="750"/>
              </a:spcBef>
              <a:buNone/>
              <a:defRPr sz="1350">
                <a:solidFill>
                  <a:schemeClr val="bg1"/>
                </a:solidFill>
              </a:defRPr>
            </a:lvl3pPr>
            <a:lvl4pPr marL="1028700" indent="0" algn="ctr">
              <a:spcBef>
                <a:spcPts val="750"/>
              </a:spcBef>
              <a:buNone/>
              <a:defRPr sz="1350">
                <a:solidFill>
                  <a:schemeClr val="bg1"/>
                </a:solidFill>
              </a:defRPr>
            </a:lvl4pPr>
            <a:lvl5pPr marL="1371600" indent="0" algn="ctr">
              <a:spcBef>
                <a:spcPts val="750"/>
              </a:spcBef>
              <a:buNone/>
              <a:defRPr sz="1350">
                <a:solidFill>
                  <a:schemeClr val="bg1"/>
                </a:solidFill>
              </a:defRPr>
            </a:lvl5pPr>
          </a:lstStyle>
          <a:p>
            <a:pPr lvl="0"/>
            <a:r>
              <a:rPr lang="en-US" dirty="0"/>
              <a:t>Click to add text</a:t>
            </a:r>
          </a:p>
        </p:txBody>
      </p:sp>
    </p:spTree>
    <p:extLst>
      <p:ext uri="{BB962C8B-B14F-4D97-AF65-F5344CB8AC3E}">
        <p14:creationId xmlns:p14="http://schemas.microsoft.com/office/powerpoint/2010/main" val="1721636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64A4C3-92A0-6C44-9751-FE59F1A352B8}"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26109498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64A4C3-92A0-6C44-9751-FE59F1A352B8}" type="datetimeFigureOut">
              <a:rPr lang="en-US" smtClean="0"/>
              <a:t>8/23/2025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556791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64A4C3-92A0-6C44-9751-FE59F1A352B8}" type="datetimeFigureOut">
              <a:rPr lang="en-US" smtClean="0"/>
              <a:t>8/23/2025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2794246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64A4C3-92A0-6C44-9751-FE59F1A352B8}" type="datetimeFigureOut">
              <a:rPr lang="en-US" smtClean="0"/>
              <a:t>8/23/2025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387944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64A4C3-92A0-6C44-9751-FE59F1A352B8}"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3683606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64A4C3-92A0-6C44-9751-FE59F1A352B8}" type="datetimeFigureOut">
              <a:rPr lang="en-US" smtClean="0"/>
              <a:t>8/23/2025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488AC6-B4B5-2849-8FA7-87D66AF87B03}" type="slidenum">
              <a:rPr lang="en-US" smtClean="0"/>
              <a:t>‹#›</a:t>
            </a:fld>
            <a:endParaRPr lang="en-US"/>
          </a:p>
        </p:txBody>
      </p:sp>
    </p:spTree>
    <p:extLst>
      <p:ext uri="{BB962C8B-B14F-4D97-AF65-F5344CB8AC3E}">
        <p14:creationId xmlns:p14="http://schemas.microsoft.com/office/powerpoint/2010/main" val="213417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4A4C3-92A0-6C44-9751-FE59F1A352B8}" type="datetimeFigureOut">
              <a:rPr lang="en-US" smtClean="0"/>
              <a:t>8/23/2025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88AC6-B4B5-2849-8FA7-87D66AF87B03}" type="slidenum">
              <a:rPr lang="en-US" smtClean="0"/>
              <a:t>‹#›</a:t>
            </a:fld>
            <a:endParaRPr lang="en-US"/>
          </a:p>
        </p:txBody>
      </p:sp>
    </p:spTree>
    <p:extLst>
      <p:ext uri="{BB962C8B-B14F-4D97-AF65-F5344CB8AC3E}">
        <p14:creationId xmlns:p14="http://schemas.microsoft.com/office/powerpoint/2010/main" val="853743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64A4C3-92A0-6C44-9751-FE59F1A352B8}" type="datetimeFigureOut">
              <a:rPr lang="en-US" smtClean="0"/>
              <a:t>8/23/2025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488AC6-B4B5-2849-8FA7-87D66AF87B03}" type="slidenum">
              <a:rPr lang="en-US" smtClean="0"/>
              <a:t>‹#›</a:t>
            </a:fld>
            <a:endParaRPr lang="en-US"/>
          </a:p>
        </p:txBody>
      </p:sp>
    </p:spTree>
    <p:extLst>
      <p:ext uri="{BB962C8B-B14F-4D97-AF65-F5344CB8AC3E}">
        <p14:creationId xmlns:p14="http://schemas.microsoft.com/office/powerpoint/2010/main" val="25389234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D6D8061D-18C3-4F4F-85EF-561633F58754}" type="datetimeFigureOut">
              <a:rPr lang="en-US" smtClean="0"/>
              <a:t>8/23/2025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4261550675"/>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685800" rtl="0" eaLnBrk="1" latinLnBrk="0" hangingPunct="1">
        <a:lnSpc>
          <a:spcPct val="90000"/>
        </a:lnSpc>
        <a:spcBef>
          <a:spcPct val="0"/>
        </a:spcBef>
        <a:buNone/>
        <a:defRPr sz="3600" kern="1200" cap="all" spc="225" baseline="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D0DBAF3-1BE0-9541-B52C-6ED8072ED7A1}"/>
              </a:ext>
            </a:extLst>
          </p:cNvPr>
          <p:cNvPicPr>
            <a:picLocks noChangeAspect="1"/>
          </p:cNvPicPr>
          <p:nvPr/>
        </p:nvPicPr>
        <p:blipFill>
          <a:blip r:embed="rId2"/>
          <a:srcRect l="13025" r="13025"/>
          <a:stretch/>
        </p:blipFill>
        <p:spPr>
          <a:xfrm>
            <a:off x="-1" y="0"/>
            <a:ext cx="9144001" cy="5180772"/>
          </a:xfrm>
          <a:prstGeom prst="rect">
            <a:avLst/>
          </a:prstGeom>
        </p:spPr>
      </p:pic>
      <p:sp>
        <p:nvSpPr>
          <p:cNvPr id="4" name="Title 1">
            <a:extLst>
              <a:ext uri="{FF2B5EF4-FFF2-40B4-BE49-F238E27FC236}">
                <a16:creationId xmlns:a16="http://schemas.microsoft.com/office/drawing/2014/main" id="{206A247F-40FF-1840-9425-F61E26F510EA}"/>
              </a:ext>
            </a:extLst>
          </p:cNvPr>
          <p:cNvSpPr>
            <a:spLocks noGrp="1"/>
          </p:cNvSpPr>
          <p:nvPr>
            <p:ph type="ctrTitle"/>
          </p:nvPr>
        </p:nvSpPr>
        <p:spPr>
          <a:xfrm>
            <a:off x="0" y="5462908"/>
            <a:ext cx="8924544" cy="882500"/>
          </a:xfrm>
        </p:spPr>
        <p:txBody>
          <a:bodyPr>
            <a:normAutofit fontScale="90000"/>
          </a:bodyPr>
          <a:lstStyle/>
          <a:p>
            <a:r>
              <a:rPr kumimoji="0" lang="en-US" sz="3200" b="0" i="0" u="none" strike="noStrike" kern="1200" cap="none" spc="0" normalizeH="0" baseline="0" noProof="0" dirty="0">
                <a:ln>
                  <a:noFill/>
                </a:ln>
                <a:solidFill>
                  <a:srgbClr val="4D4E53"/>
                </a:solidFill>
                <a:effectLst/>
                <a:uLnTx/>
                <a:uFillTx/>
                <a:latin typeface="Century Gothic" panose="020B0502020202020204" pitchFamily="34" charset="0"/>
                <a:ea typeface="+mj-ea"/>
                <a:cs typeface="+mj-cs"/>
              </a:rPr>
              <a:t>Resilience Development in Leadership Through Direct Feedback</a:t>
            </a:r>
            <a:endParaRPr lang="en-US" sz="3600" dirty="0">
              <a:solidFill>
                <a:srgbClr val="4D4E53"/>
              </a:solidFill>
              <a:latin typeface="Century Gothic" panose="020B0502020202020204" pitchFamily="34" charset="0"/>
            </a:endParaRPr>
          </a:p>
        </p:txBody>
      </p:sp>
      <p:sp>
        <p:nvSpPr>
          <p:cNvPr id="10" name="Rectangle 9">
            <a:extLst>
              <a:ext uri="{FF2B5EF4-FFF2-40B4-BE49-F238E27FC236}">
                <a16:creationId xmlns:a16="http://schemas.microsoft.com/office/drawing/2014/main" id="{7BAEDF05-E380-594D-B9D1-19B04B1F569C}"/>
              </a:ext>
            </a:extLst>
          </p:cNvPr>
          <p:cNvSpPr/>
          <p:nvPr/>
        </p:nvSpPr>
        <p:spPr>
          <a:xfrm>
            <a:off x="3653844" y="0"/>
            <a:ext cx="1836312" cy="1549637"/>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3" name="Picture 2" descr="A black and yellow logo with a star&#10;&#10;Description automatically generated">
            <a:extLst>
              <a:ext uri="{FF2B5EF4-FFF2-40B4-BE49-F238E27FC236}">
                <a16:creationId xmlns:a16="http://schemas.microsoft.com/office/drawing/2014/main" id="{6B7A4961-36E1-FC4F-AC66-004CEE9EEEA3}"/>
              </a:ext>
            </a:extLst>
          </p:cNvPr>
          <p:cNvPicPr>
            <a:picLocks noChangeAspect="1"/>
          </p:cNvPicPr>
          <p:nvPr/>
        </p:nvPicPr>
        <p:blipFill>
          <a:blip r:embed="rId3"/>
          <a:stretch>
            <a:fillRect/>
          </a:stretch>
        </p:blipFill>
        <p:spPr>
          <a:xfrm>
            <a:off x="3379770" y="-40003"/>
            <a:ext cx="2384460" cy="1589640"/>
          </a:xfrm>
          <a:prstGeom prst="rect">
            <a:avLst/>
          </a:prstGeom>
        </p:spPr>
      </p:pic>
    </p:spTree>
    <p:extLst>
      <p:ext uri="{BB962C8B-B14F-4D97-AF65-F5344CB8AC3E}">
        <p14:creationId xmlns:p14="http://schemas.microsoft.com/office/powerpoint/2010/main" val="3699463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184E5668-04D5-1B88-AA8D-42114BA570D5}"/>
              </a:ext>
            </a:extLst>
          </p:cNvPr>
          <p:cNvPicPr>
            <a:picLocks noChangeAspect="1"/>
          </p:cNvPicPr>
          <p:nvPr/>
        </p:nvPicPr>
        <p:blipFill>
          <a:blip r:embed="rId3"/>
          <a:stretch>
            <a:fillRect/>
          </a:stretch>
        </p:blipFill>
        <p:spPr>
          <a:xfrm>
            <a:off x="0" y="948691"/>
            <a:ext cx="9144000" cy="4960619"/>
          </a:xfrm>
          <a:prstGeom prst="rect">
            <a:avLst/>
          </a:prstGeom>
          <a:noFill/>
        </p:spPr>
      </p:pic>
      <p:sp>
        <p:nvSpPr>
          <p:cNvPr id="5" name="Rectangle 4">
            <a:extLst>
              <a:ext uri="{FF2B5EF4-FFF2-40B4-BE49-F238E27FC236}">
                <a16:creationId xmlns:a16="http://schemas.microsoft.com/office/drawing/2014/main" id="{3EE39F69-A1C6-AF25-B91E-7EEE8ED9E9D8}"/>
              </a:ext>
              <a:ext uri="{C183D7F6-B498-43B3-948B-1728B52AA6E4}">
                <adec:decorative xmlns:adec="http://schemas.microsoft.com/office/drawing/2017/decorative" val="1"/>
              </a:ext>
            </a:extLst>
          </p:cNvPr>
          <p:cNvSpPr/>
          <p:nvPr/>
        </p:nvSpPr>
        <p:spPr>
          <a:xfrm>
            <a:off x="0" y="5836346"/>
            <a:ext cx="9144000" cy="164405"/>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extBox 1">
            <a:extLst>
              <a:ext uri="{FF2B5EF4-FFF2-40B4-BE49-F238E27FC236}">
                <a16:creationId xmlns:a16="http://schemas.microsoft.com/office/drawing/2014/main" id="{7FD30BC4-A3FD-8437-DA74-4C7B373E32E6}"/>
              </a:ext>
            </a:extLst>
          </p:cNvPr>
          <p:cNvSpPr txBox="1"/>
          <p:nvPr/>
        </p:nvSpPr>
        <p:spPr>
          <a:xfrm>
            <a:off x="2021840" y="121920"/>
            <a:ext cx="446024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LITERATURE MAP</a:t>
            </a:r>
          </a:p>
        </p:txBody>
      </p:sp>
    </p:spTree>
    <p:extLst>
      <p:ext uri="{BB962C8B-B14F-4D97-AF65-F5344CB8AC3E}">
        <p14:creationId xmlns:p14="http://schemas.microsoft.com/office/powerpoint/2010/main" val="2798512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47120-9404-6442-A293-82B6F5BE15FF}"/>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14BAAA4-E1DC-40DA-889F-8DFC09F3EEB9}"/>
              </a:ext>
            </a:extLst>
          </p:cNvPr>
          <p:cNvSpPr>
            <a:spLocks noGrp="1"/>
          </p:cNvSpPr>
          <p:nvPr>
            <p:ph type="title"/>
          </p:nvPr>
        </p:nvSpPr>
        <p:spPr/>
        <p:txBody>
          <a:bodyPr/>
          <a:lstStyle/>
          <a:p>
            <a:pPr algn="ctr"/>
            <a:r>
              <a:rPr lang="en-US" dirty="0"/>
              <a:t>Chapter 2 </a:t>
            </a:r>
            <a:br>
              <a:rPr lang="en-US" dirty="0"/>
            </a:br>
            <a:r>
              <a:rPr lang="en-US" b="1" dirty="0"/>
              <a:t>Literature Review</a:t>
            </a:r>
          </a:p>
        </p:txBody>
      </p:sp>
      <p:sp>
        <p:nvSpPr>
          <p:cNvPr id="5" name="Content Placeholder 4">
            <a:extLst>
              <a:ext uri="{FF2B5EF4-FFF2-40B4-BE49-F238E27FC236}">
                <a16:creationId xmlns:a16="http://schemas.microsoft.com/office/drawing/2014/main" id="{12DF0C8D-326F-4DF8-B38F-B73BBE7CC862}"/>
              </a:ext>
            </a:extLst>
          </p:cNvPr>
          <p:cNvSpPr>
            <a:spLocks noGrp="1"/>
          </p:cNvSpPr>
          <p:nvPr>
            <p:ph idx="1"/>
          </p:nvPr>
        </p:nvSpPr>
        <p:spPr/>
        <p:txBody>
          <a:bodyPr>
            <a:normAutofit fontScale="77500" lnSpcReduction="20000"/>
          </a:bodyPr>
          <a:lstStyle/>
          <a:p>
            <a:r>
              <a:rPr lang="en-US" dirty="0"/>
              <a:t>Feedback in leadership is a well-researched topic, but few studies explore how direct feedback contributes to resilience.</a:t>
            </a:r>
          </a:p>
          <a:p>
            <a:r>
              <a:rPr lang="en-US" dirty="0"/>
              <a:t>Emotional Intelligence theory shows that leaders who can regulate their emotional responses are more likely to turn feedback into actionable growth.</a:t>
            </a:r>
          </a:p>
          <a:p>
            <a:r>
              <a:rPr lang="en-US" dirty="0"/>
              <a:t>Psychological Safety is necessary to foster honest, critical feedback in executive environments. Without it, leaders receive filtered or performative responses.</a:t>
            </a:r>
          </a:p>
          <a:p>
            <a:r>
              <a:rPr lang="en-US" dirty="0"/>
              <a:t>Reflective Practice allows feedback to be internalized—not just heard—leading to lasting behavior change and identity development.</a:t>
            </a:r>
          </a:p>
          <a:p>
            <a:r>
              <a:rPr lang="en-US" dirty="0"/>
              <a:t>The review highlights a major gap: we still lack a process-based model of how direct feedback leads to resilience in real-world leadership.</a:t>
            </a:r>
          </a:p>
        </p:txBody>
      </p:sp>
      <p:pic>
        <p:nvPicPr>
          <p:cNvPr id="6" name="Picture 5" descr="A black and yellow logo with a star&#10;&#10;Description automatically generated">
            <a:extLst>
              <a:ext uri="{FF2B5EF4-FFF2-40B4-BE49-F238E27FC236}">
                <a16:creationId xmlns:a16="http://schemas.microsoft.com/office/drawing/2014/main" id="{DAA62436-EDCE-424D-5595-B0B0D664D8B1}"/>
              </a:ext>
            </a:extLst>
          </p:cNvPr>
          <p:cNvPicPr>
            <a:picLocks noChangeAspect="1"/>
          </p:cNvPicPr>
          <p:nvPr/>
        </p:nvPicPr>
        <p:blipFill>
          <a:blip r:embed="rId2"/>
          <a:stretch>
            <a:fillRect/>
          </a:stretch>
        </p:blipFill>
        <p:spPr>
          <a:xfrm>
            <a:off x="4036796" y="6136072"/>
            <a:ext cx="1070405" cy="713603"/>
          </a:xfrm>
          <a:prstGeom prst="rect">
            <a:avLst/>
          </a:prstGeom>
        </p:spPr>
      </p:pic>
    </p:spTree>
    <p:extLst>
      <p:ext uri="{BB962C8B-B14F-4D97-AF65-F5344CB8AC3E}">
        <p14:creationId xmlns:p14="http://schemas.microsoft.com/office/powerpoint/2010/main" val="539800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47120-9404-6442-A293-82B6F5BE15FF}"/>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C14BAAA4-E1DC-40DA-889F-8DFC09F3EEB9}"/>
              </a:ext>
            </a:extLst>
          </p:cNvPr>
          <p:cNvSpPr>
            <a:spLocks noGrp="1"/>
          </p:cNvSpPr>
          <p:nvPr>
            <p:ph type="title"/>
          </p:nvPr>
        </p:nvSpPr>
        <p:spPr/>
        <p:txBody>
          <a:bodyPr/>
          <a:lstStyle/>
          <a:p>
            <a:pPr algn="ctr"/>
            <a:r>
              <a:rPr lang="en-US" dirty="0"/>
              <a:t>Chapter 3 </a:t>
            </a:r>
            <a:br>
              <a:rPr lang="en-US" dirty="0"/>
            </a:br>
            <a:r>
              <a:rPr lang="en-US" b="1" dirty="0"/>
              <a:t>Methodology</a:t>
            </a:r>
          </a:p>
        </p:txBody>
      </p:sp>
      <p:sp>
        <p:nvSpPr>
          <p:cNvPr id="5" name="Content Placeholder 4">
            <a:extLst>
              <a:ext uri="{FF2B5EF4-FFF2-40B4-BE49-F238E27FC236}">
                <a16:creationId xmlns:a16="http://schemas.microsoft.com/office/drawing/2014/main" id="{12DF0C8D-326F-4DF8-B38F-B73BBE7CC862}"/>
              </a:ext>
            </a:extLst>
          </p:cNvPr>
          <p:cNvSpPr>
            <a:spLocks noGrp="1"/>
          </p:cNvSpPr>
          <p:nvPr>
            <p:ph idx="1"/>
          </p:nvPr>
        </p:nvSpPr>
        <p:spPr>
          <a:xfrm>
            <a:off x="628650" y="1578279"/>
            <a:ext cx="7886700" cy="4598684"/>
          </a:xfrm>
        </p:spPr>
        <p:txBody>
          <a:bodyPr>
            <a:normAutofit fontScale="77500" lnSpcReduction="20000"/>
          </a:bodyPr>
          <a:lstStyle/>
          <a:p>
            <a:r>
              <a:rPr lang="en-US" dirty="0"/>
              <a:t>Methodology: Constructivist grounded theory</a:t>
            </a:r>
          </a:p>
          <a:p>
            <a:r>
              <a:rPr lang="en-US" dirty="0"/>
              <a:t>Design: Anonymous qualitative interviews with 20–30 executive leaders</a:t>
            </a:r>
          </a:p>
          <a:p>
            <a:r>
              <a:rPr lang="en-US" dirty="0"/>
              <a:t>Data Collection: Participants respond in writing to 10 open-ended questions about their experiences receiving direct feedback</a:t>
            </a:r>
          </a:p>
          <a:p>
            <a:r>
              <a:rPr lang="en-US" dirty="0"/>
              <a:t>Participants: Government professionals, veterans, diplomats, and executives—anonymous due to the sensitive nature of their roles</a:t>
            </a:r>
          </a:p>
          <a:p>
            <a:r>
              <a:rPr lang="en-US" dirty="0"/>
              <a:t>Analysis: Line-by-line open coding, followed by focused and theoretical coding</a:t>
            </a:r>
          </a:p>
          <a:p>
            <a:r>
              <a:rPr lang="en-US" dirty="0"/>
              <a:t>Purpose: To generate a grounded model that explains how direct feedback leads to resilience development in high-pressure leadership contexts</a:t>
            </a:r>
          </a:p>
          <a:p>
            <a:r>
              <a:rPr lang="en-US" dirty="0"/>
              <a:t>Ethical considerations: Participants remain fully anonymous; no names, titles, or organizations are collected to protect confidentiality.</a:t>
            </a:r>
          </a:p>
        </p:txBody>
      </p:sp>
      <p:pic>
        <p:nvPicPr>
          <p:cNvPr id="6" name="Picture 5" descr="A black and yellow logo with a star&#10;&#10;Description automatically generated">
            <a:extLst>
              <a:ext uri="{FF2B5EF4-FFF2-40B4-BE49-F238E27FC236}">
                <a16:creationId xmlns:a16="http://schemas.microsoft.com/office/drawing/2014/main" id="{DAA62436-EDCE-424D-5595-B0B0D664D8B1}"/>
              </a:ext>
            </a:extLst>
          </p:cNvPr>
          <p:cNvPicPr>
            <a:picLocks noChangeAspect="1"/>
          </p:cNvPicPr>
          <p:nvPr/>
        </p:nvPicPr>
        <p:blipFill>
          <a:blip r:embed="rId2"/>
          <a:stretch>
            <a:fillRect/>
          </a:stretch>
        </p:blipFill>
        <p:spPr>
          <a:xfrm>
            <a:off x="4036796" y="6136072"/>
            <a:ext cx="1070405" cy="713603"/>
          </a:xfrm>
          <a:prstGeom prst="rect">
            <a:avLst/>
          </a:prstGeom>
        </p:spPr>
      </p:pic>
    </p:spTree>
    <p:extLst>
      <p:ext uri="{BB962C8B-B14F-4D97-AF65-F5344CB8AC3E}">
        <p14:creationId xmlns:p14="http://schemas.microsoft.com/office/powerpoint/2010/main" val="24846731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47120-9404-6442-A293-82B6F5BE15FF}"/>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C14BAAA4-E1DC-40DA-889F-8DFC09F3EEB9}"/>
              </a:ext>
            </a:extLst>
          </p:cNvPr>
          <p:cNvSpPr>
            <a:spLocks noGrp="1"/>
          </p:cNvSpPr>
          <p:nvPr>
            <p:ph type="title"/>
          </p:nvPr>
        </p:nvSpPr>
        <p:spPr/>
        <p:txBody>
          <a:bodyPr/>
          <a:lstStyle/>
          <a:p>
            <a:pPr algn="ctr"/>
            <a:r>
              <a:rPr lang="en-US" dirty="0"/>
              <a:t>Chapter 4 </a:t>
            </a:r>
            <a:br>
              <a:rPr lang="en-US" dirty="0"/>
            </a:br>
            <a:r>
              <a:rPr lang="en-US" b="1" dirty="0"/>
              <a:t>Findings</a:t>
            </a:r>
          </a:p>
        </p:txBody>
      </p:sp>
      <p:sp>
        <p:nvSpPr>
          <p:cNvPr id="5" name="Content Placeholder 4">
            <a:extLst>
              <a:ext uri="{FF2B5EF4-FFF2-40B4-BE49-F238E27FC236}">
                <a16:creationId xmlns:a16="http://schemas.microsoft.com/office/drawing/2014/main" id="{12DF0C8D-326F-4DF8-B38F-B73BBE7CC862}"/>
              </a:ext>
            </a:extLst>
          </p:cNvPr>
          <p:cNvSpPr>
            <a:spLocks noGrp="1"/>
          </p:cNvSpPr>
          <p:nvPr>
            <p:ph idx="1"/>
          </p:nvPr>
        </p:nvSpPr>
        <p:spPr/>
        <p:txBody>
          <a:bodyPr/>
          <a:lstStyle/>
          <a:p>
            <a:r>
              <a:rPr lang="en-US" dirty="0"/>
              <a:t>Emotional discomfort is a catalyst: Leaders describe pain, shock, or defensiveness as a necessary part of growth.</a:t>
            </a:r>
          </a:p>
          <a:p>
            <a:r>
              <a:rPr lang="en-US" dirty="0"/>
              <a:t>Honest, unfiltered feedback has a lasting impact: The most transformative feedback was direct and specific.</a:t>
            </a:r>
          </a:p>
          <a:p>
            <a:r>
              <a:rPr lang="en-US" dirty="0"/>
              <a:t>Reflection builds resilience: Leaders who actively reflected—mentally or in writing—described more meaningful change.</a:t>
            </a:r>
          </a:p>
        </p:txBody>
      </p:sp>
      <p:pic>
        <p:nvPicPr>
          <p:cNvPr id="6" name="Picture 5" descr="A black and yellow logo with a star&#10;&#10;Description automatically generated">
            <a:extLst>
              <a:ext uri="{FF2B5EF4-FFF2-40B4-BE49-F238E27FC236}">
                <a16:creationId xmlns:a16="http://schemas.microsoft.com/office/drawing/2014/main" id="{DAA62436-EDCE-424D-5595-B0B0D664D8B1}"/>
              </a:ext>
            </a:extLst>
          </p:cNvPr>
          <p:cNvPicPr>
            <a:picLocks noChangeAspect="1"/>
          </p:cNvPicPr>
          <p:nvPr/>
        </p:nvPicPr>
        <p:blipFill>
          <a:blip r:embed="rId2"/>
          <a:stretch>
            <a:fillRect/>
          </a:stretch>
        </p:blipFill>
        <p:spPr>
          <a:xfrm>
            <a:off x="4036796" y="6136072"/>
            <a:ext cx="1070405" cy="713603"/>
          </a:xfrm>
          <a:prstGeom prst="rect">
            <a:avLst/>
          </a:prstGeom>
        </p:spPr>
      </p:pic>
    </p:spTree>
    <p:extLst>
      <p:ext uri="{BB962C8B-B14F-4D97-AF65-F5344CB8AC3E}">
        <p14:creationId xmlns:p14="http://schemas.microsoft.com/office/powerpoint/2010/main" val="195039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47120-9404-6442-A293-82B6F5BE15FF}"/>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C14BAAA4-E1DC-40DA-889F-8DFC09F3EEB9}"/>
              </a:ext>
            </a:extLst>
          </p:cNvPr>
          <p:cNvSpPr>
            <a:spLocks noGrp="1"/>
          </p:cNvSpPr>
          <p:nvPr>
            <p:ph type="title"/>
          </p:nvPr>
        </p:nvSpPr>
        <p:spPr/>
        <p:txBody>
          <a:bodyPr/>
          <a:lstStyle/>
          <a:p>
            <a:pPr algn="ctr"/>
            <a:r>
              <a:rPr lang="en-US" dirty="0"/>
              <a:t>Chapter 5 </a:t>
            </a:r>
            <a:br>
              <a:rPr lang="en-US" dirty="0"/>
            </a:br>
            <a:r>
              <a:rPr lang="en-US" b="1" dirty="0"/>
              <a:t>Discussion</a:t>
            </a:r>
          </a:p>
        </p:txBody>
      </p:sp>
      <p:sp>
        <p:nvSpPr>
          <p:cNvPr id="5" name="Content Placeholder 4">
            <a:extLst>
              <a:ext uri="{FF2B5EF4-FFF2-40B4-BE49-F238E27FC236}">
                <a16:creationId xmlns:a16="http://schemas.microsoft.com/office/drawing/2014/main" id="{12DF0C8D-326F-4DF8-B38F-B73BBE7CC862}"/>
              </a:ext>
            </a:extLst>
          </p:cNvPr>
          <p:cNvSpPr>
            <a:spLocks noGrp="1"/>
          </p:cNvSpPr>
          <p:nvPr>
            <p:ph idx="1"/>
          </p:nvPr>
        </p:nvSpPr>
        <p:spPr/>
        <p:txBody>
          <a:bodyPr/>
          <a:lstStyle/>
          <a:p>
            <a:r>
              <a:rPr lang="en-US" dirty="0"/>
              <a:t>Present a grounded theory showing the link between direct feedback, reflection, and leadership resilience.</a:t>
            </a:r>
          </a:p>
          <a:p>
            <a:r>
              <a:rPr lang="en-US" dirty="0"/>
              <a:t>Identify how psychological safety and emotional intelligence influence the way feedback is received.</a:t>
            </a:r>
          </a:p>
          <a:p>
            <a:r>
              <a:rPr lang="en-US" dirty="0"/>
              <a:t>Recommend feedback practices that create resilient leaders in executive, government, and high-performance settings.</a:t>
            </a:r>
          </a:p>
        </p:txBody>
      </p:sp>
      <p:pic>
        <p:nvPicPr>
          <p:cNvPr id="6" name="Picture 5" descr="A black and yellow logo with a star&#10;&#10;Description automatically generated">
            <a:extLst>
              <a:ext uri="{FF2B5EF4-FFF2-40B4-BE49-F238E27FC236}">
                <a16:creationId xmlns:a16="http://schemas.microsoft.com/office/drawing/2014/main" id="{DAA62436-EDCE-424D-5595-B0B0D664D8B1}"/>
              </a:ext>
            </a:extLst>
          </p:cNvPr>
          <p:cNvPicPr>
            <a:picLocks noChangeAspect="1"/>
          </p:cNvPicPr>
          <p:nvPr/>
        </p:nvPicPr>
        <p:blipFill>
          <a:blip r:embed="rId2"/>
          <a:stretch>
            <a:fillRect/>
          </a:stretch>
        </p:blipFill>
        <p:spPr>
          <a:xfrm>
            <a:off x="4036796" y="6136072"/>
            <a:ext cx="1070405" cy="713603"/>
          </a:xfrm>
          <a:prstGeom prst="rect">
            <a:avLst/>
          </a:prstGeom>
        </p:spPr>
      </p:pic>
    </p:spTree>
    <p:extLst>
      <p:ext uri="{BB962C8B-B14F-4D97-AF65-F5344CB8AC3E}">
        <p14:creationId xmlns:p14="http://schemas.microsoft.com/office/powerpoint/2010/main" val="934529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47120-9404-6442-A293-82B6F5BE15FF}"/>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C14BAAA4-E1DC-40DA-889F-8DFC09F3EEB9}"/>
              </a:ext>
            </a:extLst>
          </p:cNvPr>
          <p:cNvSpPr>
            <a:spLocks noGrp="1"/>
          </p:cNvSpPr>
          <p:nvPr>
            <p:ph type="title"/>
          </p:nvPr>
        </p:nvSpPr>
        <p:spPr/>
        <p:txBody>
          <a:bodyPr/>
          <a:lstStyle/>
          <a:p>
            <a:pPr algn="ctr"/>
            <a:r>
              <a:rPr lang="en-US" b="1" dirty="0"/>
              <a:t>Questions</a:t>
            </a:r>
          </a:p>
        </p:txBody>
      </p:sp>
      <p:sp>
        <p:nvSpPr>
          <p:cNvPr id="5" name="Content Placeholder 4">
            <a:extLst>
              <a:ext uri="{FF2B5EF4-FFF2-40B4-BE49-F238E27FC236}">
                <a16:creationId xmlns:a16="http://schemas.microsoft.com/office/drawing/2014/main" id="{12DF0C8D-326F-4DF8-B38F-B73BBE7CC862}"/>
              </a:ext>
            </a:extLst>
          </p:cNvPr>
          <p:cNvSpPr>
            <a:spLocks noGrp="1"/>
          </p:cNvSpPr>
          <p:nvPr>
            <p:ph idx="1"/>
          </p:nvPr>
        </p:nvSpPr>
        <p:spPr/>
        <p:txBody>
          <a:bodyPr/>
          <a:lstStyle/>
          <a:p>
            <a:endParaRPr lang="en-US"/>
          </a:p>
        </p:txBody>
      </p:sp>
      <p:pic>
        <p:nvPicPr>
          <p:cNvPr id="6" name="Picture 5" descr="A black and yellow logo with a star&#10;&#10;Description automatically generated">
            <a:extLst>
              <a:ext uri="{FF2B5EF4-FFF2-40B4-BE49-F238E27FC236}">
                <a16:creationId xmlns:a16="http://schemas.microsoft.com/office/drawing/2014/main" id="{DAA62436-EDCE-424D-5595-B0B0D664D8B1}"/>
              </a:ext>
            </a:extLst>
          </p:cNvPr>
          <p:cNvPicPr>
            <a:picLocks noChangeAspect="1"/>
          </p:cNvPicPr>
          <p:nvPr/>
        </p:nvPicPr>
        <p:blipFill>
          <a:blip r:embed="rId2"/>
          <a:stretch>
            <a:fillRect/>
          </a:stretch>
        </p:blipFill>
        <p:spPr>
          <a:xfrm>
            <a:off x="4036796" y="6136072"/>
            <a:ext cx="1070405" cy="713603"/>
          </a:xfrm>
          <a:prstGeom prst="rect">
            <a:avLst/>
          </a:prstGeom>
        </p:spPr>
      </p:pic>
    </p:spTree>
    <p:extLst>
      <p:ext uri="{BB962C8B-B14F-4D97-AF65-F5344CB8AC3E}">
        <p14:creationId xmlns:p14="http://schemas.microsoft.com/office/powerpoint/2010/main" val="1815924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DA972-BD3A-3DCD-81F1-7AF161F58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60FE33-53A6-E75A-9BA0-8B7B1BFDD51E}"/>
              </a:ext>
            </a:extLst>
          </p:cNvPr>
          <p:cNvSpPr>
            <a:spLocks noGrp="1"/>
          </p:cNvSpPr>
          <p:nvPr>
            <p:ph type="title"/>
          </p:nvPr>
        </p:nvSpPr>
        <p:spPr>
          <a:xfrm>
            <a:off x="628650" y="1131094"/>
            <a:ext cx="7886700" cy="994172"/>
          </a:xfrm>
          <a:noFill/>
        </p:spPr>
        <p:txBody>
          <a:bodyPr anchor="ctr"/>
          <a:lstStyle/>
          <a:p>
            <a:r>
              <a:rPr lang="en-US" dirty="0"/>
              <a:t>references</a:t>
            </a:r>
          </a:p>
        </p:txBody>
      </p:sp>
      <p:sp>
        <p:nvSpPr>
          <p:cNvPr id="5" name="TextBox 4">
            <a:extLst>
              <a:ext uri="{FF2B5EF4-FFF2-40B4-BE49-F238E27FC236}">
                <a16:creationId xmlns:a16="http://schemas.microsoft.com/office/drawing/2014/main" id="{04CBBF97-726E-FBBA-E6B2-FDD543DFE12F}"/>
              </a:ext>
            </a:extLst>
          </p:cNvPr>
          <p:cNvSpPr txBox="1"/>
          <p:nvPr/>
        </p:nvSpPr>
        <p:spPr>
          <a:xfrm>
            <a:off x="140917" y="1881253"/>
            <a:ext cx="4546949" cy="3884397"/>
          </a:xfrm>
          <a:prstGeom prst="rect">
            <a:avLst/>
          </a:prstGeom>
          <a:noFill/>
        </p:spPr>
        <p:txBody>
          <a:bodyPr wrap="square" rtlCol="0">
            <a:spAutoFit/>
          </a:bodyPr>
          <a:lstStyle/>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err="1">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Ankawi</a:t>
            </a: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 B., &amp; Brett, M. (2021). The effect of pain resilience on experimental pain experience across different stimuli. Pain Research and Management, 26(2), 101-112.</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Bak, H. (2019). Supervisor feedback and innovative work behavior: The mediating role of trust and affective commitment. Journal of Business and Psychology, 34(2), 239-251.</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Barry, E. S., &amp; </a:t>
            </a:r>
            <a:r>
              <a:rPr kumimoji="0" lang="en-US" sz="900" b="0" i="0" u="none" strike="noStrike" kern="100" cap="none" spc="0" normalizeH="0" baseline="0" noProof="0" dirty="0" err="1">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McManigle</a:t>
            </a: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 J. E. (2021). A self-assessment and peer feedback tool for leader development. Journal of Leadership, Accountability and Ethics, 18(4), 109-122.</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Blakey, P., &amp; Niehoff, B. P. (1998). Trust, organizational support, and organizational citizenship behaviors. Academy of Management Review, 23(3), 901-916.</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Buckley, C., Natesan, S., Breslin, A., &amp; Gottlieb, M. (2020). Finessing feedback: Recommendations for effective feedback in the emergency department. Annals of Emergency Medicine, 75(3), 445-451.</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err="1">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Carmeli</a:t>
            </a: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 A., </a:t>
            </a:r>
            <a:r>
              <a:rPr kumimoji="0" lang="en-US" sz="900" b="0" i="0" u="none" strike="noStrike" kern="100" cap="none" spc="0" normalizeH="0" baseline="0" noProof="0" dirty="0" err="1">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Brueller</a:t>
            </a: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 D., &amp; Dutton, J. E. (2009). Learning behaviors in the workplace: The role of high-quality interpersonal relationships and psychological safety. Systems Research and Behavioral Science, 26(1), 81-98.</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Gálvez-López, E. (2023). Formative feedback in a multicultural classroom: A review. Teaching in Higher Education, 1(20), 1-20.</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err="1">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Gichuhi</a:t>
            </a: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 J. M. (2021). Shared leadership and organizational resilience: A systematic literature review. International Journal of Organizational Leadership, 10(Special Issue), 67-88.</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Goff, P., Guthrie, J. E., Goldring, E., &amp; </a:t>
            </a:r>
            <a:r>
              <a:rPr kumimoji="0" lang="en-US" sz="900" b="0" i="0" u="none" strike="noStrike" kern="100" cap="none" spc="0" normalizeH="0" baseline="0" noProof="0" dirty="0" err="1">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Bickman</a:t>
            </a: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 L. (2014). Changing principals’ leadership through feedback and coaching. Journal of Educational Administration, 52(5), 682-704.</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88AE36C-00D9-D3C5-D3A3-BCA209FE556D}"/>
              </a:ext>
            </a:extLst>
          </p:cNvPr>
          <p:cNvSpPr txBox="1"/>
          <p:nvPr/>
        </p:nvSpPr>
        <p:spPr>
          <a:xfrm>
            <a:off x="4687866" y="1881253"/>
            <a:ext cx="4456134" cy="4043671"/>
          </a:xfrm>
          <a:prstGeom prst="rect">
            <a:avLst/>
          </a:prstGeom>
          <a:noFill/>
        </p:spPr>
        <p:txBody>
          <a:bodyPr wrap="square" rtlCol="0">
            <a:spAutoFit/>
          </a:bodyPr>
          <a:lstStyle/>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Han, Y., &amp; Perry, J. L. (2020). Employee accountability: Development of a multidimensional scale. International Public Management Journal, 23(2), 224-251.</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Henderson, M., Phillips, M., Ryan, T., Boud, D., Dawson, P., Molloy, E., &amp; Mahoney, P. (2019). Conditions that enable effective feedback. Higher Education Research &amp; Development, 38(7), 1401-1416.</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Johnson, C. E., Keating, J. L., &amp; Molloy, E. K. (2020). Psychological safety in feedback: What does it look like, and how can educators work with learners to foster it? Medical Education, 54(6), 559-570.</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Kickul, J. R., &amp; Dailey, C. (2001). Organizational resilience and employee work-role performance after adversity. Journal of Occupational Health Psychology, 12(4), 391-405.</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Kritek, P. A. (2015). Strategies for effective feedback. Annals of the American Thoracic Society, 12(4), 557-560.</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Levey, J., &amp; Levey, M. (2019). Mindful leadership for personal and organizational resilience. Clinical Radiology, 74(7), 739-745.</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Leslie, J. B., &amp; Fleenor, J. W. (1998). Feedback to managers. Greensboro, NC: Center for Creative Leadership.</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Liden, R. C., Wayne, S. J., &amp; Zhao, H. (2008). The relationship between servant leadership and organizational performance. Leadership Quarterly, 19(3), 161-177.</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Men, L. R., Yue, C. A., &amp; Liu, Y. (2020). “Vision, passion, and care:” The impact of charismatic executive leadership communication on employee trust and support for organizational change. Public Relations Review, 46(3), 101927.</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3369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C9F84-4D37-DF6C-BAB1-4238D1BE3F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A0A43-75C4-EC1C-B100-D232A011085F}"/>
              </a:ext>
            </a:extLst>
          </p:cNvPr>
          <p:cNvSpPr>
            <a:spLocks noGrp="1"/>
          </p:cNvSpPr>
          <p:nvPr>
            <p:ph type="title"/>
          </p:nvPr>
        </p:nvSpPr>
        <p:spPr>
          <a:xfrm>
            <a:off x="628650" y="1131094"/>
            <a:ext cx="7886700" cy="994172"/>
          </a:xfrm>
          <a:noFill/>
        </p:spPr>
        <p:txBody>
          <a:bodyPr anchor="ctr"/>
          <a:lstStyle/>
          <a:p>
            <a:r>
              <a:rPr lang="en-US" dirty="0"/>
              <a:t>references</a:t>
            </a:r>
          </a:p>
        </p:txBody>
      </p:sp>
      <p:sp>
        <p:nvSpPr>
          <p:cNvPr id="5" name="TextBox 4">
            <a:extLst>
              <a:ext uri="{FF2B5EF4-FFF2-40B4-BE49-F238E27FC236}">
                <a16:creationId xmlns:a16="http://schemas.microsoft.com/office/drawing/2014/main" id="{8F5E7048-9A8A-8EE0-A939-5AFE8D2281D8}"/>
              </a:ext>
            </a:extLst>
          </p:cNvPr>
          <p:cNvSpPr txBox="1"/>
          <p:nvPr/>
        </p:nvSpPr>
        <p:spPr>
          <a:xfrm>
            <a:off x="140917" y="1881253"/>
            <a:ext cx="4546949" cy="3884397"/>
          </a:xfrm>
          <a:prstGeom prst="rect">
            <a:avLst/>
          </a:prstGeom>
          <a:noFill/>
        </p:spPr>
        <p:txBody>
          <a:bodyPr wrap="square" rtlCol="0">
            <a:spAutoFit/>
          </a:bodyPr>
          <a:lstStyle/>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Moorman, R. H. (1991). The influence of feedback-seeking behavior on role enactment and leadership types. Journal of Management Development, 10(1), 43-55.</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Odeh, R. B. S. M., Obeidat, B. Y., Jaradat, M. O., Masa’deh, R., &amp; Alshurideh, M. T. (2023). The transformational leadership role in achieving organizational resilience through adaptive cultures. International Journal of Productivity and Performance Management, 72(2), 440-468.</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Owens, B. P., &amp; Hekman, D. R. (2012). Humble leadership and employee resilience. Journal of Organizational Behavior, 33(3), 307-324.</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Pearce, C. L., &amp; Conger, J. A. (2003). Shared leadership and organizational resilience. Leadership Quarterly, 14(3), 233-256.</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Quebec Fuentes, S., &amp; Jimerson, J. B. (2020). Role enactment and types of feedback. Journal of Educational Supervision, 3(2), 6.</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Reb, J., &amp; Atkins, P. W. B. (2015). Mindful leadership for personal and organizational growth. Journal of Business Ethics, 130(4), 639-659.</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Schminke, M., Ambrose, M. L., &amp; Cropanzano, R. (2000). Organizational structures and justice perceptions. Research in Organizational Behavior, 22(4), 15-31.</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Smith, B. W., &amp; Zautra, A. J. (2008). Pathways from pain to resilience. Journal of Occupational Health Psychology, 13(2), 87-92.</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Steffens, N. K., Fonseca, M. A., Ryan, M. K., Rink, F. A., Stoker, J. I., &amp; Pieterse, A. N. (2018). How feedback about leadership potential impacts ambition, organizational commitment, and performance. Leadership Quarterly, 29(6), 637-647.</a:t>
            </a:r>
            <a:endParaRPr kumimoji="0" lang="en-US" sz="900" b="0" i="0" u="none" strike="noStrike" kern="100" cap="none" spc="0" normalizeH="0" baseline="0" noProof="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08D29F3-621D-8361-B48F-802F3218F76D}"/>
              </a:ext>
            </a:extLst>
          </p:cNvPr>
          <p:cNvSpPr txBox="1"/>
          <p:nvPr/>
        </p:nvSpPr>
        <p:spPr>
          <a:xfrm>
            <a:off x="4687866" y="1881253"/>
            <a:ext cx="4456134" cy="4043671"/>
          </a:xfrm>
          <a:prstGeom prst="rect">
            <a:avLst/>
          </a:prstGeom>
          <a:noFill/>
        </p:spPr>
        <p:txBody>
          <a:bodyPr wrap="square" rtlCol="0">
            <a:spAutoFit/>
          </a:bodyPr>
          <a:lstStyle/>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Vella, S.-L. C., &amp; Pai, N. B. (2019). A theoretical review of psychological resilience: Defining resilience and resilience research. Archives of Medicine and Health Sciences, 7(2), 233-239.</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van </a:t>
            </a:r>
            <a:r>
              <a:rPr kumimoji="0" lang="en-US" sz="900" b="0" i="0" u="none" strike="noStrike" kern="100" cap="none" spc="0" normalizeH="0" baseline="0" noProof="0" dirty="0" err="1">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Dierendonck</a:t>
            </a: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 D., Haynes, C., </a:t>
            </a:r>
            <a:r>
              <a:rPr kumimoji="0" lang="en-US" sz="900" b="0" i="0" u="none" strike="noStrike" kern="100" cap="none" spc="0" normalizeH="0" baseline="0" noProof="0" dirty="0" err="1">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Borrill</a:t>
            </a: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 C., &amp; Stride, C. (2007). Effects of upward feedback on leadership behavior toward subordinates. Journal of Management Development, 26(3), 228-238.</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Walker, B. H. (2020). Resilience: What it is and is not. Ecology and Society, 25(2), 11.</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Walker, F. H., &amp; Dobson, L. J. (2017). A theoretical review of psychological resilience. Journal of Psychological Research, 14(3), 201-217.</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Wang, R., He, Y., Li, H., Zhang, J., Chen, Q., Xu, L., &amp; Feng, L. The Mediating Effect of Online Positive Feedback in the Relationship between Social Support and Psychological Resilience Among Emergency Department Nurses.</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Wang, Z., Gong, S. Y., Xu, S., &amp; Hu, X. E. (2019). Elaborated feedback and learning. Computers &amp; Education, 136, 130-140.</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Whiteman, G., Forbes, B. C., </a:t>
            </a:r>
            <a:r>
              <a:rPr kumimoji="0" lang="en-US" sz="900" b="0" i="0" u="none" strike="noStrike" kern="100" cap="none" spc="0" normalizeH="0" baseline="0" noProof="0" dirty="0" err="1">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Niemelä</a:t>
            </a: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 J., &amp; Chapin, F. S. (2004). Bringing feedback and resilience of high-latitude ecosystems into the corporate boardroom. AMBIO: A Journal of the Human Environment, 33(6), 371-376.</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Wilkinson, A. D., &amp; </a:t>
            </a:r>
            <a:r>
              <a:rPr kumimoji="0" lang="en-US" sz="900" b="0" i="0" u="none" strike="noStrike" kern="100" cap="none" spc="0" normalizeH="0" baseline="0" noProof="0" dirty="0" err="1">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Rennaker</a:t>
            </a: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 M. A. (2022). The relationship between servant-leadership and employee resilience. International Journal of Servant-Leadership, 16(1), 309-337.</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685800" rtl="0" eaLnBrk="1" fontAlgn="auto" latinLnBrk="0" hangingPunct="1">
              <a:lnSpc>
                <a:spcPct val="115000"/>
              </a:lnSpc>
              <a:spcBef>
                <a:spcPts val="0"/>
              </a:spcBef>
              <a:spcAft>
                <a:spcPts val="600"/>
              </a:spcAft>
              <a:buClrTx/>
              <a:buSzTx/>
              <a:buFontTx/>
              <a:buNone/>
              <a:tabLst/>
              <a:defRPr/>
            </a:pP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Winstone, N., &amp; </a:t>
            </a:r>
            <a:r>
              <a:rPr kumimoji="0" lang="en-US" sz="900" b="0" i="0" u="none" strike="noStrike" kern="100" cap="none" spc="0" normalizeH="0" baseline="0" noProof="0" dirty="0" err="1">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Boud</a:t>
            </a:r>
            <a:r>
              <a:rPr kumimoji="0" lang="en-US" sz="900" b="0" i="0" u="none" strike="noStrike" kern="100" cap="none" spc="0" normalizeH="0" baseline="0" noProof="0" dirty="0">
                <a:ln>
                  <a:noFill/>
                </a:ln>
                <a:solidFill>
                  <a:srgbClr val="000000"/>
                </a:solidFill>
                <a:effectLst/>
                <a:uLnTx/>
                <a:uFillTx/>
                <a:latin typeface="Times New Roman" panose="02020603050405020304" pitchFamily="18" charset="0"/>
                <a:ea typeface="Aptos" panose="020B0004020202020204" pitchFamily="34" charset="0"/>
                <a:cs typeface="Times New Roman" panose="02020603050405020304" pitchFamily="18" charset="0"/>
              </a:rPr>
              <a:t>, D. (2019). Exploring cultures of feedback practice. Higher Education Research &amp; Development, 38(2), 411-425.</a:t>
            </a:r>
            <a:endParaRPr kumimoji="0" lang="en-US" sz="900" b="0" i="0" u="none" strike="noStrike" kern="100" cap="none" spc="0" normalizeH="0" baseline="0" noProof="0" dirty="0">
              <a:ln>
                <a:noFill/>
              </a:ln>
              <a:solidFill>
                <a:srgbClr val="000000"/>
              </a:solidFill>
              <a:effectLst/>
              <a:uLnTx/>
              <a:uFillTx/>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06247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black background with red text&#10;&#10;Description automatically generated">
            <a:extLst>
              <a:ext uri="{FF2B5EF4-FFF2-40B4-BE49-F238E27FC236}">
                <a16:creationId xmlns:a16="http://schemas.microsoft.com/office/drawing/2014/main" id="{0719B1BD-3B79-420F-E3F9-0277E4913AB0}"/>
              </a:ext>
            </a:extLst>
          </p:cNvPr>
          <p:cNvPicPr>
            <a:picLocks noChangeAspect="1"/>
          </p:cNvPicPr>
          <p:nvPr/>
        </p:nvPicPr>
        <p:blipFill>
          <a:blip r:embed="rId2"/>
          <a:stretch>
            <a:fillRect/>
          </a:stretch>
        </p:blipFill>
        <p:spPr>
          <a:xfrm>
            <a:off x="1828794" y="1600196"/>
            <a:ext cx="5486411" cy="3657607"/>
          </a:xfrm>
          <a:prstGeom prst="rect">
            <a:avLst/>
          </a:prstGeom>
        </p:spPr>
      </p:pic>
    </p:spTree>
    <p:extLst>
      <p:ext uri="{BB962C8B-B14F-4D97-AF65-F5344CB8AC3E}">
        <p14:creationId xmlns:p14="http://schemas.microsoft.com/office/powerpoint/2010/main" val="988876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47120-9404-6442-A293-82B6F5BE15FF}"/>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C14BAAA4-E1DC-40DA-889F-8DFC09F3EEB9}"/>
              </a:ext>
            </a:extLst>
          </p:cNvPr>
          <p:cNvSpPr>
            <a:spLocks noGrp="1"/>
          </p:cNvSpPr>
          <p:nvPr>
            <p:ph type="title"/>
          </p:nvPr>
        </p:nvSpPr>
        <p:spPr/>
        <p:txBody>
          <a:bodyPr/>
          <a:lstStyle/>
          <a:p>
            <a:pPr algn="ctr"/>
            <a:r>
              <a:rPr lang="en-US" b="1" dirty="0"/>
              <a:t>Committee Members</a:t>
            </a:r>
          </a:p>
        </p:txBody>
      </p:sp>
      <p:pic>
        <p:nvPicPr>
          <p:cNvPr id="6" name="Picture 5" descr="A black and yellow logo with a star&#10;&#10;Description automatically generated">
            <a:extLst>
              <a:ext uri="{FF2B5EF4-FFF2-40B4-BE49-F238E27FC236}">
                <a16:creationId xmlns:a16="http://schemas.microsoft.com/office/drawing/2014/main" id="{DAA62436-EDCE-424D-5595-B0B0D664D8B1}"/>
              </a:ext>
            </a:extLst>
          </p:cNvPr>
          <p:cNvPicPr>
            <a:picLocks noChangeAspect="1"/>
          </p:cNvPicPr>
          <p:nvPr/>
        </p:nvPicPr>
        <p:blipFill>
          <a:blip r:embed="rId2"/>
          <a:stretch>
            <a:fillRect/>
          </a:stretch>
        </p:blipFill>
        <p:spPr>
          <a:xfrm>
            <a:off x="4036796" y="6136072"/>
            <a:ext cx="1070405" cy="713603"/>
          </a:xfrm>
          <a:prstGeom prst="rect">
            <a:avLst/>
          </a:prstGeom>
        </p:spPr>
      </p:pic>
      <p:sp>
        <p:nvSpPr>
          <p:cNvPr id="4" name="Rectangle 1">
            <a:extLst>
              <a:ext uri="{FF2B5EF4-FFF2-40B4-BE49-F238E27FC236}">
                <a16:creationId xmlns:a16="http://schemas.microsoft.com/office/drawing/2014/main" id="{D2578F9D-AFB9-88D6-3334-4E2A6F8A039E}"/>
              </a:ext>
            </a:extLst>
          </p:cNvPr>
          <p:cNvSpPr>
            <a:spLocks noGrp="1" noChangeArrowheads="1"/>
          </p:cNvSpPr>
          <p:nvPr>
            <p:ph idx="1"/>
          </p:nvPr>
        </p:nvSpPr>
        <p:spPr bwMode="auto">
          <a:xfrm>
            <a:off x="2030730" y="2486729"/>
            <a:ext cx="527913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Committee Chair:</a:t>
            </a:r>
            <a:r>
              <a:rPr kumimoji="0" lang="en-US" altLang="en-US" sz="1800" b="0" i="0" u="none" strike="noStrike" cap="none" normalizeH="0" baseline="0" dirty="0">
                <a:ln>
                  <a:noFill/>
                </a:ln>
                <a:solidFill>
                  <a:schemeClr val="tx1"/>
                </a:solidFill>
                <a:effectLst/>
                <a:latin typeface="Arial" panose="020B0604020202020204" pitchFamily="34" charset="0"/>
              </a:rPr>
              <a:t> Dr. </a:t>
            </a:r>
            <a:r>
              <a:rPr lang="en-US" altLang="en-US" sz="1800" dirty="0">
                <a:latin typeface="Arial" panose="020B0604020202020204" pitchFamily="34" charset="0"/>
              </a:rPr>
              <a:t>Barnette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Methodologist:</a:t>
            </a:r>
            <a:r>
              <a:rPr kumimoji="0" lang="en-US" altLang="en-US" sz="1800" b="0" i="0" u="none" strike="noStrike" cap="none" normalizeH="0" baseline="0" dirty="0">
                <a:ln>
                  <a:noFill/>
                </a:ln>
                <a:solidFill>
                  <a:schemeClr val="tx1"/>
                </a:solidFill>
                <a:effectLst/>
                <a:latin typeface="Arial" panose="020B0604020202020204" pitchFamily="34" charset="0"/>
              </a:rPr>
              <a:t> Dr. </a:t>
            </a:r>
            <a:r>
              <a:rPr kumimoji="0" lang="en-US" altLang="en-US" sz="1800" b="0" i="0" u="none" strike="noStrike" cap="none" normalizeH="0" baseline="0" dirty="0" err="1">
                <a:ln>
                  <a:noFill/>
                </a:ln>
                <a:solidFill>
                  <a:schemeClr val="tx1"/>
                </a:solidFill>
                <a:effectLst/>
                <a:latin typeface="Arial" panose="020B0604020202020204" pitchFamily="34" charset="0"/>
              </a:rPr>
              <a:t>Eitutis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Subject Matter Expert:</a:t>
            </a:r>
            <a:r>
              <a:rPr kumimoji="0" lang="en-US" altLang="en-US" sz="1800" b="0" i="0" u="none" strike="noStrike" cap="none" normalizeH="0" baseline="0" dirty="0">
                <a:ln>
                  <a:noFill/>
                </a:ln>
                <a:solidFill>
                  <a:schemeClr val="tx1"/>
                </a:solidFill>
                <a:effectLst/>
                <a:latin typeface="Arial" panose="020B0604020202020204" pitchFamily="34" charset="0"/>
              </a:rPr>
              <a:t> Dr. Horsley/ Dr. Barnette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Peer Reviewer:</a:t>
            </a:r>
            <a:r>
              <a:rPr kumimoji="0" lang="en-US" altLang="en-US" sz="1800" b="0" i="0" u="none" strike="noStrike" cap="none" normalizeH="0" baseline="0" dirty="0">
                <a:ln>
                  <a:noFill/>
                </a:ln>
                <a:solidFill>
                  <a:schemeClr val="tx1"/>
                </a:solidFill>
                <a:effectLst/>
                <a:latin typeface="Arial" panose="020B0604020202020204" pitchFamily="34" charset="0"/>
              </a:rPr>
              <a:t> Simon Ostrander</a:t>
            </a:r>
          </a:p>
        </p:txBody>
      </p:sp>
    </p:spTree>
    <p:extLst>
      <p:ext uri="{BB962C8B-B14F-4D97-AF65-F5344CB8AC3E}">
        <p14:creationId xmlns:p14="http://schemas.microsoft.com/office/powerpoint/2010/main" val="424216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3CB44-FBC6-DC3B-292E-50738B5A2683}"/>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666FE019-05C0-100C-C596-BB4B692D3494}"/>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6A4AFD50-FF0E-3345-EFCE-BF691D6707DC}"/>
              </a:ext>
            </a:extLst>
          </p:cNvPr>
          <p:cNvSpPr>
            <a:spLocks noGrp="1"/>
          </p:cNvSpPr>
          <p:nvPr>
            <p:ph type="title"/>
          </p:nvPr>
        </p:nvSpPr>
        <p:spPr/>
        <p:txBody>
          <a:bodyPr/>
          <a:lstStyle/>
          <a:p>
            <a:pPr algn="ctr"/>
            <a:r>
              <a:rPr lang="en-US" b="1" dirty="0"/>
              <a:t>Researcher positionality</a:t>
            </a:r>
          </a:p>
        </p:txBody>
      </p:sp>
      <p:sp>
        <p:nvSpPr>
          <p:cNvPr id="5" name="Content Placeholder 4">
            <a:extLst>
              <a:ext uri="{FF2B5EF4-FFF2-40B4-BE49-F238E27FC236}">
                <a16:creationId xmlns:a16="http://schemas.microsoft.com/office/drawing/2014/main" id="{08DDAE82-99D6-3D5E-FD7D-6CBC295B4BE7}"/>
              </a:ext>
            </a:extLst>
          </p:cNvPr>
          <p:cNvSpPr>
            <a:spLocks noGrp="1"/>
          </p:cNvSpPr>
          <p:nvPr>
            <p:ph idx="1"/>
          </p:nvPr>
        </p:nvSpPr>
        <p:spPr>
          <a:xfrm>
            <a:off x="628650" y="1574800"/>
            <a:ext cx="7886700" cy="4744720"/>
          </a:xfrm>
        </p:spPr>
        <p:txBody>
          <a:bodyPr>
            <a:normAutofit fontScale="92500" lnSpcReduction="20000"/>
          </a:bodyPr>
          <a:lstStyle/>
          <a:p>
            <a:pPr algn="just"/>
            <a:r>
              <a:rPr lang="en-US" dirty="0"/>
              <a:t>Resilience is an essential trait for leadership, not just as a means to recover from challenges but as a proactive capacity to grow stronger through adversity. Direct feedback, when structured and delivered with professionalism and respect, serves as the cornerstone for fostering this resilience. Leaders must embody resilience to inspire and cultivate it within their teams.</a:t>
            </a:r>
          </a:p>
          <a:p>
            <a:pPr algn="just"/>
            <a:r>
              <a:rPr lang="en-US" dirty="0"/>
              <a:t>This research is rooted in the belief that leadership is a shared journey, where feedback is a two-way process. By receiving and providing constructive feedback, leaders and team members co-create an environment of trust, accountability, and continual growth. Authentic leadership—one that respects the humanity of all team members—is the foundation of resilience and transformative feedback practices.</a:t>
            </a:r>
          </a:p>
        </p:txBody>
      </p:sp>
      <p:pic>
        <p:nvPicPr>
          <p:cNvPr id="6" name="Picture 5" descr="A black and yellow logo with a star&#10;&#10;Description automatically generated">
            <a:extLst>
              <a:ext uri="{FF2B5EF4-FFF2-40B4-BE49-F238E27FC236}">
                <a16:creationId xmlns:a16="http://schemas.microsoft.com/office/drawing/2014/main" id="{010DC854-382F-BA5D-7C5E-DE031A33DCAA}"/>
              </a:ext>
            </a:extLst>
          </p:cNvPr>
          <p:cNvPicPr>
            <a:picLocks noChangeAspect="1"/>
          </p:cNvPicPr>
          <p:nvPr/>
        </p:nvPicPr>
        <p:blipFill>
          <a:blip r:embed="rId2"/>
          <a:stretch>
            <a:fillRect/>
          </a:stretch>
        </p:blipFill>
        <p:spPr>
          <a:xfrm>
            <a:off x="4036796" y="6136072"/>
            <a:ext cx="1070405" cy="713603"/>
          </a:xfrm>
          <a:prstGeom prst="rect">
            <a:avLst/>
          </a:prstGeom>
        </p:spPr>
      </p:pic>
    </p:spTree>
    <p:extLst>
      <p:ext uri="{BB962C8B-B14F-4D97-AF65-F5344CB8AC3E}">
        <p14:creationId xmlns:p14="http://schemas.microsoft.com/office/powerpoint/2010/main" val="3194383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2710B4C-E05D-6132-5E5D-59F260E28F52}"/>
              </a:ext>
            </a:extLst>
          </p:cNvPr>
          <p:cNvPicPr>
            <a:picLocks noChangeAspect="1"/>
          </p:cNvPicPr>
          <p:nvPr/>
        </p:nvPicPr>
        <p:blipFill>
          <a:blip r:embed="rId2"/>
          <a:stretch>
            <a:fillRect/>
          </a:stretch>
        </p:blipFill>
        <p:spPr>
          <a:xfrm>
            <a:off x="8177" y="857251"/>
            <a:ext cx="9127646" cy="5143499"/>
          </a:xfrm>
          <a:prstGeom prst="rect">
            <a:avLst/>
          </a:prstGeom>
        </p:spPr>
      </p:pic>
      <p:sp>
        <p:nvSpPr>
          <p:cNvPr id="2" name="TextBox 1">
            <a:extLst>
              <a:ext uri="{FF2B5EF4-FFF2-40B4-BE49-F238E27FC236}">
                <a16:creationId xmlns:a16="http://schemas.microsoft.com/office/drawing/2014/main" id="{5C7F6F3A-66BC-7006-E60D-B8A496AA45D4}"/>
              </a:ext>
            </a:extLst>
          </p:cNvPr>
          <p:cNvSpPr txBox="1"/>
          <p:nvPr/>
        </p:nvSpPr>
        <p:spPr>
          <a:xfrm>
            <a:off x="2194560" y="264160"/>
            <a:ext cx="477520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			    CONCEPT MAP</a:t>
            </a:r>
          </a:p>
        </p:txBody>
      </p:sp>
    </p:spTree>
    <p:extLst>
      <p:ext uri="{BB962C8B-B14F-4D97-AF65-F5344CB8AC3E}">
        <p14:creationId xmlns:p14="http://schemas.microsoft.com/office/powerpoint/2010/main" val="2222559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47120-9404-6442-A293-82B6F5BE15FF}"/>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C14BAAA4-E1DC-40DA-889F-8DFC09F3EEB9}"/>
              </a:ext>
            </a:extLst>
          </p:cNvPr>
          <p:cNvSpPr>
            <a:spLocks noGrp="1"/>
          </p:cNvSpPr>
          <p:nvPr>
            <p:ph type="title"/>
          </p:nvPr>
        </p:nvSpPr>
        <p:spPr/>
        <p:txBody>
          <a:bodyPr/>
          <a:lstStyle/>
          <a:p>
            <a:pPr algn="ctr"/>
            <a:r>
              <a:rPr lang="en-US" dirty="0"/>
              <a:t>Chapter 1 </a:t>
            </a:r>
            <a:br>
              <a:rPr lang="en-US" dirty="0"/>
            </a:br>
            <a:r>
              <a:rPr lang="en-US" b="1" dirty="0"/>
              <a:t>Topic Background and Context</a:t>
            </a:r>
          </a:p>
        </p:txBody>
      </p:sp>
      <p:sp>
        <p:nvSpPr>
          <p:cNvPr id="5" name="Content Placeholder 4">
            <a:extLst>
              <a:ext uri="{FF2B5EF4-FFF2-40B4-BE49-F238E27FC236}">
                <a16:creationId xmlns:a16="http://schemas.microsoft.com/office/drawing/2014/main" id="{12DF0C8D-326F-4DF8-B38F-B73BBE7CC862}"/>
              </a:ext>
            </a:extLst>
          </p:cNvPr>
          <p:cNvSpPr>
            <a:spLocks noGrp="1"/>
          </p:cNvSpPr>
          <p:nvPr>
            <p:ph idx="1"/>
          </p:nvPr>
        </p:nvSpPr>
        <p:spPr/>
        <p:txBody>
          <a:bodyPr/>
          <a:lstStyle/>
          <a:p>
            <a:r>
              <a:rPr lang="en-US" dirty="0"/>
              <a:t>Direct feedback is often avoided in modern leadership, weakening development and resilience.</a:t>
            </a:r>
          </a:p>
          <a:p>
            <a:r>
              <a:rPr lang="en-US" dirty="0"/>
              <a:t>This study focuses on how executive leaders use direct feedback to build emotional strength and adapt to challenges.</a:t>
            </a:r>
          </a:p>
          <a:p>
            <a:r>
              <a:rPr lang="en-US" dirty="0"/>
              <a:t>The goal is to reintroduce feedback as a necessary leadership tool for growth, not as criticism or judgment.</a:t>
            </a:r>
          </a:p>
        </p:txBody>
      </p:sp>
      <p:pic>
        <p:nvPicPr>
          <p:cNvPr id="6" name="Picture 5" descr="A black and yellow logo with a star&#10;&#10;Description automatically generated">
            <a:extLst>
              <a:ext uri="{FF2B5EF4-FFF2-40B4-BE49-F238E27FC236}">
                <a16:creationId xmlns:a16="http://schemas.microsoft.com/office/drawing/2014/main" id="{DAA62436-EDCE-424D-5595-B0B0D664D8B1}"/>
              </a:ext>
            </a:extLst>
          </p:cNvPr>
          <p:cNvPicPr>
            <a:picLocks noChangeAspect="1"/>
          </p:cNvPicPr>
          <p:nvPr/>
        </p:nvPicPr>
        <p:blipFill>
          <a:blip r:embed="rId2"/>
          <a:stretch>
            <a:fillRect/>
          </a:stretch>
        </p:blipFill>
        <p:spPr>
          <a:xfrm>
            <a:off x="4036796" y="6136072"/>
            <a:ext cx="1070405" cy="713603"/>
          </a:xfrm>
          <a:prstGeom prst="rect">
            <a:avLst/>
          </a:prstGeom>
        </p:spPr>
      </p:pic>
    </p:spTree>
    <p:extLst>
      <p:ext uri="{BB962C8B-B14F-4D97-AF65-F5344CB8AC3E}">
        <p14:creationId xmlns:p14="http://schemas.microsoft.com/office/powerpoint/2010/main" val="3599740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47120-9404-6442-A293-82B6F5BE15FF}"/>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C14BAAA4-E1DC-40DA-889F-8DFC09F3EEB9}"/>
              </a:ext>
            </a:extLst>
          </p:cNvPr>
          <p:cNvSpPr>
            <a:spLocks noGrp="1"/>
          </p:cNvSpPr>
          <p:nvPr>
            <p:ph type="title"/>
          </p:nvPr>
        </p:nvSpPr>
        <p:spPr/>
        <p:txBody>
          <a:bodyPr/>
          <a:lstStyle/>
          <a:p>
            <a:pPr algn="ctr"/>
            <a:r>
              <a:rPr lang="en-US" dirty="0"/>
              <a:t>Chapter 1</a:t>
            </a:r>
            <a:br>
              <a:rPr lang="en-US" dirty="0"/>
            </a:br>
            <a:r>
              <a:rPr lang="en-US" b="1" dirty="0"/>
              <a:t>Research Problem and Purpose</a:t>
            </a:r>
          </a:p>
        </p:txBody>
      </p:sp>
      <p:sp>
        <p:nvSpPr>
          <p:cNvPr id="5" name="Content Placeholder 4">
            <a:extLst>
              <a:ext uri="{FF2B5EF4-FFF2-40B4-BE49-F238E27FC236}">
                <a16:creationId xmlns:a16="http://schemas.microsoft.com/office/drawing/2014/main" id="{12DF0C8D-326F-4DF8-B38F-B73BBE7CC862}"/>
              </a:ext>
            </a:extLst>
          </p:cNvPr>
          <p:cNvSpPr>
            <a:spLocks noGrp="1"/>
          </p:cNvSpPr>
          <p:nvPr>
            <p:ph idx="1"/>
          </p:nvPr>
        </p:nvSpPr>
        <p:spPr/>
        <p:txBody>
          <a:bodyPr/>
          <a:lstStyle/>
          <a:p>
            <a:r>
              <a:rPr lang="en-US" dirty="0"/>
              <a:t>Leaders rarely receive honest feedback due to power dynamics, fear, and organizational politeness.</a:t>
            </a:r>
          </a:p>
          <a:p>
            <a:r>
              <a:rPr lang="en-US" dirty="0"/>
              <a:t>This study explores how direct feedback—when processed reflectively—leads to leadership resilience.</a:t>
            </a:r>
          </a:p>
          <a:p>
            <a:r>
              <a:rPr lang="en-US" dirty="0"/>
              <a:t>A grounded theory model will be built to explain the feedback-to-resilience process in real-world executive contexts.</a:t>
            </a:r>
          </a:p>
        </p:txBody>
      </p:sp>
      <p:pic>
        <p:nvPicPr>
          <p:cNvPr id="6" name="Picture 5" descr="A black and yellow logo with a star&#10;&#10;Description automatically generated">
            <a:extLst>
              <a:ext uri="{FF2B5EF4-FFF2-40B4-BE49-F238E27FC236}">
                <a16:creationId xmlns:a16="http://schemas.microsoft.com/office/drawing/2014/main" id="{DAA62436-EDCE-424D-5595-B0B0D664D8B1}"/>
              </a:ext>
            </a:extLst>
          </p:cNvPr>
          <p:cNvPicPr>
            <a:picLocks noChangeAspect="1"/>
          </p:cNvPicPr>
          <p:nvPr/>
        </p:nvPicPr>
        <p:blipFill>
          <a:blip r:embed="rId2"/>
          <a:stretch>
            <a:fillRect/>
          </a:stretch>
        </p:blipFill>
        <p:spPr>
          <a:xfrm>
            <a:off x="4036796" y="6136072"/>
            <a:ext cx="1070405" cy="713603"/>
          </a:xfrm>
          <a:prstGeom prst="rect">
            <a:avLst/>
          </a:prstGeom>
        </p:spPr>
      </p:pic>
    </p:spTree>
    <p:extLst>
      <p:ext uri="{BB962C8B-B14F-4D97-AF65-F5344CB8AC3E}">
        <p14:creationId xmlns:p14="http://schemas.microsoft.com/office/powerpoint/2010/main" val="4189933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47120-9404-6442-A293-82B6F5BE15FF}"/>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C14BAAA4-E1DC-40DA-889F-8DFC09F3EEB9}"/>
              </a:ext>
            </a:extLst>
          </p:cNvPr>
          <p:cNvSpPr>
            <a:spLocks noGrp="1"/>
          </p:cNvSpPr>
          <p:nvPr>
            <p:ph type="title"/>
          </p:nvPr>
        </p:nvSpPr>
        <p:spPr/>
        <p:txBody>
          <a:bodyPr>
            <a:normAutofit/>
          </a:bodyPr>
          <a:lstStyle/>
          <a:p>
            <a:pPr algn="ctr"/>
            <a:r>
              <a:rPr lang="en-US" dirty="0"/>
              <a:t>Chapter 1 </a:t>
            </a:r>
            <a:br>
              <a:rPr lang="en-US" dirty="0"/>
            </a:br>
            <a:r>
              <a:rPr lang="en-US" b="1" dirty="0"/>
              <a:t>Research Goals</a:t>
            </a:r>
          </a:p>
        </p:txBody>
      </p:sp>
      <p:sp>
        <p:nvSpPr>
          <p:cNvPr id="5" name="Content Placeholder 4">
            <a:extLst>
              <a:ext uri="{FF2B5EF4-FFF2-40B4-BE49-F238E27FC236}">
                <a16:creationId xmlns:a16="http://schemas.microsoft.com/office/drawing/2014/main" id="{12DF0C8D-326F-4DF8-B38F-B73BBE7CC862}"/>
              </a:ext>
            </a:extLst>
          </p:cNvPr>
          <p:cNvSpPr>
            <a:spLocks noGrp="1"/>
          </p:cNvSpPr>
          <p:nvPr>
            <p:ph idx="1"/>
          </p:nvPr>
        </p:nvSpPr>
        <p:spPr/>
        <p:txBody>
          <a:bodyPr/>
          <a:lstStyle/>
          <a:p>
            <a:r>
              <a:rPr lang="en-US" dirty="0"/>
              <a:t>Personal Goal: To reframe leadership by empowering future leaders with the courage to give and receive direct feedback without fear.</a:t>
            </a:r>
          </a:p>
          <a:p>
            <a:r>
              <a:rPr lang="en-US" dirty="0"/>
              <a:t>Practical Goal: To offer a grounded feedback model leaders and coaches can use to build resilience and improve leadership development programs.</a:t>
            </a:r>
          </a:p>
          <a:p>
            <a:r>
              <a:rPr lang="en-US" dirty="0"/>
              <a:t>Intellectual Goal: To contribute a new theoretical model showing how feedback functions as a process for identity growth and resilience in executive leadership.</a:t>
            </a:r>
          </a:p>
        </p:txBody>
      </p:sp>
      <p:pic>
        <p:nvPicPr>
          <p:cNvPr id="6" name="Picture 5" descr="A black and yellow logo with a star&#10;&#10;Description automatically generated">
            <a:extLst>
              <a:ext uri="{FF2B5EF4-FFF2-40B4-BE49-F238E27FC236}">
                <a16:creationId xmlns:a16="http://schemas.microsoft.com/office/drawing/2014/main" id="{DAA62436-EDCE-424D-5595-B0B0D664D8B1}"/>
              </a:ext>
            </a:extLst>
          </p:cNvPr>
          <p:cNvPicPr>
            <a:picLocks noChangeAspect="1"/>
          </p:cNvPicPr>
          <p:nvPr/>
        </p:nvPicPr>
        <p:blipFill>
          <a:blip r:embed="rId2"/>
          <a:stretch>
            <a:fillRect/>
          </a:stretch>
        </p:blipFill>
        <p:spPr>
          <a:xfrm>
            <a:off x="4036796" y="6136072"/>
            <a:ext cx="1070405" cy="713603"/>
          </a:xfrm>
          <a:prstGeom prst="rect">
            <a:avLst/>
          </a:prstGeom>
        </p:spPr>
      </p:pic>
    </p:spTree>
    <p:extLst>
      <p:ext uri="{BB962C8B-B14F-4D97-AF65-F5344CB8AC3E}">
        <p14:creationId xmlns:p14="http://schemas.microsoft.com/office/powerpoint/2010/main" val="33029891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47120-9404-6442-A293-82B6F5BE15FF}"/>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 name="Title 2">
            <a:extLst>
              <a:ext uri="{FF2B5EF4-FFF2-40B4-BE49-F238E27FC236}">
                <a16:creationId xmlns:a16="http://schemas.microsoft.com/office/drawing/2014/main" id="{C14BAAA4-E1DC-40DA-889F-8DFC09F3EEB9}"/>
              </a:ext>
            </a:extLst>
          </p:cNvPr>
          <p:cNvSpPr>
            <a:spLocks noGrp="1"/>
          </p:cNvSpPr>
          <p:nvPr>
            <p:ph type="title"/>
          </p:nvPr>
        </p:nvSpPr>
        <p:spPr/>
        <p:txBody>
          <a:bodyPr/>
          <a:lstStyle/>
          <a:p>
            <a:pPr algn="ctr"/>
            <a:r>
              <a:rPr lang="en-US" dirty="0"/>
              <a:t>Chapter 1 </a:t>
            </a:r>
            <a:br>
              <a:rPr lang="en-US" dirty="0"/>
            </a:br>
            <a:r>
              <a:rPr lang="en-US" b="1" dirty="0"/>
              <a:t>Research Question</a:t>
            </a:r>
          </a:p>
        </p:txBody>
      </p:sp>
      <p:sp>
        <p:nvSpPr>
          <p:cNvPr id="5" name="Content Placeholder 4">
            <a:extLst>
              <a:ext uri="{FF2B5EF4-FFF2-40B4-BE49-F238E27FC236}">
                <a16:creationId xmlns:a16="http://schemas.microsoft.com/office/drawing/2014/main" id="{12DF0C8D-326F-4DF8-B38F-B73BBE7CC862}"/>
              </a:ext>
            </a:extLst>
          </p:cNvPr>
          <p:cNvSpPr>
            <a:spLocks noGrp="1"/>
          </p:cNvSpPr>
          <p:nvPr>
            <p:ph idx="1"/>
          </p:nvPr>
        </p:nvSpPr>
        <p:spPr/>
        <p:txBody>
          <a:bodyPr>
            <a:normAutofit fontScale="92500"/>
          </a:bodyPr>
          <a:lstStyle/>
          <a:p>
            <a:pPr>
              <a:buNone/>
            </a:pPr>
            <a:r>
              <a:rPr lang="en-US" b="1" dirty="0"/>
              <a:t>Primary Research Question:</a:t>
            </a:r>
            <a:br>
              <a:rPr lang="en-US" dirty="0"/>
            </a:br>
            <a:r>
              <a:rPr lang="en-US" dirty="0"/>
              <a:t>How do executive leaders develop resilience through the experience and internalization of direct feedback?</a:t>
            </a:r>
          </a:p>
          <a:p>
            <a:pPr>
              <a:buNone/>
            </a:pPr>
            <a:r>
              <a:rPr lang="en-US" b="1" dirty="0"/>
              <a:t>Supporting Questions:</a:t>
            </a:r>
            <a:endParaRPr lang="en-US" dirty="0"/>
          </a:p>
          <a:p>
            <a:pPr>
              <a:buFont typeface="Arial" panose="020B0604020202020204" pitchFamily="34" charset="0"/>
              <a:buChar char="•"/>
            </a:pPr>
            <a:r>
              <a:rPr lang="en-US" dirty="0"/>
              <a:t>What emotional and reflective processes do leaders undergo after receiving direct feedback?</a:t>
            </a:r>
          </a:p>
          <a:p>
            <a:pPr>
              <a:buFont typeface="Arial" panose="020B0604020202020204" pitchFamily="34" charset="0"/>
              <a:buChar char="•"/>
            </a:pPr>
            <a:r>
              <a:rPr lang="en-US" dirty="0"/>
              <a:t>What organizational factors affect how feedback is delivered and processed?</a:t>
            </a:r>
          </a:p>
          <a:p>
            <a:pPr>
              <a:buFont typeface="Arial" panose="020B0604020202020204" pitchFamily="34" charset="0"/>
              <a:buChar char="•"/>
            </a:pPr>
            <a:r>
              <a:rPr lang="en-US" dirty="0"/>
              <a:t>How does feedback contribute to leadership identity development?</a:t>
            </a:r>
          </a:p>
          <a:p>
            <a:endParaRPr lang="en-US" dirty="0"/>
          </a:p>
        </p:txBody>
      </p:sp>
      <p:pic>
        <p:nvPicPr>
          <p:cNvPr id="6" name="Picture 5" descr="A black and yellow logo with a star&#10;&#10;Description automatically generated">
            <a:extLst>
              <a:ext uri="{FF2B5EF4-FFF2-40B4-BE49-F238E27FC236}">
                <a16:creationId xmlns:a16="http://schemas.microsoft.com/office/drawing/2014/main" id="{DAA62436-EDCE-424D-5595-B0B0D664D8B1}"/>
              </a:ext>
            </a:extLst>
          </p:cNvPr>
          <p:cNvPicPr>
            <a:picLocks noChangeAspect="1"/>
          </p:cNvPicPr>
          <p:nvPr/>
        </p:nvPicPr>
        <p:blipFill>
          <a:blip r:embed="rId2"/>
          <a:stretch>
            <a:fillRect/>
          </a:stretch>
        </p:blipFill>
        <p:spPr>
          <a:xfrm>
            <a:off x="4036796" y="6136072"/>
            <a:ext cx="1070405" cy="713603"/>
          </a:xfrm>
          <a:prstGeom prst="rect">
            <a:avLst/>
          </a:prstGeom>
        </p:spPr>
      </p:pic>
    </p:spTree>
    <p:extLst>
      <p:ext uri="{BB962C8B-B14F-4D97-AF65-F5344CB8AC3E}">
        <p14:creationId xmlns:p14="http://schemas.microsoft.com/office/powerpoint/2010/main" val="2374493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8447120-9404-6442-A293-82B6F5BE15FF}"/>
              </a:ext>
            </a:extLst>
          </p:cNvPr>
          <p:cNvSpPr/>
          <p:nvPr/>
        </p:nvSpPr>
        <p:spPr>
          <a:xfrm>
            <a:off x="4105971" y="6144397"/>
            <a:ext cx="932057" cy="713603"/>
          </a:xfrm>
          <a:prstGeom prst="rect">
            <a:avLst/>
          </a:prstGeom>
          <a:solidFill>
            <a:srgbClr val="6116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itle 2">
            <a:extLst>
              <a:ext uri="{FF2B5EF4-FFF2-40B4-BE49-F238E27FC236}">
                <a16:creationId xmlns:a16="http://schemas.microsoft.com/office/drawing/2014/main" id="{C14BAAA4-E1DC-40DA-889F-8DFC09F3EEB9}"/>
              </a:ext>
            </a:extLst>
          </p:cNvPr>
          <p:cNvSpPr>
            <a:spLocks noGrp="1"/>
          </p:cNvSpPr>
          <p:nvPr>
            <p:ph type="title"/>
          </p:nvPr>
        </p:nvSpPr>
        <p:spPr/>
        <p:txBody>
          <a:bodyPr/>
          <a:lstStyle/>
          <a:p>
            <a:pPr algn="ctr"/>
            <a:r>
              <a:rPr lang="en-US" dirty="0"/>
              <a:t>Chapter 1 </a:t>
            </a:r>
            <a:br>
              <a:rPr lang="en-US" dirty="0"/>
            </a:br>
            <a:r>
              <a:rPr lang="en-US" b="1" dirty="0"/>
              <a:t>Theoretical Framework (Venn)</a:t>
            </a:r>
          </a:p>
        </p:txBody>
      </p:sp>
      <p:sp>
        <p:nvSpPr>
          <p:cNvPr id="5" name="Content Placeholder 4">
            <a:extLst>
              <a:ext uri="{FF2B5EF4-FFF2-40B4-BE49-F238E27FC236}">
                <a16:creationId xmlns:a16="http://schemas.microsoft.com/office/drawing/2014/main" id="{12DF0C8D-326F-4DF8-B38F-B73BBE7CC862}"/>
              </a:ext>
            </a:extLst>
          </p:cNvPr>
          <p:cNvSpPr>
            <a:spLocks noGrp="1"/>
          </p:cNvSpPr>
          <p:nvPr>
            <p:ph idx="1"/>
          </p:nvPr>
        </p:nvSpPr>
        <p:spPr/>
        <p:txBody>
          <a:bodyPr/>
          <a:lstStyle/>
          <a:p>
            <a:r>
              <a:rPr lang="en-US" dirty="0"/>
              <a:t>Venn Diagram</a:t>
            </a:r>
          </a:p>
          <a:p>
            <a:endParaRPr lang="en-US" dirty="0"/>
          </a:p>
        </p:txBody>
      </p:sp>
      <p:pic>
        <p:nvPicPr>
          <p:cNvPr id="6" name="Picture 5" descr="A black and yellow logo with a star&#10;&#10;Description automatically generated">
            <a:extLst>
              <a:ext uri="{FF2B5EF4-FFF2-40B4-BE49-F238E27FC236}">
                <a16:creationId xmlns:a16="http://schemas.microsoft.com/office/drawing/2014/main" id="{DAA62436-EDCE-424D-5595-B0B0D664D8B1}"/>
              </a:ext>
            </a:extLst>
          </p:cNvPr>
          <p:cNvPicPr>
            <a:picLocks noChangeAspect="1"/>
          </p:cNvPicPr>
          <p:nvPr/>
        </p:nvPicPr>
        <p:blipFill>
          <a:blip r:embed="rId2"/>
          <a:stretch>
            <a:fillRect/>
          </a:stretch>
        </p:blipFill>
        <p:spPr>
          <a:xfrm>
            <a:off x="4036796" y="6136072"/>
            <a:ext cx="1070405" cy="713603"/>
          </a:xfrm>
          <a:prstGeom prst="rect">
            <a:avLst/>
          </a:prstGeom>
        </p:spPr>
      </p:pic>
      <p:pic>
        <p:nvPicPr>
          <p:cNvPr id="4" name="Picture 3">
            <a:extLst>
              <a:ext uri="{FF2B5EF4-FFF2-40B4-BE49-F238E27FC236}">
                <a16:creationId xmlns:a16="http://schemas.microsoft.com/office/drawing/2014/main" id="{498F448A-C00E-1F5D-8E97-8F05215667D3}"/>
              </a:ext>
            </a:extLst>
          </p:cNvPr>
          <p:cNvPicPr>
            <a:picLocks noChangeAspect="1"/>
          </p:cNvPicPr>
          <p:nvPr/>
        </p:nvPicPr>
        <p:blipFill>
          <a:blip r:embed="rId3"/>
          <a:stretch>
            <a:fillRect/>
          </a:stretch>
        </p:blipFill>
        <p:spPr>
          <a:xfrm>
            <a:off x="628650" y="1722120"/>
            <a:ext cx="7886700" cy="5135880"/>
          </a:xfrm>
          <a:prstGeom prst="rect">
            <a:avLst/>
          </a:prstGeom>
        </p:spPr>
      </p:pic>
    </p:spTree>
    <p:extLst>
      <p:ext uri="{BB962C8B-B14F-4D97-AF65-F5344CB8AC3E}">
        <p14:creationId xmlns:p14="http://schemas.microsoft.com/office/powerpoint/2010/main" val="143533580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7060AAC49137648A872B05D25C88A30" ma:contentTypeVersion="20" ma:contentTypeDescription="Create a new document." ma:contentTypeScope="" ma:versionID="10face760076270ac893ab9358798343">
  <xsd:schema xmlns:xsd="http://www.w3.org/2001/XMLSchema" xmlns:xs="http://www.w3.org/2001/XMLSchema" xmlns:p="http://schemas.microsoft.com/office/2006/metadata/properties" xmlns:ns1="http://schemas.microsoft.com/sharepoint/v3" xmlns:ns2="http://schemas.microsoft.com/sharepoint/v3/fields" xmlns:ns3="fd4b6ec2-1d26-49ba-9756-8e3cd72de1f3" xmlns:ns4="74e908bd-75b5-456d-932c-35be98c5ebdb" targetNamespace="http://schemas.microsoft.com/office/2006/metadata/properties" ma:root="true" ma:fieldsID="9eaa3375b8c4c6bd9c1be30ee877a77d" ns1:_="" ns2:_="" ns3:_="" ns4:_="">
    <xsd:import namespace="http://schemas.microsoft.com/sharepoint/v3"/>
    <xsd:import namespace="http://schemas.microsoft.com/sharepoint/v3/fields"/>
    <xsd:import namespace="fd4b6ec2-1d26-49ba-9756-8e3cd72de1f3"/>
    <xsd:import namespace="74e908bd-75b5-456d-932c-35be98c5ebdb"/>
    <xsd:element name="properties">
      <xsd:complexType>
        <xsd:sequence>
          <xsd:element name="documentManagement">
            <xsd:complexType>
              <xsd:all>
                <xsd:element ref="ns2:_Status" minOccurs="0"/>
                <xsd:element ref="ns3:Year"/>
                <xsd:element ref="ns3:Doc_x0020_Type"/>
                <xsd:element ref="ns1:ol_Department" minOccurs="0"/>
                <xsd:element ref="ns3:MediaServiceMetadata" minOccurs="0"/>
                <xsd:element ref="ns3:MediaServiceFastMetadata" minOccurs="0"/>
                <xsd:element ref="ns3:MediaServiceAutoKeyPoints" minOccurs="0"/>
                <xsd:element ref="ns3:MediaServiceKeyPoints" minOccurs="0"/>
                <xsd:element ref="ns3:MediaServiceOCR" minOccurs="0"/>
                <xsd:element ref="ns3:MediaServiceGenerationTime" minOccurs="0"/>
                <xsd:element ref="ns3:MediaServiceEventHashCode" minOccurs="0"/>
                <xsd:element ref="ns3:j9df1e12ee134dccb217b2f12e993261" minOccurs="0"/>
                <xsd:element ref="ns4:TaxCatchAll" minOccurs="0"/>
                <xsd:element ref="ns3:lcf76f155ced4ddcb4097134ff3c332f"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ol_Department" ma:index="5" nillable="true" ma:displayName="Department" ma:hidden="true" ma:internalName="ol_Department"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2" nillable="true"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fd4b6ec2-1d26-49ba-9756-8e3cd72de1f3" elementFormDefault="qualified">
    <xsd:import namespace="http://schemas.microsoft.com/office/2006/documentManagement/types"/>
    <xsd:import namespace="http://schemas.microsoft.com/office/infopath/2007/PartnerControls"/>
    <xsd:element name="Year" ma:index="3" ma:displayName="Year" ma:internalName="Year" ma:readOnly="false">
      <xsd:simpleType>
        <xsd:restriction base="dms:Text">
          <xsd:maxLength value="255"/>
        </xsd:restriction>
      </xsd:simpleType>
    </xsd:element>
    <xsd:element name="Doc_x0020_Type" ma:index="4" ma:displayName="Doc Type" ma:list="{e6a0191a-789e-436d-bded-66e75b1b3f42}" ma:internalName="Doc_x0020_Type" ma:readOnly="false" ma:showField="Title">
      <xsd:simpleType>
        <xsd:restriction base="dms:Lookup"/>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hidden="true" ma:internalName="MediaServiceKeyPoints" ma:readOnly="true">
      <xsd:simpleType>
        <xsd:restriction base="dms:Note"/>
      </xsd:simpleType>
    </xsd:element>
    <xsd:element name="MediaServiceOCR" ma:index="15" nillable="true" ma:displayName="Extracted Text" ma:hidden="true" ma:internalName="MediaServiceOCR"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j9df1e12ee134dccb217b2f12e993261" ma:index="19" nillable="true" ma:taxonomy="true" ma:internalName="j9df1e12ee134dccb217b2f12e993261" ma:taxonomyFieldName="Document_x0020_Type" ma:displayName="Document Type" ma:readOnly="false" ma:default="" ma:fieldId="{39df1e12-ee13-4dcc-b217-b2f12e993261}" ma:sspId="84f804cb-cc43-4967-85d4-cf6613229e16" ma:termSetId="594c7eee-da35-438b-ab56-179d0c0ca2ed" ma:anchorId="00000000-0000-0000-0000-000000000000" ma:open="false" ma:isKeyword="false">
      <xsd:complexType>
        <xsd:sequence>
          <xsd:element ref="pc:Terms" minOccurs="0" maxOccurs="1"/>
        </xsd:sequence>
      </xsd:complex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84f804cb-cc43-4967-85d4-cf6613229e16" ma:termSetId="09814cd3-568e-fe90-9814-8d621ff8fb84" ma:anchorId="fba54fb3-c3e1-fe81-a776-ca4b69148c4d" ma:open="true" ma:isKeyword="false">
      <xsd:complexType>
        <xsd:sequence>
          <xsd:element ref="pc:Terms" minOccurs="0" maxOccurs="1"/>
        </xsd:sequence>
      </xsd:complex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4e908bd-75b5-456d-932c-35be98c5ebdb"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dd66d69b-2484-4924-845f-9f29cd9d1406}" ma:internalName="TaxCatchAll" ma:readOnly="false" ma:showField="CatchAllData" ma:web="74e908bd-75b5-456d-932c-35be98c5ebd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Status xmlns="http://schemas.microsoft.com/sharepoint/v3/fields">Not Started</_Status>
    <TaxCatchAll xmlns="74e908bd-75b5-456d-932c-35be98c5ebdb">
      <Value>15</Value>
    </TaxCatchAll>
    <Year xmlns="fd4b6ec2-1d26-49ba-9756-8e3cd72de1f3">2021</Year>
    <ol_Department xmlns="http://schemas.microsoft.com/sharepoint/v3">Marketing</ol_Department>
    <j9df1e12ee134dccb217b2f12e993261 xmlns="fd4b6ec2-1d26-49ba-9756-8e3cd72de1f3">
      <Terms xmlns="http://schemas.microsoft.com/office/infopath/2007/PartnerControls">
        <TermInfo xmlns="http://schemas.microsoft.com/office/infopath/2007/PartnerControls">
          <TermName xmlns="http://schemas.microsoft.com/office/infopath/2007/PartnerControls">Template</TermName>
          <TermId xmlns="http://schemas.microsoft.com/office/infopath/2007/PartnerControls">d988166b-730c-4d22-8f3a-885eaee99940</TermId>
        </TermInfo>
      </Terms>
    </j9df1e12ee134dccb217b2f12e993261>
    <Doc_x0020_Type xmlns="fd4b6ec2-1d26-49ba-9756-8e3cd72de1f3">22</Doc_x0020_Type>
    <lcf76f155ced4ddcb4097134ff3c332f xmlns="fd4b6ec2-1d26-49ba-9756-8e3cd72de1f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6D1A214-D4C7-4475-B51C-8040DFAF7F03}">
  <ds:schemaRefs>
    <ds:schemaRef ds:uri="http://schemas.microsoft.com/sharepoint/v3/contenttype/forms"/>
  </ds:schemaRefs>
</ds:datastoreItem>
</file>

<file path=customXml/itemProps2.xml><?xml version="1.0" encoding="utf-8"?>
<ds:datastoreItem xmlns:ds="http://schemas.openxmlformats.org/officeDocument/2006/customXml" ds:itemID="{EA86185C-928C-43F4-B135-14DFA67CC8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sharepoint/v3/fields"/>
    <ds:schemaRef ds:uri="fd4b6ec2-1d26-49ba-9756-8e3cd72de1f3"/>
    <ds:schemaRef ds:uri="74e908bd-75b5-456d-932c-35be98c5eb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355C13C-6FB1-4BCD-A757-BBF68DB6FB2B}">
  <ds:schemaRefs>
    <ds:schemaRef ds:uri="74e908bd-75b5-456d-932c-35be98c5ebdb"/>
    <ds:schemaRef ds:uri="http://schemas.microsoft.com/office/2006/documentManagement/types"/>
    <ds:schemaRef ds:uri="http://purl.org/dc/terms/"/>
    <ds:schemaRef ds:uri="http://purl.org/dc/elements/1.1/"/>
    <ds:schemaRef ds:uri="http://schemas.microsoft.com/office/2006/metadata/properties"/>
    <ds:schemaRef ds:uri="http://www.w3.org/XML/1998/namespace"/>
    <ds:schemaRef ds:uri="http://purl.org/dc/dcmitype/"/>
    <ds:schemaRef ds:uri="http://schemas.microsoft.com/sharepoint/v3/fields"/>
    <ds:schemaRef ds:uri="http://schemas.microsoft.com/sharepoint/v3"/>
    <ds:schemaRef ds:uri="http://schemas.microsoft.com/office/infopath/2007/PartnerControls"/>
    <ds:schemaRef ds:uri="http://schemas.openxmlformats.org/package/2006/metadata/core-properties"/>
    <ds:schemaRef ds:uri="fd4b6ec2-1d26-49ba-9756-8e3cd72de1f3"/>
  </ds:schemaRefs>
</ds:datastoreItem>
</file>

<file path=docProps/app.xml><?xml version="1.0" encoding="utf-8"?>
<Properties xmlns="http://schemas.openxmlformats.org/officeDocument/2006/extended-properties" xmlns:vt="http://schemas.openxmlformats.org/officeDocument/2006/docPropsVTypes">
  <Template>Office Theme</Template>
  <TotalTime>2521</TotalTime>
  <Words>2116</Words>
  <Application>Microsoft Office PowerPoint</Application>
  <PresentationFormat>On-screen Show (4:3)</PresentationFormat>
  <Paragraphs>95</Paragraphs>
  <Slides>18</Slides>
  <Notes>3</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18</vt:i4>
      </vt:variant>
    </vt:vector>
  </HeadingPairs>
  <TitlesOfParts>
    <vt:vector size="28" baseType="lpstr">
      <vt:lpstr>Aptos</vt:lpstr>
      <vt:lpstr>Arial</vt:lpstr>
      <vt:lpstr>Calibri</vt:lpstr>
      <vt:lpstr>Calibri Light</vt:lpstr>
      <vt:lpstr>Century Gothic</vt:lpstr>
      <vt:lpstr>Times New Roman</vt:lpstr>
      <vt:lpstr>Wingdings</vt:lpstr>
      <vt:lpstr>Office Theme</vt:lpstr>
      <vt:lpstr>1_Office Theme</vt:lpstr>
      <vt:lpstr>Custom</vt:lpstr>
      <vt:lpstr>Resilience Development in Leadership Through Direct Feedback</vt:lpstr>
      <vt:lpstr>Committee Members</vt:lpstr>
      <vt:lpstr>Researcher positionality</vt:lpstr>
      <vt:lpstr>PowerPoint Presentation</vt:lpstr>
      <vt:lpstr>Chapter 1  Topic Background and Context</vt:lpstr>
      <vt:lpstr>Chapter 1 Research Problem and Purpose</vt:lpstr>
      <vt:lpstr>Chapter 1  Research Goals</vt:lpstr>
      <vt:lpstr>Chapter 1  Research Question</vt:lpstr>
      <vt:lpstr>Chapter 1  Theoretical Framework (Venn)</vt:lpstr>
      <vt:lpstr>PowerPoint Presentation</vt:lpstr>
      <vt:lpstr>Chapter 2  Literature Review</vt:lpstr>
      <vt:lpstr>Chapter 3  Methodology</vt:lpstr>
      <vt:lpstr>Chapter 4  Findings</vt:lpstr>
      <vt:lpstr>Chapter 5  Discussion</vt:lpstr>
      <vt:lpstr>Questions</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Turley, Bridget</dc:creator>
  <cp:lastModifiedBy>Montenegro,Andres</cp:lastModifiedBy>
  <cp:revision>19</cp:revision>
  <dcterms:created xsi:type="dcterms:W3CDTF">2021-06-09T17:54:39Z</dcterms:created>
  <dcterms:modified xsi:type="dcterms:W3CDTF">2025-08-23T17:32:59Z</dcterms:modified>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0x01010087060AAC49137648A872B05D25C88A30</vt:lpwstr>
  </property>
  <property fmtid="{D5CDD505-2E9C-101B-9397-08002B2CF9AE}" pid="3" name="Document Type">
    <vt:lpwstr>15;#Template|d988166b-730c-4d22-8f3a-885eaee99940</vt:lpwstr>
  </property>
  <property fmtid="{D5CDD505-2E9C-101B-9397-08002B2CF9AE}" pid="4" name="MediaServiceImageTags">
    <vt:lpwstr/>
  </property>
</Properties>
</file>