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4FE"/>
    <a:srgbClr val="FB33FF"/>
    <a:srgbClr val="00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9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9926-4ED7-4C93-B096-6F5CC24A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703C2-9F30-4EAA-BDD0-9873211EF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F208-C2ED-4504-96E8-83484D4D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1641-3A97-4901-B959-9353D9BE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F0F4-C88E-4579-80FA-3094AF79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4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D1A-D72E-43E6-9043-5C92E15D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122C-4532-4260-81B7-03A572D1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F99F-B748-4F07-9B7C-B20B3787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231C-0DCA-4E48-BBB1-DAD84F2B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716-95A0-4B06-B70F-D367AFC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0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76B75-70B5-47DB-86E7-8590F00C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097F7-15ED-46CB-A19C-59AF1D51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BA1-D56E-45DF-B9AA-B66851D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1C98-1913-4D60-8644-920B59CF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A23B-50F4-49DD-B241-3359E67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4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E8C-96B6-4971-AFDA-00B3FE70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6B38-E356-4061-B217-A312E74F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4265-03C1-49DB-89CF-12759FF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9111-3128-4660-8936-48D3B0C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FA88-33C0-482B-8A58-4CBECBB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6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E94A-3D55-49CD-B878-A03CC85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2293-A87D-480C-893B-02F2F7F6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AD6E-C939-4AE7-A892-343DC3EC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52DF-755D-47C0-8A64-EE1C87B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B490-17C2-4E61-92A2-03C0521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2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7844-FE8A-45BB-9FA0-462D9C6C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6050-0BD0-452C-9999-CF3F8EB3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5454-7789-4B8C-BEE7-2F581346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3C8A-0D2F-446C-9F8C-21D322E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0B2B-9C49-4F4E-BED1-EAE32756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308F-76C7-4768-B06E-5D0ED11A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7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AC53-A9C2-485E-898A-063CEC35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2F29-9287-4FD7-9814-CCD146F9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17CD7-B26C-4C6A-84F3-07A0D4F2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0BDF-7449-4D22-AF7B-F45D3671B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F8F08-BD12-4221-ACD4-59341451B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C8DF5-E072-49FD-BFE5-2C22556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4085D-4D6B-4FEC-A646-B4A97A91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7AEE-2C08-4B92-962A-2C42DC3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3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C280-0E0D-4DCF-80DA-FE641548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FD20D-87C3-4BA4-BC83-D62DDAD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AF384-450B-4FE9-81E3-DD595C38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AA2-4738-4162-A674-760B5AB0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9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2A2C8-7395-4C70-8FD7-2FB687D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A51AE-5B83-45A9-81E6-63860B85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2974-9853-4C92-915C-B25DAF1A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A78F-9A48-4CAB-956C-EF1EDBE4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48A7-9E96-459F-BB18-E492B3A6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ECCB2-5E69-4D1E-91F6-2FEA04D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E053-1C22-4074-B7E1-D16ACC08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4C1A-9B1A-40C4-80DE-85796A5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CB4C-5B13-4ABF-94C6-BD63833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19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8417-8520-41AF-868C-3E8FDF8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B2B15-7245-4172-8186-C73815D9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2406-3478-4A2E-BE6D-8FE0936A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AEB53-604C-4FDE-A3D7-4D69C356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D212-2E9B-424D-9ED9-6FA529EE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1F092-F028-4FDD-82B9-1E052D5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9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ED10D-75D9-4F30-A002-8225F52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84DA-8040-489E-A5DC-97C85F4C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5646-E1D3-4B08-8298-9841A658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44B0-A3CD-4285-B1AE-FEC941C62C7C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1FE9-CB92-46B9-9A43-61FF67EB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32BD-E83C-409C-AFF4-838E655F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0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28AC8E-E4DC-4E3C-871A-5390BBC3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080"/>
            <a:ext cx="12192000" cy="5836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DC06D-402A-4932-B50A-534099DE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6" y="76334"/>
            <a:ext cx="3055620" cy="1889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876AD-BEF3-4E37-A8A2-380B74E5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1" y="2100413"/>
            <a:ext cx="3022622" cy="4297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C1160A-4330-4430-9C12-A4F4AE65D5AA}"/>
              </a:ext>
            </a:extLst>
          </p:cNvPr>
          <p:cNvSpPr txBox="1"/>
          <p:nvPr/>
        </p:nvSpPr>
        <p:spPr>
          <a:xfrm>
            <a:off x="10117392" y="153383"/>
            <a:ext cx="198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www.ownme.io</a:t>
            </a:r>
            <a:endParaRPr lang="en-CA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25D8DF-EEAE-4C54-8599-35B9AF597A6E}"/>
              </a:ext>
            </a:extLst>
          </p:cNvPr>
          <p:cNvGrpSpPr/>
          <p:nvPr/>
        </p:nvGrpSpPr>
        <p:grpSpPr>
          <a:xfrm>
            <a:off x="5068561" y="2259542"/>
            <a:ext cx="6469380" cy="3331218"/>
            <a:chOff x="5466126" y="2279420"/>
            <a:chExt cx="6469380" cy="333121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63398E0-9051-493F-A3D7-E70EA782D1C7}"/>
                </a:ext>
              </a:extLst>
            </p:cNvPr>
            <p:cNvSpPr/>
            <p:nvPr/>
          </p:nvSpPr>
          <p:spPr>
            <a:xfrm>
              <a:off x="5466126" y="2279420"/>
              <a:ext cx="6469380" cy="2987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  <a:effectLst>
              <a:glow rad="304800">
                <a:srgbClr val="FB33F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79778D-BD47-4394-8DE8-A34595DB0872}"/>
                </a:ext>
              </a:extLst>
            </p:cNvPr>
            <p:cNvSpPr txBox="1"/>
            <p:nvPr/>
          </p:nvSpPr>
          <p:spPr>
            <a:xfrm>
              <a:off x="5820511" y="2502371"/>
              <a:ext cx="5147801" cy="197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Yeseva One" panose="00000500000000000000" pitchFamily="2" charset="0"/>
                </a:rPr>
                <a:t>Buy, trade, sell, view and promote your hottest digital “</a:t>
              </a:r>
              <a:r>
                <a:rPr lang="en-US" sz="2800" dirty="0">
                  <a:solidFill>
                    <a:srgbClr val="FB33FF"/>
                  </a:solidFill>
                  <a:latin typeface="Rock Salt" pitchFamily="2" charset="0"/>
                </a:rPr>
                <a:t>Assets</a:t>
              </a:r>
              <a:r>
                <a:rPr lang="en-US" sz="2800" dirty="0">
                  <a:latin typeface="Yeseva One" panose="00000500000000000000" pitchFamily="2" charset="0"/>
                </a:rPr>
                <a:t>” as </a:t>
              </a:r>
              <a:r>
                <a:rPr lang="en-US" sz="2800" dirty="0">
                  <a:solidFill>
                    <a:srgbClr val="0029FF"/>
                  </a:solidFill>
                  <a:latin typeface="Rock Salt" pitchFamily="2" charset="0"/>
                </a:rPr>
                <a:t>NFTs</a:t>
              </a:r>
              <a:r>
                <a:rPr lang="en-US" sz="2800" dirty="0">
                  <a:latin typeface="Yeseva One" panose="00000500000000000000" pitchFamily="2" charset="0"/>
                </a:rPr>
                <a:t>.</a:t>
              </a:r>
              <a:endParaRPr lang="en-CA" sz="2800" dirty="0">
                <a:latin typeface="Yeseva On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DB71F8-2AA6-4939-9D33-72E0C2123843}"/>
                </a:ext>
              </a:extLst>
            </p:cNvPr>
            <p:cNvSpPr txBox="1"/>
            <p:nvPr/>
          </p:nvSpPr>
          <p:spPr>
            <a:xfrm>
              <a:off x="5843486" y="4687308"/>
              <a:ext cx="47154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0" i="0" dirty="0">
                  <a:solidFill>
                    <a:srgbClr val="2A2825"/>
                  </a:solidFill>
                  <a:effectLst/>
                  <a:latin typeface="Shadows Into Light" panose="02000000000000000000" pitchFamily="2" charset="0"/>
                </a:rPr>
                <a:t>Our home for </a:t>
              </a:r>
              <a:r>
                <a:rPr lang="en-US" b="0" i="0" dirty="0">
                  <a:solidFill>
                    <a:srgbClr val="FB74FE"/>
                  </a:solidFill>
                  <a:effectLst/>
                  <a:latin typeface="Shadows Into Light" panose="02000000000000000000" pitchFamily="2" charset="0"/>
                </a:rPr>
                <a:t>adult content </a:t>
              </a:r>
              <a:r>
                <a:rPr lang="en-US" b="0" i="0" dirty="0">
                  <a:solidFill>
                    <a:srgbClr val="2A2825"/>
                  </a:solidFill>
                  <a:effectLst/>
                  <a:latin typeface="Shadows Into Light" panose="02000000000000000000" pitchFamily="2" charset="0"/>
                </a:rPr>
                <a:t>in the </a:t>
              </a:r>
              <a:r>
                <a:rPr lang="en-US" b="0" i="0" dirty="0">
                  <a:solidFill>
                    <a:srgbClr val="4B48FD"/>
                  </a:solidFill>
                  <a:effectLst/>
                  <a:latin typeface="Shadows Into Light" panose="02000000000000000000" pitchFamily="2" charset="0"/>
                </a:rPr>
                <a:t>web3 metaverse</a:t>
              </a:r>
              <a:endParaRPr lang="en-US" b="0" i="0" dirty="0">
                <a:solidFill>
                  <a:srgbClr val="2A2825"/>
                </a:solidFill>
                <a:effectLst/>
                <a:latin typeface="Shadows Into Light" panose="02000000000000000000" pitchFamily="2" charset="0"/>
              </a:endParaRPr>
            </a:p>
            <a:p>
              <a:br>
                <a:rPr lang="en-US" b="0" i="0" dirty="0">
                  <a:solidFill>
                    <a:srgbClr val="2A2825"/>
                  </a:solidFill>
                  <a:effectLst/>
                  <a:latin typeface="Times New Roman" panose="02020603050405020304" pitchFamily="18" charset="0"/>
                </a:rPr>
              </a:br>
              <a:endParaRPr lang="en-CA" dirty="0">
                <a:latin typeface="Shadows In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05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E103-203C-4E4F-97B0-23C6EF7F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How do we make money?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44D3-BED2-4D82-BD38-AC3F2CE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9655" cy="4351338"/>
          </a:xfrm>
        </p:spPr>
        <p:txBody>
          <a:bodyPr/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10% cut on each transaction. 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Celebrity promotions. 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Company plugs.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Advertisements.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Merch.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Crypto. $NUDE token.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Gumball Machine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110A8-4B4D-43E9-A94D-69FF1E4B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19" y="312780"/>
            <a:ext cx="519030" cy="519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CCCF6-BDD6-4B6E-8769-7B01C1160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945" y="3002772"/>
            <a:ext cx="2796442" cy="27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9E14-614B-4A34-A711-812427B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Competition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AA00E-2FA8-436C-93AF-81D3B677D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47" y="2728434"/>
            <a:ext cx="260032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5B2F7-E7EA-4F59-9EBB-DBD901D8A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09" y="2757009"/>
            <a:ext cx="2438400" cy="60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3F524C-586F-47FA-AC6B-343DD406BACC}"/>
              </a:ext>
            </a:extLst>
          </p:cNvPr>
          <p:cNvSpPr txBox="1"/>
          <p:nvPr/>
        </p:nvSpPr>
        <p:spPr>
          <a:xfrm>
            <a:off x="1207276" y="3549589"/>
            <a:ext cx="4147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Only Fans suffers majorly by using traditional banking solutions. We are using the blockchain and do not have the same concerns. Not adult content niched. Trying to appeal to everyone</a:t>
            </a:r>
            <a:endParaRPr lang="en-CA" sz="1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8E4DA-87B6-444E-8B28-3D20637E3824}"/>
              </a:ext>
            </a:extLst>
          </p:cNvPr>
          <p:cNvSpPr txBox="1"/>
          <p:nvPr/>
        </p:nvSpPr>
        <p:spPr>
          <a:xfrm>
            <a:off x="6526524" y="3519872"/>
            <a:ext cx="4208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Nafter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is using the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Binance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smart chain for their tokens.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Binance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has many centralized concerns and is in deep with controversial Tether. We just use regular Ethereum. Not adult content niched. Trying to appeal to everyone.</a:t>
            </a:r>
            <a:endParaRPr lang="en-CA" sz="1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5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9879-6337-419D-994C-BD4650A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257"/>
            <a:ext cx="10246688" cy="129543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Yeseva One" panose="00000500000000000000" pitchFamily="2" charset="0"/>
              </a:rPr>
              <a:t>Why are we better then everyone else?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F201-2856-41F8-9404-A21C6063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Lowball transaction fees. They charge 20%, we charge 10%.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Blockchain, not dependent on big banks, hard to cancel.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Lead founder / CEO is an experienced, talented, software engineer.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have a niched product design specific for adult content.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have innovative ideas that have never been done before.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are smaller, fresher, can pivot, adapt quicker.</a:t>
            </a:r>
          </a:p>
          <a:p>
            <a:pPr>
              <a:lnSpc>
                <a:spcPct val="110000"/>
              </a:lnSpc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We combine the crypto, social media and adult content industries.</a:t>
            </a:r>
          </a:p>
          <a:p>
            <a:pPr>
              <a:lnSpc>
                <a:spcPct val="110000"/>
              </a:lnSpc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We are not rich yet and are more hungry then the fat cats.</a:t>
            </a:r>
          </a:p>
        </p:txBody>
      </p:sp>
    </p:spTree>
    <p:extLst>
      <p:ext uri="{BB962C8B-B14F-4D97-AF65-F5344CB8AC3E}">
        <p14:creationId xmlns:p14="http://schemas.microsoft.com/office/powerpoint/2010/main" val="53999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5F62-801F-44A0-B5E6-C727AC31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Opportunity</a:t>
            </a:r>
            <a:endParaRPr lang="en-CA" dirty="0">
              <a:latin typeface="Yeseva On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CE30-216B-46B4-BCF3-2F449D88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84" y="1586414"/>
            <a:ext cx="10796490" cy="389998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Traditional web2 payment processors are denying adult content creators.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People love porn and adult content. Demand is biological.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Current companies charge users high fees. (5-20%).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Old Google ad revenue style business models need to die in porn industry.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Web3 is here. Adult content in the blockchain is an obvious progression.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endParaRPr lang="en-US" sz="18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AE7E7-7C88-49FD-A3B6-2342D4A8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4" y="4798482"/>
            <a:ext cx="3222480" cy="1327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A1658A-BEF5-445E-B356-60531CCB8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38" y="4858463"/>
            <a:ext cx="3632105" cy="116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9B93A7-FBAB-4FBC-A9E0-07B17331E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79" y="618720"/>
            <a:ext cx="563395" cy="563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5C04D-F67B-4645-8865-48941DB2B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74" y="4798482"/>
            <a:ext cx="4152473" cy="11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8DFE-B63E-4C95-9B29-D000F3C5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Proposal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F2AF-964D-424F-9E05-FB4BBFB7F502}"/>
              </a:ext>
            </a:extLst>
          </p:cNvPr>
          <p:cNvSpPr txBox="1"/>
          <p:nvPr/>
        </p:nvSpPr>
        <p:spPr>
          <a:xfrm>
            <a:off x="838200" y="4362209"/>
            <a:ext cx="26449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1.)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Use the Ethereum blockchain instead of traditional banking solutions. Launch the $NUDE token.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80E0A-663F-4AF0-9A9A-E90A3FA1D3F4}"/>
              </a:ext>
            </a:extLst>
          </p:cNvPr>
          <p:cNvSpPr txBox="1"/>
          <p:nvPr/>
        </p:nvSpPr>
        <p:spPr>
          <a:xfrm>
            <a:off x="4487532" y="4362210"/>
            <a:ext cx="299611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2.)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Use decentralized NFT technology to store adult creators content. Give ownership back to creators.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07573-F37B-40CD-BAD2-93515F8E3360}"/>
              </a:ext>
            </a:extLst>
          </p:cNvPr>
          <p:cNvSpPr txBox="1"/>
          <p:nvPr/>
        </p:nvSpPr>
        <p:spPr>
          <a:xfrm>
            <a:off x="8416994" y="4362209"/>
            <a:ext cx="317115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3.)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Create a trendy social d-app experience tailored specifically for the adult content industry.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3690FA-0184-4192-ADEF-D0BC1BBE78A6}"/>
              </a:ext>
            </a:extLst>
          </p:cNvPr>
          <p:cNvGrpSpPr/>
          <p:nvPr/>
        </p:nvGrpSpPr>
        <p:grpSpPr>
          <a:xfrm>
            <a:off x="1444828" y="2295405"/>
            <a:ext cx="9083361" cy="1869144"/>
            <a:chOff x="1234611" y="4455849"/>
            <a:chExt cx="9083361" cy="186914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0C250BD-7B7B-4CCE-9F49-8216A3D0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611" y="4735846"/>
              <a:ext cx="1301235" cy="130123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FF521A-C5D7-492D-8EC7-038227528EEC}"/>
                </a:ext>
              </a:extLst>
            </p:cNvPr>
            <p:cNvSpPr txBox="1"/>
            <p:nvPr/>
          </p:nvSpPr>
          <p:spPr>
            <a:xfrm>
              <a:off x="3583865" y="4959583"/>
              <a:ext cx="459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+</a:t>
              </a:r>
              <a:endParaRPr lang="en-CA" sz="40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E887D5-3999-43F2-8899-9E4987328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0429" y="4455849"/>
              <a:ext cx="1869144" cy="18691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C079CB-79A3-4B3D-8363-726BD546C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131" y="4704042"/>
              <a:ext cx="1364841" cy="136484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5230B7-12E4-4A68-A92F-ED3CAF40CFF6}"/>
                </a:ext>
              </a:extLst>
            </p:cNvPr>
            <p:cNvSpPr txBox="1"/>
            <p:nvPr/>
          </p:nvSpPr>
          <p:spPr>
            <a:xfrm>
              <a:off x="7394376" y="5036478"/>
              <a:ext cx="459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+</a:t>
              </a:r>
              <a:endParaRPr lang="en-CA" sz="40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0C97DA6-9436-4539-BCB5-69ACBBAA8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374" y="385317"/>
            <a:ext cx="477301" cy="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4F21-F047-4B13-9F69-FDD4F389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Market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B6E16-E498-4437-B6F7-C806FDEF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668" y="265339"/>
            <a:ext cx="585266" cy="585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4D66A-CFB7-4A44-A658-1C51DB439364}"/>
              </a:ext>
            </a:extLst>
          </p:cNvPr>
          <p:cNvSpPr txBox="1"/>
          <p:nvPr/>
        </p:nvSpPr>
        <p:spPr>
          <a:xfrm>
            <a:off x="1958732" y="2904359"/>
            <a:ext cx="3138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Adult Content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B3039-6DCC-40C5-B116-883358C830DC}"/>
              </a:ext>
            </a:extLst>
          </p:cNvPr>
          <p:cNvSpPr txBox="1"/>
          <p:nvPr/>
        </p:nvSpPr>
        <p:spPr>
          <a:xfrm>
            <a:off x="1843066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Ethereum Market Cap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E36F9E-8D1B-42FE-A98C-70E93188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1829359"/>
            <a:ext cx="902296" cy="902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D48D7E-1639-4148-A3CC-5F71062CE35B}"/>
              </a:ext>
            </a:extLst>
          </p:cNvPr>
          <p:cNvSpPr txBox="1"/>
          <p:nvPr/>
        </p:nvSpPr>
        <p:spPr>
          <a:xfrm>
            <a:off x="6303945" y="2928091"/>
            <a:ext cx="3405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NFT Marketplace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$25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A3DEF3-6E8B-43B3-9180-18CC27862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74" y="1524123"/>
            <a:ext cx="1380236" cy="13802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FB3DF8-7334-4655-90F4-F9A95C486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4431581"/>
            <a:ext cx="902296" cy="902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EBE691-8262-4F3B-9530-076F2FEB2AFF}"/>
              </a:ext>
            </a:extLst>
          </p:cNvPr>
          <p:cNvSpPr txBox="1"/>
          <p:nvPr/>
        </p:nvSpPr>
        <p:spPr>
          <a:xfrm>
            <a:off x="6303945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Social Media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$60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DE12B5-BAA2-4777-988E-D7D1C67B0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42" y="4465778"/>
            <a:ext cx="868099" cy="8680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427D39-7ABC-49CF-8BE5-BEB403D6201E}"/>
              </a:ext>
            </a:extLst>
          </p:cNvPr>
          <p:cNvCxnSpPr/>
          <p:nvPr/>
        </p:nvCxnSpPr>
        <p:spPr>
          <a:xfrm>
            <a:off x="5757770" y="1793404"/>
            <a:ext cx="0" cy="45366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2BB216-6CAE-41A6-8955-F29014667AD6}"/>
              </a:ext>
            </a:extLst>
          </p:cNvPr>
          <p:cNvCxnSpPr>
            <a:cxnSpLocks/>
          </p:cNvCxnSpPr>
          <p:nvPr/>
        </p:nvCxnSpPr>
        <p:spPr>
          <a:xfrm>
            <a:off x="1766757" y="4034755"/>
            <a:ext cx="8501928" cy="6489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5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888-B4F2-4BF3-B77A-D23ABAB0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Market Validation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68817-2064-4DC5-A397-6D96717B7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1970325"/>
            <a:ext cx="2187226" cy="145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9F74A1-C791-4549-A715-EFDAB4161597}"/>
              </a:ext>
            </a:extLst>
          </p:cNvPr>
          <p:cNvSpPr txBox="1"/>
          <p:nvPr/>
        </p:nvSpPr>
        <p:spPr>
          <a:xfrm>
            <a:off x="4079651" y="2221998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'The First 5000 Days', the 1st purely digital NFT based artwork offered by a major auction house has sold for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$69,346,250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F9DA1-6B92-4384-9331-E563A56A3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3906039"/>
            <a:ext cx="2201294" cy="6169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5A48C8-7949-4E6E-BA11-39FE24CCE133}"/>
              </a:ext>
            </a:extLst>
          </p:cNvPr>
          <p:cNvSpPr txBox="1"/>
          <p:nvPr/>
        </p:nvSpPr>
        <p:spPr>
          <a:xfrm>
            <a:off x="4079651" y="3712612"/>
            <a:ext cx="5978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Revenue at </a:t>
            </a:r>
            <a:r>
              <a:rPr lang="en-US" b="0" i="0" dirty="0" err="1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OnlyFans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grew by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553%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in the year 2019 to November 2020, and users spent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$2.36 billion 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 the adult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creator web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site.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2161A-4D66-4E4F-B06D-46F2185B0106}"/>
              </a:ext>
            </a:extLst>
          </p:cNvPr>
          <p:cNvSpPr txBox="1"/>
          <p:nvPr/>
        </p:nvSpPr>
        <p:spPr>
          <a:xfrm>
            <a:off x="4079651" y="5275035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NFTs have a nearly </a:t>
            </a:r>
            <a:r>
              <a:rPr lang="en-US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$28 billion </a:t>
            </a:r>
            <a:r>
              <a:rPr lang="en-US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market cap with sports-related NFTs — such as the NBA’s Top Shots trading cards — being the most popular.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62D219-4DA8-47D6-BC1D-4A969DEEA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0" y="4945052"/>
            <a:ext cx="1996010" cy="1497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978409-092D-423E-9CD8-7F608256D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71371"/>
            <a:ext cx="531986" cy="5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461A-2F85-4C60-86E6-44DF52C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Product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CEC2-DD9B-499A-BAF7-A21F1825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892" y="1852397"/>
            <a:ext cx="8140618" cy="43245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$NUDE token.</a:t>
            </a:r>
          </a:p>
          <a:p>
            <a:r>
              <a:rPr lang="en-US" dirty="0"/>
              <a:t>NFTs.</a:t>
            </a:r>
          </a:p>
          <a:p>
            <a:r>
              <a:rPr lang="en-US" dirty="0"/>
              <a:t>Auction House.</a:t>
            </a:r>
          </a:p>
          <a:p>
            <a:r>
              <a:rPr lang="en-US" dirty="0"/>
              <a:t>Candy shop.</a:t>
            </a:r>
          </a:p>
          <a:p>
            <a:r>
              <a:rPr lang="en-US" dirty="0"/>
              <a:t>Gumball machine.</a:t>
            </a:r>
          </a:p>
          <a:p>
            <a:r>
              <a:rPr lang="en-US" dirty="0"/>
              <a:t>Profiles.</a:t>
            </a:r>
          </a:p>
          <a:p>
            <a:r>
              <a:rPr lang="en-US" dirty="0"/>
              <a:t>Subscriptions.</a:t>
            </a:r>
          </a:p>
          <a:p>
            <a:r>
              <a:rPr lang="en-US" dirty="0"/>
              <a:t>Followers / Likes.</a:t>
            </a:r>
          </a:p>
          <a:p>
            <a:r>
              <a:rPr lang="en-US" dirty="0"/>
              <a:t>Timeline.</a:t>
            </a:r>
          </a:p>
          <a:p>
            <a:r>
              <a:rPr lang="en-US" dirty="0"/>
              <a:t>Featured creators.</a:t>
            </a:r>
          </a:p>
          <a:p>
            <a:r>
              <a:rPr lang="en-US" dirty="0"/>
              <a:t>Hidden / encrypted NFTs.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CCE57-4EF4-4D03-AC6F-B827C68B7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70" y="297775"/>
            <a:ext cx="534034" cy="5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0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3D10-1EDE-4448-8FB1-98C0966E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Progress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F731-D3EC-418E-8A97-63652112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Figmas</a:t>
            </a:r>
            <a:endParaRPr lang="en-US" dirty="0"/>
          </a:p>
          <a:p>
            <a:r>
              <a:rPr lang="en-US" dirty="0"/>
              <a:t>Web app frontend</a:t>
            </a:r>
          </a:p>
          <a:p>
            <a:r>
              <a:rPr lang="en-US" dirty="0"/>
              <a:t>Server backend</a:t>
            </a:r>
          </a:p>
          <a:p>
            <a:r>
              <a:rPr lang="en-US" dirty="0"/>
              <a:t>Smart contracts, $NUDE.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Custom art</a:t>
            </a:r>
          </a:p>
          <a:p>
            <a:r>
              <a:rPr lang="en-US" dirty="0"/>
              <a:t>Pitch deck</a:t>
            </a:r>
          </a:p>
          <a:p>
            <a:r>
              <a:rPr lang="en-US" dirty="0"/>
              <a:t>Twitch streaming</a:t>
            </a:r>
          </a:p>
          <a:p>
            <a:r>
              <a:rPr lang="en-CA" dirty="0"/>
              <a:t>$NUDE, NUDE_NFT, NUDE_DEX, NUDE_DAO</a:t>
            </a:r>
          </a:p>
        </p:txBody>
      </p:sp>
    </p:spTree>
    <p:extLst>
      <p:ext uri="{BB962C8B-B14F-4D97-AF65-F5344CB8AC3E}">
        <p14:creationId xmlns:p14="http://schemas.microsoft.com/office/powerpoint/2010/main" val="144604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078E-5BC4-41A6-B505-9FDF374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Team</a:t>
            </a:r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E68998-39FA-DADE-A6FA-5844F4059C93}"/>
              </a:ext>
            </a:extLst>
          </p:cNvPr>
          <p:cNvGrpSpPr/>
          <p:nvPr/>
        </p:nvGrpSpPr>
        <p:grpSpPr>
          <a:xfrm>
            <a:off x="1241468" y="1835868"/>
            <a:ext cx="2126225" cy="1370201"/>
            <a:chOff x="725259" y="2091267"/>
            <a:chExt cx="3126658" cy="200699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824EAC-ADEC-43E9-BD94-ADFF2DFD5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029" y="2799795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784507-2A90-41F4-914A-2E0D3C25F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031" y="3357677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0A6EC9-05A2-41D5-A4D9-F813EF56724A}"/>
                </a:ext>
              </a:extLst>
            </p:cNvPr>
            <p:cNvCxnSpPr>
              <a:cxnSpLocks/>
            </p:cNvCxnSpPr>
            <p:nvPr/>
          </p:nvCxnSpPr>
          <p:spPr>
            <a:xfrm>
              <a:off x="725259" y="3094763"/>
              <a:ext cx="312665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53D177-BF84-432C-99CC-F8159E5284AA}"/>
                </a:ext>
              </a:extLst>
            </p:cNvPr>
            <p:cNvSpPr/>
            <p:nvPr/>
          </p:nvSpPr>
          <p:spPr>
            <a:xfrm>
              <a:off x="1188358" y="2091267"/>
              <a:ext cx="2170962" cy="200699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2B44C66-2A8C-4C22-819F-CBD75B0D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15962" y="2136887"/>
              <a:ext cx="1915751" cy="1915751"/>
            </a:xfrm>
            <a:prstGeom prst="flowChartConnector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5A321C3-FFC0-4C5F-AC4A-246C9A8E11BB}"/>
              </a:ext>
            </a:extLst>
          </p:cNvPr>
          <p:cNvSpPr txBox="1"/>
          <p:nvPr/>
        </p:nvSpPr>
        <p:spPr>
          <a:xfrm>
            <a:off x="1241468" y="3606648"/>
            <a:ext cx="268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| Lead Web3 Engineer</a:t>
            </a:r>
            <a:endParaRPr lang="en-CA" sz="11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202D1-9ACD-4802-A37B-54804F6CC221}"/>
              </a:ext>
            </a:extLst>
          </p:cNvPr>
          <p:cNvSpPr txBox="1"/>
          <p:nvPr/>
        </p:nvSpPr>
        <p:spPr>
          <a:xfrm>
            <a:off x="1303826" y="3311244"/>
            <a:ext cx="2711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sz="1400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sz="1400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E60453-717B-4F8A-92F4-81315775A76D}"/>
              </a:ext>
            </a:extLst>
          </p:cNvPr>
          <p:cNvSpPr txBox="1"/>
          <p:nvPr/>
        </p:nvSpPr>
        <p:spPr>
          <a:xfrm>
            <a:off x="4867083" y="3586523"/>
            <a:ext cx="3126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Artist | Frontend Developer</a:t>
            </a:r>
            <a:endParaRPr lang="en-CA" sz="11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A24164-1B87-458B-B9BF-66EF8DE0310D}"/>
              </a:ext>
            </a:extLst>
          </p:cNvPr>
          <p:cNvSpPr txBox="1"/>
          <p:nvPr/>
        </p:nvSpPr>
        <p:spPr>
          <a:xfrm>
            <a:off x="4755943" y="3291439"/>
            <a:ext cx="2711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  <a:cs typeface="Poppins Medium" panose="00000600000000000000" pitchFamily="2" charset="0"/>
              </a:rPr>
              <a:t>Sylvia </a:t>
            </a:r>
            <a:r>
              <a:rPr lang="en-US" sz="1400" dirty="0" err="1">
                <a:latin typeface="Yeseva One" panose="00000500000000000000" pitchFamily="2" charset="0"/>
                <a:cs typeface="Poppins Medium" panose="00000600000000000000" pitchFamily="2" charset="0"/>
              </a:rPr>
              <a:t>Makuch</a:t>
            </a:r>
            <a:endParaRPr lang="en-CA" sz="1400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9BB54E-768D-322B-7F1D-603A142A6907}"/>
              </a:ext>
            </a:extLst>
          </p:cNvPr>
          <p:cNvGrpSpPr/>
          <p:nvPr/>
        </p:nvGrpSpPr>
        <p:grpSpPr>
          <a:xfrm>
            <a:off x="5121774" y="1811035"/>
            <a:ext cx="1979711" cy="1370201"/>
            <a:chOff x="4547421" y="2091267"/>
            <a:chExt cx="3126658" cy="200699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FEB43B-6C76-41DC-8609-A6E9B07F2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5191" y="2799795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A0CA6D1-065B-4201-9574-0BDA1EEC0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5193" y="3357677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5D905D5-597F-4FCB-AD16-B031C1764589}"/>
                </a:ext>
              </a:extLst>
            </p:cNvPr>
            <p:cNvCxnSpPr>
              <a:cxnSpLocks/>
            </p:cNvCxnSpPr>
            <p:nvPr/>
          </p:nvCxnSpPr>
          <p:spPr>
            <a:xfrm>
              <a:off x="4547421" y="3094763"/>
              <a:ext cx="3126658" cy="0"/>
            </a:xfrm>
            <a:prstGeom prst="line">
              <a:avLst/>
            </a:prstGeom>
            <a:ln>
              <a:solidFill>
                <a:srgbClr val="FB74FE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E1B78C5-F887-491D-8D3F-1315B786C1C8}"/>
                </a:ext>
              </a:extLst>
            </p:cNvPr>
            <p:cNvSpPr/>
            <p:nvPr/>
          </p:nvSpPr>
          <p:spPr>
            <a:xfrm>
              <a:off x="5010520" y="2091267"/>
              <a:ext cx="2170962" cy="2006993"/>
            </a:xfrm>
            <a:prstGeom prst="ellipse">
              <a:avLst/>
            </a:prstGeom>
            <a:solidFill>
              <a:srgbClr val="FB74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812C7D-57E2-4A7C-AF75-550ADB94F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977" y="2163003"/>
              <a:ext cx="1986045" cy="188963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A6CF2E-926C-4441-AE36-0B05CBDE694A}"/>
              </a:ext>
            </a:extLst>
          </p:cNvPr>
          <p:cNvSpPr txBox="1"/>
          <p:nvPr/>
        </p:nvSpPr>
        <p:spPr>
          <a:xfrm>
            <a:off x="9607642" y="6110872"/>
            <a:ext cx="2325756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Looking for more…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A1252A-85F7-23D9-698C-2FB505ED4AC2}"/>
              </a:ext>
            </a:extLst>
          </p:cNvPr>
          <p:cNvGrpSpPr/>
          <p:nvPr/>
        </p:nvGrpSpPr>
        <p:grpSpPr>
          <a:xfrm>
            <a:off x="8824821" y="2082323"/>
            <a:ext cx="2039953" cy="1370202"/>
            <a:chOff x="8277126" y="2019531"/>
            <a:chExt cx="3126658" cy="200699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AAA280-F24B-CE9D-FB0C-2D80750CF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4896" y="2728059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B09446-2979-8026-CA05-9CA4804E30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4898" y="3285941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8906BD-17DB-6D29-A15F-730C66CFC29E}"/>
                </a:ext>
              </a:extLst>
            </p:cNvPr>
            <p:cNvCxnSpPr>
              <a:cxnSpLocks/>
            </p:cNvCxnSpPr>
            <p:nvPr/>
          </p:nvCxnSpPr>
          <p:spPr>
            <a:xfrm>
              <a:off x="8277126" y="3023027"/>
              <a:ext cx="3126658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1FCAAD-AF7E-30C2-41B6-9EA0B9E30892}"/>
                </a:ext>
              </a:extLst>
            </p:cNvPr>
            <p:cNvSpPr/>
            <p:nvPr/>
          </p:nvSpPr>
          <p:spPr>
            <a:xfrm>
              <a:off x="8740225" y="2019531"/>
              <a:ext cx="2135813" cy="200699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ABB941-4581-4D2A-B727-BF8753685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46081" y="2060977"/>
              <a:ext cx="1924099" cy="1924099"/>
            </a:xfrm>
            <a:prstGeom prst="flowChartConnector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131FE7C-02CA-9836-2704-BBF0641ABA0B}"/>
              </a:ext>
            </a:extLst>
          </p:cNvPr>
          <p:cNvSpPr txBox="1"/>
          <p:nvPr/>
        </p:nvSpPr>
        <p:spPr>
          <a:xfrm>
            <a:off x="8898932" y="3871483"/>
            <a:ext cx="28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Fullstack</a:t>
            </a:r>
            <a:r>
              <a:rPr lang="en-US" sz="1100" dirty="0">
                <a:latin typeface="Poppins Medium" panose="00000600000000000000" pitchFamily="2" charset="0"/>
                <a:cs typeface="Poppins Medium" panose="00000600000000000000" pitchFamily="2" charset="0"/>
              </a:rPr>
              <a:t> Web3 Engineer</a:t>
            </a:r>
            <a:endParaRPr lang="en-CA" sz="11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70281A-E582-ADCB-32B2-FF8EC85EAFC2}"/>
              </a:ext>
            </a:extLst>
          </p:cNvPr>
          <p:cNvSpPr txBox="1"/>
          <p:nvPr/>
        </p:nvSpPr>
        <p:spPr>
          <a:xfrm>
            <a:off x="8479487" y="3586523"/>
            <a:ext cx="2711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  <a:cs typeface="Poppins Medium" panose="00000600000000000000" pitchFamily="2" charset="0"/>
              </a:rPr>
              <a:t>Wei Yan</a:t>
            </a:r>
            <a:endParaRPr lang="en-CA" sz="1400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72E723-0743-0B51-C0DA-32D0E10E8511}"/>
              </a:ext>
            </a:extLst>
          </p:cNvPr>
          <p:cNvSpPr txBox="1"/>
          <p:nvPr/>
        </p:nvSpPr>
        <p:spPr>
          <a:xfrm>
            <a:off x="838200" y="4169824"/>
            <a:ext cx="32447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Christopher was born in the underground, open-source, metaverse. Coding since 19 years old, computer science dropout, senior web2/3 engineer at startup and enterprise</a:t>
            </a:r>
            <a:r>
              <a:rPr lang="en-US" sz="1200" b="1" dirty="0"/>
              <a:t> </a:t>
            </a:r>
            <a:r>
              <a:rPr lang="en-US" sz="1200" dirty="0"/>
              <a:t>levels.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Founded Own Me Inc. to bring adult content into the web3 paradigm.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A ruthless, determined and uncompromising technical founder.</a:t>
            </a:r>
            <a:endParaRPr lang="en-CA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728DF3-4658-B00E-6A03-C64B34D13DD8}"/>
              </a:ext>
            </a:extLst>
          </p:cNvPr>
          <p:cNvSpPr txBox="1"/>
          <p:nvPr/>
        </p:nvSpPr>
        <p:spPr>
          <a:xfrm>
            <a:off x="4684295" y="4107575"/>
            <a:ext cx="3244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Sylvia brings the visual and artistic weaponry. iPad Pro digital artist, React developer, designer and medical field dropout.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Joined forces with Own Me and has created the founding style and art direction for our company.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A charming, educated, talented artist and keen businesswoman.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7016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F17-B9A7-44C3-AA12-1D71D446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Why we need investment?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E52F-06EC-423A-B182-0E4F0018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045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Influencer promotions.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Advertisement / Marketing.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Third party security audits.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Software developers.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ID verification / moderation team.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Infrastructure costs.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Legal costs.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Content creation / video production.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Compete with funded competition.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C5808-1A2C-4FF1-9B30-424D73E4B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65125"/>
            <a:ext cx="439688" cy="439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BB6D9-F76D-4D97-90F0-B363F2E32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428" y="2050549"/>
            <a:ext cx="3080973" cy="30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730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Poppins Light</vt:lpstr>
      <vt:lpstr>Poppins Medium</vt:lpstr>
      <vt:lpstr>Rock Salt</vt:lpstr>
      <vt:lpstr>Shadows Into Light</vt:lpstr>
      <vt:lpstr>Times New Roman</vt:lpstr>
      <vt:lpstr>Yeseva One</vt:lpstr>
      <vt:lpstr>Office Theme</vt:lpstr>
      <vt:lpstr>PowerPoint Presentation</vt:lpstr>
      <vt:lpstr>The Opportunity</vt:lpstr>
      <vt:lpstr>Our Proposal</vt:lpstr>
      <vt:lpstr>The Market </vt:lpstr>
      <vt:lpstr>Market Validation</vt:lpstr>
      <vt:lpstr>Our Product</vt:lpstr>
      <vt:lpstr>Our Progress</vt:lpstr>
      <vt:lpstr>Our Team</vt:lpstr>
      <vt:lpstr>Why we need investment?</vt:lpstr>
      <vt:lpstr>How do we make money?</vt:lpstr>
      <vt:lpstr>Our Competition</vt:lpstr>
      <vt:lpstr>Why are we better then everyone else?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Eddy</dc:creator>
  <cp:lastModifiedBy>Chris Eddy</cp:lastModifiedBy>
  <cp:revision>29</cp:revision>
  <dcterms:created xsi:type="dcterms:W3CDTF">2021-08-22T05:45:35Z</dcterms:created>
  <dcterms:modified xsi:type="dcterms:W3CDTF">2022-06-12T06:09:47Z</dcterms:modified>
</cp:coreProperties>
</file>