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933" r:id="rId2"/>
    <p:sldMasterId id="2147483999" r:id="rId3"/>
  </p:sldMasterIdLst>
  <p:sldIdLst>
    <p:sldId id="256" r:id="rId4"/>
    <p:sldId id="257" r:id="rId5"/>
    <p:sldId id="258" r:id="rId6"/>
    <p:sldId id="259" r:id="rId7"/>
    <p:sldId id="264" r:id="rId8"/>
    <p:sldId id="260" r:id="rId9"/>
    <p:sldId id="261" r:id="rId10"/>
    <p:sldId id="265" r:id="rId11"/>
    <p:sldId id="266" r:id="rId12"/>
    <p:sldId id="262" r:id="rId13"/>
    <p:sldId id="26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D88AB-A2F6-4B44-B3CD-661756891BE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9959815-D886-4B58-9DCB-51D7F54461E3}">
      <dgm:prSet phldrT="[Text]"/>
      <dgm:spPr/>
      <dgm:t>
        <a:bodyPr/>
        <a:lstStyle/>
        <a:p>
          <a:r>
            <a:rPr lang="en-IN" dirty="0" smtClean="0"/>
            <a:t>Data Pre-processing</a:t>
          </a:r>
          <a:endParaRPr lang="en-IN" dirty="0"/>
        </a:p>
      </dgm:t>
    </dgm:pt>
    <dgm:pt modelId="{2D05FAD4-A2EA-4103-8701-7BEBD4924DF4}" type="parTrans" cxnId="{C2BA2CA1-A2D6-4D24-9135-4623110EE587}">
      <dgm:prSet/>
      <dgm:spPr/>
      <dgm:t>
        <a:bodyPr/>
        <a:lstStyle/>
        <a:p>
          <a:endParaRPr lang="en-IN"/>
        </a:p>
      </dgm:t>
    </dgm:pt>
    <dgm:pt modelId="{63FA2AF9-2D10-497E-9157-EC44F4D7320C}" type="sibTrans" cxnId="{C2BA2CA1-A2D6-4D24-9135-4623110EE587}">
      <dgm:prSet/>
      <dgm:spPr/>
      <dgm:t>
        <a:bodyPr/>
        <a:lstStyle/>
        <a:p>
          <a:endParaRPr lang="en-IN"/>
        </a:p>
      </dgm:t>
    </dgm:pt>
    <dgm:pt modelId="{35104626-B893-4B42-BA9E-955BF0A29CBD}">
      <dgm:prSet phldrT="[Text]"/>
      <dgm:spPr/>
      <dgm:t>
        <a:bodyPr/>
        <a:lstStyle/>
        <a:p>
          <a:r>
            <a:rPr lang="en-IN" dirty="0" smtClean="0"/>
            <a:t>Model</a:t>
          </a:r>
          <a:endParaRPr lang="en-IN" dirty="0"/>
        </a:p>
      </dgm:t>
    </dgm:pt>
    <dgm:pt modelId="{01B3739E-D206-4778-A31D-62C8CFB5E193}" type="parTrans" cxnId="{13439F92-BC9C-46C0-A110-305DFA8B38E5}">
      <dgm:prSet/>
      <dgm:spPr/>
      <dgm:t>
        <a:bodyPr/>
        <a:lstStyle/>
        <a:p>
          <a:endParaRPr lang="en-IN"/>
        </a:p>
      </dgm:t>
    </dgm:pt>
    <dgm:pt modelId="{B3136396-617E-40DE-94E5-4419C0F89848}" type="sibTrans" cxnId="{13439F92-BC9C-46C0-A110-305DFA8B38E5}">
      <dgm:prSet/>
      <dgm:spPr/>
      <dgm:t>
        <a:bodyPr/>
        <a:lstStyle/>
        <a:p>
          <a:endParaRPr lang="en-IN"/>
        </a:p>
      </dgm:t>
    </dgm:pt>
    <dgm:pt modelId="{F79A40E6-9D47-4B3F-AAC2-1C27D05703B9}">
      <dgm:prSet phldrT="[Text]"/>
      <dgm:spPr/>
      <dgm:t>
        <a:bodyPr/>
        <a:lstStyle/>
        <a:p>
          <a:r>
            <a:rPr lang="en-IN" dirty="0" smtClean="0"/>
            <a:t>Analysis of Results</a:t>
          </a:r>
          <a:endParaRPr lang="en-IN" dirty="0"/>
        </a:p>
      </dgm:t>
    </dgm:pt>
    <dgm:pt modelId="{5B647321-EF45-4A32-B4CF-7DA989CE36F5}" type="parTrans" cxnId="{9EC65E55-E871-4F5E-A607-BCF4E52576BD}">
      <dgm:prSet/>
      <dgm:spPr/>
      <dgm:t>
        <a:bodyPr/>
        <a:lstStyle/>
        <a:p>
          <a:endParaRPr lang="en-IN"/>
        </a:p>
      </dgm:t>
    </dgm:pt>
    <dgm:pt modelId="{3B136CBA-A547-4835-9D04-50C0F4531F5F}" type="sibTrans" cxnId="{9EC65E55-E871-4F5E-A607-BCF4E52576BD}">
      <dgm:prSet/>
      <dgm:spPr/>
      <dgm:t>
        <a:bodyPr/>
        <a:lstStyle/>
        <a:p>
          <a:endParaRPr lang="en-IN"/>
        </a:p>
      </dgm:t>
    </dgm:pt>
    <dgm:pt modelId="{6281DDB5-E61D-4DA4-9045-051E963ECEA9}" type="pres">
      <dgm:prSet presAssocID="{EB4D88AB-A2F6-4B44-B3CD-661756891BEC}" presName="Name0" presStyleCnt="0">
        <dgm:presLayoutVars>
          <dgm:dir/>
          <dgm:resizeHandles val="exact"/>
        </dgm:presLayoutVars>
      </dgm:prSet>
      <dgm:spPr/>
    </dgm:pt>
    <dgm:pt modelId="{5F423820-0B91-439E-A2AC-B466ADF028C1}" type="pres">
      <dgm:prSet presAssocID="{29959815-D886-4B58-9DCB-51D7F5446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8C155F-305A-486E-B7B8-7C2CEF130136}" type="pres">
      <dgm:prSet presAssocID="{63FA2AF9-2D10-497E-9157-EC44F4D7320C}" presName="sibTrans" presStyleLbl="sibTrans2D1" presStyleIdx="0" presStyleCnt="2"/>
      <dgm:spPr/>
      <dgm:t>
        <a:bodyPr/>
        <a:lstStyle/>
        <a:p>
          <a:endParaRPr lang="en-IN"/>
        </a:p>
      </dgm:t>
    </dgm:pt>
    <dgm:pt modelId="{14F3C660-67D7-400F-8E84-3223E5633361}" type="pres">
      <dgm:prSet presAssocID="{63FA2AF9-2D10-497E-9157-EC44F4D7320C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7EE686EE-A570-4329-A676-9495E7BA419E}" type="pres">
      <dgm:prSet presAssocID="{35104626-B893-4B42-BA9E-955BF0A29C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F51D26-9C4E-46D9-B670-221DB66B1B1D}" type="pres">
      <dgm:prSet presAssocID="{B3136396-617E-40DE-94E5-4419C0F89848}" presName="sibTrans" presStyleLbl="sibTrans2D1" presStyleIdx="1" presStyleCnt="2"/>
      <dgm:spPr/>
      <dgm:t>
        <a:bodyPr/>
        <a:lstStyle/>
        <a:p>
          <a:endParaRPr lang="en-IN"/>
        </a:p>
      </dgm:t>
    </dgm:pt>
    <dgm:pt modelId="{C8B53646-9373-46A0-9B26-DC49EF75D4F3}" type="pres">
      <dgm:prSet presAssocID="{B3136396-617E-40DE-94E5-4419C0F89848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FC52A0A9-3A7F-4474-A219-B62CDA5D0786}" type="pres">
      <dgm:prSet presAssocID="{F79A40E6-9D47-4B3F-AAC2-1C27D05703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5512A1-50E4-47EA-A52D-99D5CC70A89D}" type="presOf" srcId="{35104626-B893-4B42-BA9E-955BF0A29CBD}" destId="{7EE686EE-A570-4329-A676-9495E7BA419E}" srcOrd="0" destOrd="0" presId="urn:microsoft.com/office/officeart/2005/8/layout/process1"/>
    <dgm:cxn modelId="{C2BA2CA1-A2D6-4D24-9135-4623110EE587}" srcId="{EB4D88AB-A2F6-4B44-B3CD-661756891BEC}" destId="{29959815-D886-4B58-9DCB-51D7F54461E3}" srcOrd="0" destOrd="0" parTransId="{2D05FAD4-A2EA-4103-8701-7BEBD4924DF4}" sibTransId="{63FA2AF9-2D10-497E-9157-EC44F4D7320C}"/>
    <dgm:cxn modelId="{9EC65E55-E871-4F5E-A607-BCF4E52576BD}" srcId="{EB4D88AB-A2F6-4B44-B3CD-661756891BEC}" destId="{F79A40E6-9D47-4B3F-AAC2-1C27D05703B9}" srcOrd="2" destOrd="0" parTransId="{5B647321-EF45-4A32-B4CF-7DA989CE36F5}" sibTransId="{3B136CBA-A547-4835-9D04-50C0F4531F5F}"/>
    <dgm:cxn modelId="{B7AE561E-F287-49ED-BEA2-2AA239876B8A}" type="presOf" srcId="{EB4D88AB-A2F6-4B44-B3CD-661756891BEC}" destId="{6281DDB5-E61D-4DA4-9045-051E963ECEA9}" srcOrd="0" destOrd="0" presId="urn:microsoft.com/office/officeart/2005/8/layout/process1"/>
    <dgm:cxn modelId="{13439F92-BC9C-46C0-A110-305DFA8B38E5}" srcId="{EB4D88AB-A2F6-4B44-B3CD-661756891BEC}" destId="{35104626-B893-4B42-BA9E-955BF0A29CBD}" srcOrd="1" destOrd="0" parTransId="{01B3739E-D206-4778-A31D-62C8CFB5E193}" sibTransId="{B3136396-617E-40DE-94E5-4419C0F89848}"/>
    <dgm:cxn modelId="{5DAC065C-C3AF-49D4-8CFF-E205C750A92A}" type="presOf" srcId="{B3136396-617E-40DE-94E5-4419C0F89848}" destId="{E0F51D26-9C4E-46D9-B670-221DB66B1B1D}" srcOrd="0" destOrd="0" presId="urn:microsoft.com/office/officeart/2005/8/layout/process1"/>
    <dgm:cxn modelId="{B710CF99-B0AF-41C5-93AA-ABAA14EF22C7}" type="presOf" srcId="{63FA2AF9-2D10-497E-9157-EC44F4D7320C}" destId="{0C8C155F-305A-486E-B7B8-7C2CEF130136}" srcOrd="0" destOrd="0" presId="urn:microsoft.com/office/officeart/2005/8/layout/process1"/>
    <dgm:cxn modelId="{38CF61A1-B618-43E1-AFEE-7261E85E92B6}" type="presOf" srcId="{F79A40E6-9D47-4B3F-AAC2-1C27D05703B9}" destId="{FC52A0A9-3A7F-4474-A219-B62CDA5D0786}" srcOrd="0" destOrd="0" presId="urn:microsoft.com/office/officeart/2005/8/layout/process1"/>
    <dgm:cxn modelId="{EAF7F4FD-8A96-499C-9F04-6B88ADE77E43}" type="presOf" srcId="{B3136396-617E-40DE-94E5-4419C0F89848}" destId="{C8B53646-9373-46A0-9B26-DC49EF75D4F3}" srcOrd="1" destOrd="0" presId="urn:microsoft.com/office/officeart/2005/8/layout/process1"/>
    <dgm:cxn modelId="{32C89380-DE10-4538-8904-3076ADF29E4A}" type="presOf" srcId="{29959815-D886-4B58-9DCB-51D7F54461E3}" destId="{5F423820-0B91-439E-A2AC-B466ADF028C1}" srcOrd="0" destOrd="0" presId="urn:microsoft.com/office/officeart/2005/8/layout/process1"/>
    <dgm:cxn modelId="{DB11EE60-E500-46C9-A55E-B2BEEFBA503B}" type="presOf" srcId="{63FA2AF9-2D10-497E-9157-EC44F4D7320C}" destId="{14F3C660-67D7-400F-8E84-3223E5633361}" srcOrd="1" destOrd="0" presId="urn:microsoft.com/office/officeart/2005/8/layout/process1"/>
    <dgm:cxn modelId="{72C57326-4377-4842-91B2-38017920D375}" type="presParOf" srcId="{6281DDB5-E61D-4DA4-9045-051E963ECEA9}" destId="{5F423820-0B91-439E-A2AC-B466ADF028C1}" srcOrd="0" destOrd="0" presId="urn:microsoft.com/office/officeart/2005/8/layout/process1"/>
    <dgm:cxn modelId="{D3F0008F-3881-4A2E-BBC8-3E0C48C362DE}" type="presParOf" srcId="{6281DDB5-E61D-4DA4-9045-051E963ECEA9}" destId="{0C8C155F-305A-486E-B7B8-7C2CEF130136}" srcOrd="1" destOrd="0" presId="urn:microsoft.com/office/officeart/2005/8/layout/process1"/>
    <dgm:cxn modelId="{77066002-99FE-4580-B609-E0F12F701300}" type="presParOf" srcId="{0C8C155F-305A-486E-B7B8-7C2CEF130136}" destId="{14F3C660-67D7-400F-8E84-3223E5633361}" srcOrd="0" destOrd="0" presId="urn:microsoft.com/office/officeart/2005/8/layout/process1"/>
    <dgm:cxn modelId="{B32A0304-00DF-46D6-A058-884640E6E6BB}" type="presParOf" srcId="{6281DDB5-E61D-4DA4-9045-051E963ECEA9}" destId="{7EE686EE-A570-4329-A676-9495E7BA419E}" srcOrd="2" destOrd="0" presId="urn:microsoft.com/office/officeart/2005/8/layout/process1"/>
    <dgm:cxn modelId="{E210CE7B-7940-4FA5-A095-4F8253178826}" type="presParOf" srcId="{6281DDB5-E61D-4DA4-9045-051E963ECEA9}" destId="{E0F51D26-9C4E-46D9-B670-221DB66B1B1D}" srcOrd="3" destOrd="0" presId="urn:microsoft.com/office/officeart/2005/8/layout/process1"/>
    <dgm:cxn modelId="{43160589-418E-4EC0-8C64-196A8F82CED5}" type="presParOf" srcId="{E0F51D26-9C4E-46D9-B670-221DB66B1B1D}" destId="{C8B53646-9373-46A0-9B26-DC49EF75D4F3}" srcOrd="0" destOrd="0" presId="urn:microsoft.com/office/officeart/2005/8/layout/process1"/>
    <dgm:cxn modelId="{A8D169C3-0F97-47C0-8995-6ABBBB6AEEB2}" type="presParOf" srcId="{6281DDB5-E61D-4DA4-9045-051E963ECEA9}" destId="{FC52A0A9-3A7F-4474-A219-B62CDA5D07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38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48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73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1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36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7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51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01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14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7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7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51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1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75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39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30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90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70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46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68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31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26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58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0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91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0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43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64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6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52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5E7852F-EE0E-4EA9-B1F4-5574BAAB74B8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4" y="1196752"/>
            <a:ext cx="7859772" cy="3312368"/>
          </a:xfrm>
        </p:spPr>
        <p:txBody>
          <a:bodyPr>
            <a:normAutofit/>
          </a:bodyPr>
          <a:lstStyle/>
          <a:p>
            <a:r>
              <a:rPr lang="en-IN" sz="5000" dirty="0" smtClean="0"/>
              <a:t>Anomaly Detection Challenge -1</a:t>
            </a:r>
            <a:br>
              <a:rPr lang="en-IN" sz="5000" dirty="0" smtClean="0"/>
            </a:br>
            <a:r>
              <a:rPr lang="en-IN" sz="5000" dirty="0" smtClean="0"/>
              <a:t>German Credit Data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013176"/>
            <a:ext cx="3265556" cy="1076672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Nithish</a:t>
            </a:r>
            <a:r>
              <a:rPr lang="en-IN" b="1" dirty="0" smtClean="0"/>
              <a:t> </a:t>
            </a:r>
            <a:r>
              <a:rPr lang="en-IN" b="1" dirty="0" err="1" smtClean="0"/>
              <a:t>Raghunandanan</a:t>
            </a:r>
            <a:endParaRPr lang="en-IN" b="1" dirty="0" smtClean="0"/>
          </a:p>
          <a:p>
            <a:r>
              <a:rPr lang="en-IN" b="1" dirty="0" smtClean="0"/>
              <a:t>Vishal </a:t>
            </a:r>
            <a:r>
              <a:rPr lang="en-IN" b="1" dirty="0" err="1" smtClean="0"/>
              <a:t>Bhalla</a:t>
            </a:r>
            <a:endParaRPr lang="en-IN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43808" y="1772816"/>
            <a:ext cx="2880320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“The Outliers” presents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75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146682"/>
              </p:ext>
            </p:extLst>
          </p:nvPr>
        </p:nvGraphicFramePr>
        <p:xfrm>
          <a:off x="611560" y="2564904"/>
          <a:ext cx="7848872" cy="378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/>
                <a:gridCol w="1296144"/>
              </a:tblGrid>
              <a:tr h="3566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 without OHE &amp; Normalisation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0.6125</a:t>
                      </a:r>
                      <a:endParaRPr lang="en-IN" dirty="0"/>
                    </a:p>
                  </a:txBody>
                  <a:tcPr/>
                </a:tc>
              </a:tr>
              <a:tr h="356632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</a:t>
                      </a:r>
                      <a:r>
                        <a:rPr lang="en-IN" baseline="0" dirty="0" smtClean="0"/>
                        <a:t> with OHE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0.7086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Linear Regression with OHE &amp; Normalisation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0.71349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SVM with OHE &amp; Normalisation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0.60735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Non</a:t>
                      </a:r>
                      <a:r>
                        <a:rPr lang="en-IN" baseline="0" dirty="0" smtClean="0"/>
                        <a:t>- </a:t>
                      </a:r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SVM with OHE &amp; Normalisation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0.54044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Linear Regression with OHE &amp; Normalisation</a:t>
                      </a:r>
                      <a:r>
                        <a:rPr lang="en-IN" baseline="0" dirty="0" smtClean="0"/>
                        <a:t> &amp; PCA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0.62816</a:t>
                      </a:r>
                      <a:endParaRPr lang="en-IN" dirty="0"/>
                    </a:p>
                  </a:txBody>
                  <a:tcPr/>
                </a:tc>
              </a:tr>
              <a:tr h="50918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OHE using Bayesian Regression with Normalization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0.68588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8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208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best results were observed for Linear Regression using normalisation on the numerical features and performing One </a:t>
            </a:r>
            <a:r>
              <a:rPr lang="en-IN" dirty="0"/>
              <a:t>H</a:t>
            </a:r>
            <a:r>
              <a:rPr lang="en-IN" dirty="0" smtClean="0"/>
              <a:t>ot Encoding (OHE) on the categorical features.</a:t>
            </a:r>
          </a:p>
          <a:p>
            <a:endParaRPr lang="en-IN" dirty="0"/>
          </a:p>
          <a:p>
            <a:r>
              <a:rPr lang="en-IN" dirty="0" smtClean="0"/>
              <a:t>Regularization would help reduce the overfitting, but we couldn’t find the best penalty factor for our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4987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32040" y="3717032"/>
            <a:ext cx="374441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smtClean="0"/>
              <a:t>Thank You 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0824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Data Pre-processing</a:t>
            </a:r>
          </a:p>
          <a:p>
            <a:pPr lvl="1"/>
            <a:r>
              <a:rPr lang="en-IN" dirty="0" smtClean="0"/>
              <a:t>One Hot Encoding (OHE)</a:t>
            </a:r>
          </a:p>
          <a:p>
            <a:pPr lvl="1"/>
            <a:r>
              <a:rPr lang="en-IN" dirty="0" smtClean="0"/>
              <a:t>Data Normalisation</a:t>
            </a:r>
          </a:p>
          <a:p>
            <a:r>
              <a:rPr lang="en-IN" dirty="0" smtClean="0"/>
              <a:t>System Pipeline</a:t>
            </a:r>
          </a:p>
          <a:p>
            <a:r>
              <a:rPr lang="en-IN" dirty="0" smtClean="0"/>
              <a:t>Data Model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9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Aim: </a:t>
            </a:r>
            <a:r>
              <a:rPr lang="en-IN" dirty="0"/>
              <a:t> C</a:t>
            </a:r>
            <a:r>
              <a:rPr lang="en-IN" dirty="0" smtClean="0"/>
              <a:t>lassification of users with respect to their credit worthiness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8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Two Types of Features</a:t>
            </a:r>
          </a:p>
          <a:p>
            <a:pPr lvl="1"/>
            <a:r>
              <a:rPr lang="en-IN" dirty="0" smtClean="0"/>
              <a:t>Categorical Data/Qualitative Data</a:t>
            </a:r>
          </a:p>
          <a:p>
            <a:pPr lvl="2"/>
            <a:r>
              <a:rPr lang="en-IN" dirty="0" smtClean="0"/>
              <a:t>Example: Credit History, Job Type, etc.</a:t>
            </a:r>
          </a:p>
          <a:p>
            <a:pPr lvl="1"/>
            <a:r>
              <a:rPr lang="en-IN" dirty="0" smtClean="0"/>
              <a:t>Numerical Data</a:t>
            </a:r>
          </a:p>
          <a:p>
            <a:pPr lvl="2"/>
            <a:r>
              <a:rPr lang="en-IN" dirty="0" smtClean="0"/>
              <a:t>Example: Credit Amount, Age, etc.</a:t>
            </a:r>
          </a:p>
        </p:txBody>
      </p:sp>
    </p:spTree>
    <p:extLst>
      <p:ext uri="{BB962C8B-B14F-4D97-AF65-F5344CB8AC3E}">
        <p14:creationId xmlns:p14="http://schemas.microsoft.com/office/powerpoint/2010/main" val="33387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</a:t>
            </a:r>
            <a:r>
              <a:rPr lang="en-I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Hot Encoding(OHE) of Categorical Features</a:t>
            </a:r>
          </a:p>
          <a:p>
            <a:pPr lvl="1"/>
            <a:r>
              <a:rPr lang="en-IN" dirty="0"/>
              <a:t>Categorical features are not continuous.</a:t>
            </a:r>
          </a:p>
          <a:p>
            <a:pPr lvl="1"/>
            <a:r>
              <a:rPr lang="en-IN" dirty="0"/>
              <a:t>OHE encodes each categorical feature state into a one-of-K states sparse matrix representation.</a:t>
            </a:r>
          </a:p>
          <a:p>
            <a:pPr lvl="1"/>
            <a:r>
              <a:rPr lang="en-IN" dirty="0"/>
              <a:t>If OHE is not used, too much weightage may be given to the categorical features in the linear models.</a:t>
            </a:r>
          </a:p>
          <a:p>
            <a:pPr lvl="1"/>
            <a:r>
              <a:rPr lang="en-IN" dirty="0"/>
              <a:t>OHE Example on </a:t>
            </a:r>
            <a:r>
              <a:rPr lang="en-IN" dirty="0" smtClean="0"/>
              <a:t>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266799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Normalisation of Numerical Features</a:t>
            </a:r>
          </a:p>
          <a:p>
            <a:pPr lvl="1"/>
            <a:r>
              <a:rPr lang="en-IN" dirty="0" smtClean="0"/>
              <a:t>For better accuracy.</a:t>
            </a:r>
          </a:p>
          <a:p>
            <a:pPr lvl="1"/>
            <a:r>
              <a:rPr lang="en-IN" dirty="0" smtClean="0"/>
              <a:t>Difference in the scales of the numerical features can lead to incorrect weights being assigned to the features.</a:t>
            </a:r>
          </a:p>
        </p:txBody>
      </p:sp>
    </p:spTree>
    <p:extLst>
      <p:ext uri="{BB962C8B-B14F-4D97-AF65-F5344CB8AC3E}">
        <p14:creationId xmlns:p14="http://schemas.microsoft.com/office/powerpoint/2010/main" val="19763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Pipeline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0649"/>
              </p:ext>
            </p:extLst>
          </p:nvPr>
        </p:nvGraphicFramePr>
        <p:xfrm>
          <a:off x="395536" y="2248272"/>
          <a:ext cx="8507288" cy="36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07933" y="5085184"/>
            <a:ext cx="7882494" cy="9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iteratively used the above pipeline to arrive at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3564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064896" cy="4248472"/>
          </a:xfrm>
        </p:spPr>
        <p:txBody>
          <a:bodyPr>
            <a:normAutofit lnSpcReduction="10000"/>
          </a:bodyPr>
          <a:lstStyle/>
          <a:p>
            <a:pPr lvl="1"/>
            <a:endParaRPr lang="en-IN" dirty="0"/>
          </a:p>
          <a:p>
            <a:r>
              <a:rPr lang="en-IN" dirty="0" smtClean="0"/>
              <a:t>We tried different types of </a:t>
            </a:r>
            <a:r>
              <a:rPr lang="en-IN" dirty="0"/>
              <a:t>Regression </a:t>
            </a:r>
            <a:r>
              <a:rPr lang="en-IN" dirty="0" smtClean="0"/>
              <a:t>Models to fit our data</a:t>
            </a:r>
          </a:p>
          <a:p>
            <a:pPr lvl="1"/>
            <a:r>
              <a:rPr lang="en-IN" dirty="0" smtClean="0"/>
              <a:t>Linear</a:t>
            </a:r>
          </a:p>
          <a:p>
            <a:pPr lvl="1"/>
            <a:r>
              <a:rPr lang="en-IN" dirty="0" smtClean="0"/>
              <a:t>Polynomial </a:t>
            </a:r>
          </a:p>
          <a:p>
            <a:pPr lvl="1"/>
            <a:r>
              <a:rPr lang="en-IN" dirty="0" smtClean="0"/>
              <a:t>Logistic </a:t>
            </a:r>
          </a:p>
          <a:p>
            <a:pPr lvl="1"/>
            <a:r>
              <a:rPr lang="en-IN" dirty="0" smtClean="0"/>
              <a:t>Ridge</a:t>
            </a:r>
          </a:p>
          <a:p>
            <a:pPr lvl="1"/>
            <a:r>
              <a:rPr lang="en-IN" dirty="0" smtClean="0"/>
              <a:t>Bayesian Ridge</a:t>
            </a:r>
          </a:p>
          <a:p>
            <a:pPr lvl="1"/>
            <a:r>
              <a:rPr lang="en-IN" dirty="0" smtClean="0"/>
              <a:t>SVM with Kernels – Linear, RBF &amp; Non-linear</a:t>
            </a:r>
          </a:p>
          <a:p>
            <a:endParaRPr lang="en-IN" dirty="0" smtClean="0"/>
          </a:p>
          <a:p>
            <a:r>
              <a:rPr lang="en-IN" dirty="0" smtClean="0"/>
              <a:t>Dimensionality </a:t>
            </a:r>
            <a:r>
              <a:rPr lang="en-IN" dirty="0"/>
              <a:t>Reduction</a:t>
            </a:r>
          </a:p>
          <a:p>
            <a:pPr lvl="1"/>
            <a:r>
              <a:rPr lang="en-IN" dirty="0"/>
              <a:t>Dimensionality reduction using Principle Components </a:t>
            </a:r>
            <a:r>
              <a:rPr lang="en-IN" dirty="0" smtClean="0"/>
              <a:t>Analysis (PCA</a:t>
            </a:r>
            <a:r>
              <a:rPr lang="en-IN" dirty="0"/>
              <a:t>) was done for modelling using SVM classifiers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83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420888"/>
            <a:ext cx="7416824" cy="3024336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IN" dirty="0"/>
          </a:p>
          <a:p>
            <a:r>
              <a:rPr lang="en-IN" dirty="0" smtClean="0"/>
              <a:t>Polynomial Fit - Degree selection</a:t>
            </a:r>
          </a:p>
          <a:p>
            <a:r>
              <a:rPr lang="en-IN" dirty="0" smtClean="0"/>
              <a:t>Cross-Validation</a:t>
            </a:r>
          </a:p>
          <a:p>
            <a:r>
              <a:rPr lang="en-IN" dirty="0" smtClean="0"/>
              <a:t>Regularization</a:t>
            </a:r>
          </a:p>
          <a:p>
            <a:r>
              <a:rPr lang="en-IN" dirty="0"/>
              <a:t>SVM </a:t>
            </a:r>
            <a:r>
              <a:rPr lang="en-IN" dirty="0" smtClean="0"/>
              <a:t>Kernel types – Linear, RBF &amp; Non-Linear</a:t>
            </a:r>
          </a:p>
        </p:txBody>
      </p:sp>
    </p:spTree>
    <p:extLst>
      <p:ext uri="{BB962C8B-B14F-4D97-AF65-F5344CB8AC3E}">
        <p14:creationId xmlns:p14="http://schemas.microsoft.com/office/powerpoint/2010/main" val="188696425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352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Ion Boardroom</vt:lpstr>
      <vt:lpstr>Anomaly Detection Challenge -1 German Credit Data</vt:lpstr>
      <vt:lpstr>Agenda</vt:lpstr>
      <vt:lpstr>Introduction</vt:lpstr>
      <vt:lpstr>Data Pre-processing</vt:lpstr>
      <vt:lpstr>Data Pre-processing (2)</vt:lpstr>
      <vt:lpstr>Data Pre-processing(2)</vt:lpstr>
      <vt:lpstr>System Pipeline</vt:lpstr>
      <vt:lpstr>Model</vt:lpstr>
      <vt:lpstr>Model (2)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Challenge -1 German Credit Data</dc:title>
  <dc:creator>Nithish</dc:creator>
  <cp:lastModifiedBy>Vishal</cp:lastModifiedBy>
  <cp:revision>33</cp:revision>
  <dcterms:created xsi:type="dcterms:W3CDTF">2015-11-08T08:49:19Z</dcterms:created>
  <dcterms:modified xsi:type="dcterms:W3CDTF">2015-11-09T14:41:06Z</dcterms:modified>
</cp:coreProperties>
</file>