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9" r:id="rId15"/>
    <p:sldId id="271" r:id="rId16"/>
    <p:sldId id="273" r:id="rId17"/>
    <p:sldId id="274" r:id="rId1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4" autoAdjust="0"/>
    <p:restoredTop sz="94660"/>
  </p:normalViewPr>
  <p:slideViewPr>
    <p:cSldViewPr snapToGrid="0">
      <p:cViewPr varScale="1">
        <p:scale>
          <a:sx n="108" d="100"/>
          <a:sy n="108" d="100"/>
        </p:scale>
        <p:origin x="78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65D-CF35-29E4-8284-836693771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620597A3-75AB-3B07-FF6E-E1CF461B3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C6612D94-4D87-54FA-720D-7E81D108CE46}"/>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AA26C3E6-424E-92E9-AD60-D5DA39F7DC0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8A7C22C-74D7-8B57-03D5-1473223CFC82}"/>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60605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38C2-0BC5-F12D-B8DC-522A0A008D7E}"/>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74883B44-6329-83ED-A9DB-439E997F6B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F03CFC24-5F36-6F42-A53E-8D34D6853293}"/>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8EB85592-E359-F42B-E020-5E2080957E1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162B6E6-F2D4-7DB7-04C0-7E208D1C5D7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134525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C0567-0FA5-8509-E840-093A9F3816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6973D45-210E-8CBF-BA10-707B20E0D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37958F0D-2ABC-CFD6-4CE1-B834953BE0C4}"/>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4CEC5F01-1460-5925-82D7-4C77C6E36E1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F29F4E1-E351-E16C-8456-308C373DFB57}"/>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93570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382-3CBC-2A3E-44E7-A1C4D9A5453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6038EC0-ABF6-955E-1B2C-68CA441DB6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4CC90B2-DB4C-CF2D-5708-9C73A4C8B9F4}"/>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5D5F1BC0-FF7A-ED66-3747-7B639F47DE4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55F9164-D87B-81E6-2EAE-68037C7DC6E9}"/>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57307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87CF-7AA1-6961-6F81-2FD27C6B9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CEF668C0-B3D4-339A-B664-ABBB60846B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46EAC8-4ED6-77A8-936E-304B20683A55}"/>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8D47EFCD-7B11-EADA-835C-79B7DAB9258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03E52EE-76E1-A6D3-CE64-536FB92C5D2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305591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9F8F-CA33-A437-A355-E3A3174E2A9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750C6DB0-8A9B-CCAE-B763-BC3F4B8DD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11DE44E4-3A2D-7F4E-4FF4-C8A4E6C447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ED9C573E-9651-78E5-793C-DF1EC230D20A}"/>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6" name="Footer Placeholder 5">
            <a:extLst>
              <a:ext uri="{FF2B5EF4-FFF2-40B4-BE49-F238E27FC236}">
                <a16:creationId xmlns:a16="http://schemas.microsoft.com/office/drawing/2014/main" id="{323D1FFF-E56B-5F59-6518-9595764004BA}"/>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71EC5552-C3DC-77CE-15DA-3ED9B44B542D}"/>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118802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B0A-8B49-C826-C31C-F354D73B3ECF}"/>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A081C584-1904-04CA-FCAC-ED4B8EBA8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D83C4-EE38-83D0-3F87-72A3920B89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C89D07E5-B826-EBC2-98BD-EB48D8040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DA3C43-A770-9098-CFF1-EC6EDA22D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F5361A2A-C598-0BF1-FC9D-58A0B3CC7AE8}"/>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8" name="Footer Placeholder 7">
            <a:extLst>
              <a:ext uri="{FF2B5EF4-FFF2-40B4-BE49-F238E27FC236}">
                <a16:creationId xmlns:a16="http://schemas.microsoft.com/office/drawing/2014/main" id="{A284ED34-B618-50B4-70A8-5D137F76E336}"/>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C6A3FE70-1068-D7C7-6444-46AD4A1BC306}"/>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4431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8C2-D1CF-4750-FB8D-DE2F916F0853}"/>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2C09603E-31D9-B5D4-53BE-7AF26EBFAD6E}"/>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4" name="Footer Placeholder 3">
            <a:extLst>
              <a:ext uri="{FF2B5EF4-FFF2-40B4-BE49-F238E27FC236}">
                <a16:creationId xmlns:a16="http://schemas.microsoft.com/office/drawing/2014/main" id="{43010DEB-4CE9-34AD-DA45-E0DF008AEB22}"/>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05C9B63F-915A-3700-E9A6-4CEC3457C157}"/>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93625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550E8-90BE-A7B9-D1FB-C1E0B4D3D2A9}"/>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3" name="Footer Placeholder 2">
            <a:extLst>
              <a:ext uri="{FF2B5EF4-FFF2-40B4-BE49-F238E27FC236}">
                <a16:creationId xmlns:a16="http://schemas.microsoft.com/office/drawing/2014/main" id="{97E1CC1F-AFB8-75B3-F61E-44382CAEFC8E}"/>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6756F21F-09EB-5969-99D7-7D085511896E}"/>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50294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C4C8-7DF0-5F3D-A42B-0A72EE46B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43BDA239-B3B9-48A9-4530-3DE4FE7ED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B1D7AA29-F1A9-4AB9-9B1E-994FA8EF2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16292-D7D0-D8E1-EA94-4EB7EDDFE7D8}"/>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6" name="Footer Placeholder 5">
            <a:extLst>
              <a:ext uri="{FF2B5EF4-FFF2-40B4-BE49-F238E27FC236}">
                <a16:creationId xmlns:a16="http://schemas.microsoft.com/office/drawing/2014/main" id="{A4BCCDF6-20ED-F430-6B1E-92CCB7DA22FE}"/>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F753B41-3318-7990-CB72-5D3929FAB8FC}"/>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71000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6672-9434-04D5-B74A-1396591ED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EC72882-F226-B0AD-D2B9-51CA54249D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6661AA50-0163-4690-00A3-4B0AA6447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B7E69-9B80-9F51-5D35-DA40C3293E8D}"/>
              </a:ext>
            </a:extLst>
          </p:cNvPr>
          <p:cNvSpPr>
            <a:spLocks noGrp="1"/>
          </p:cNvSpPr>
          <p:nvPr>
            <p:ph type="dt" sz="half" idx="10"/>
          </p:nvPr>
        </p:nvSpPr>
        <p:spPr/>
        <p:txBody>
          <a:bodyPr/>
          <a:lstStyle/>
          <a:p>
            <a:fld id="{1790B9E1-7402-4BE9-961E-C8E7AB7AA3D3}" type="datetimeFigureOut">
              <a:rPr lang="el-GR" smtClean="0"/>
              <a:t>29/4/2024</a:t>
            </a:fld>
            <a:endParaRPr lang="el-GR"/>
          </a:p>
        </p:txBody>
      </p:sp>
      <p:sp>
        <p:nvSpPr>
          <p:cNvPr id="6" name="Footer Placeholder 5">
            <a:extLst>
              <a:ext uri="{FF2B5EF4-FFF2-40B4-BE49-F238E27FC236}">
                <a16:creationId xmlns:a16="http://schemas.microsoft.com/office/drawing/2014/main" id="{1559ED4E-0219-F176-A35F-DB6A7DA3767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7E5F0A3-C102-6CEB-F84E-47AD24947980}"/>
              </a:ext>
            </a:extLst>
          </p:cNvPr>
          <p:cNvSpPr>
            <a:spLocks noGrp="1"/>
          </p:cNvSpPr>
          <p:nvPr>
            <p:ph type="sldNum" sz="quarter" idx="12"/>
          </p:nvPr>
        </p:nvSpPr>
        <p:spPr/>
        <p:txBody>
          <a:bodyPr/>
          <a:lstStyle/>
          <a:p>
            <a:fld id="{C8D6F876-C923-4795-BD6E-04ABA22B7E1A}" type="slidenum">
              <a:rPr lang="el-GR" smtClean="0"/>
              <a:t>‹#›</a:t>
            </a:fld>
            <a:endParaRPr lang="el-GR"/>
          </a:p>
        </p:txBody>
      </p:sp>
    </p:spTree>
    <p:extLst>
      <p:ext uri="{BB962C8B-B14F-4D97-AF65-F5344CB8AC3E}">
        <p14:creationId xmlns:p14="http://schemas.microsoft.com/office/powerpoint/2010/main" val="215671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8A814-04E6-3DBC-B0A0-CA31CACA9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71DE8FE4-7CD2-811C-FEBE-270C81C87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43B4B0B9-F60C-BB0A-8259-CCE5DFA34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0B9E1-7402-4BE9-961E-C8E7AB7AA3D3}" type="datetimeFigureOut">
              <a:rPr lang="el-GR" smtClean="0"/>
              <a:t>29/4/2024</a:t>
            </a:fld>
            <a:endParaRPr lang="el-GR"/>
          </a:p>
        </p:txBody>
      </p:sp>
      <p:sp>
        <p:nvSpPr>
          <p:cNvPr id="5" name="Footer Placeholder 4">
            <a:extLst>
              <a:ext uri="{FF2B5EF4-FFF2-40B4-BE49-F238E27FC236}">
                <a16:creationId xmlns:a16="http://schemas.microsoft.com/office/drawing/2014/main" id="{AD48B05F-EEA4-A846-F5B0-B25C37137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1421C5BB-CF8F-4B04-8E34-3A0AC9FE6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6F876-C923-4795-BD6E-04ABA22B7E1A}" type="slidenum">
              <a:rPr lang="el-GR" smtClean="0"/>
              <a:t>‹#›</a:t>
            </a:fld>
            <a:endParaRPr lang="el-GR"/>
          </a:p>
        </p:txBody>
      </p:sp>
    </p:spTree>
    <p:extLst>
      <p:ext uri="{BB962C8B-B14F-4D97-AF65-F5344CB8AC3E}">
        <p14:creationId xmlns:p14="http://schemas.microsoft.com/office/powerpoint/2010/main" val="226513604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5FFF7E-F708-BA1E-1671-9A292EE1B68B}"/>
              </a:ext>
            </a:extLst>
          </p:cNvPr>
          <p:cNvSpPr txBox="1"/>
          <p:nvPr/>
        </p:nvSpPr>
        <p:spPr>
          <a:xfrm>
            <a:off x="8488533" y="5272311"/>
            <a:ext cx="6001305" cy="369332"/>
          </a:xfrm>
          <a:prstGeom prst="rect">
            <a:avLst/>
          </a:prstGeom>
          <a:noFill/>
        </p:spPr>
        <p:txBody>
          <a:bodyPr wrap="square" rtlCol="0">
            <a:spAutoFit/>
          </a:bodyPr>
          <a:lstStyle/>
          <a:p>
            <a:r>
              <a:rPr lang="en-US" dirty="0"/>
              <a:t>Georgopoulos Spyros</a:t>
            </a:r>
            <a:endParaRPr lang="el-GR" dirty="0"/>
          </a:p>
        </p:txBody>
      </p:sp>
      <p:sp>
        <p:nvSpPr>
          <p:cNvPr id="5" name="TextBox 4">
            <a:extLst>
              <a:ext uri="{FF2B5EF4-FFF2-40B4-BE49-F238E27FC236}">
                <a16:creationId xmlns:a16="http://schemas.microsoft.com/office/drawing/2014/main" id="{FCA21C6D-0A21-A68E-E059-74DE954B9550}"/>
              </a:ext>
            </a:extLst>
          </p:cNvPr>
          <p:cNvSpPr txBox="1"/>
          <p:nvPr/>
        </p:nvSpPr>
        <p:spPr>
          <a:xfrm>
            <a:off x="2505262" y="779931"/>
            <a:ext cx="8186692" cy="523220"/>
          </a:xfrm>
          <a:prstGeom prst="rect">
            <a:avLst/>
          </a:prstGeom>
          <a:noFill/>
        </p:spPr>
        <p:txBody>
          <a:bodyPr wrap="square" rtlCol="0">
            <a:spAutoFit/>
          </a:bodyPr>
          <a:lstStyle/>
          <a:p>
            <a:r>
              <a:rPr lang="en-US" sz="2800" dirty="0"/>
              <a:t>Ferrero Business Case: Loan Approval Prediction</a:t>
            </a:r>
            <a:endParaRPr lang="el-GR" sz="2800" dirty="0"/>
          </a:p>
        </p:txBody>
      </p:sp>
      <p:sp>
        <p:nvSpPr>
          <p:cNvPr id="6" name="TextBox 5">
            <a:extLst>
              <a:ext uri="{FF2B5EF4-FFF2-40B4-BE49-F238E27FC236}">
                <a16:creationId xmlns:a16="http://schemas.microsoft.com/office/drawing/2014/main" id="{968E7FBF-B092-4764-C555-74E560D0F4DC}"/>
              </a:ext>
            </a:extLst>
          </p:cNvPr>
          <p:cNvSpPr txBox="1"/>
          <p:nvPr/>
        </p:nvSpPr>
        <p:spPr>
          <a:xfrm>
            <a:off x="9077008" y="5641643"/>
            <a:ext cx="2348465" cy="307777"/>
          </a:xfrm>
          <a:prstGeom prst="rect">
            <a:avLst/>
          </a:prstGeom>
          <a:noFill/>
        </p:spPr>
        <p:txBody>
          <a:bodyPr wrap="square" rtlCol="0">
            <a:spAutoFit/>
          </a:bodyPr>
          <a:lstStyle/>
          <a:p>
            <a:r>
              <a:rPr lang="el-GR" sz="1400" dirty="0"/>
              <a:t>28/4/2024</a:t>
            </a:r>
          </a:p>
        </p:txBody>
      </p:sp>
      <p:pic>
        <p:nvPicPr>
          <p:cNvPr id="3" name="Picture 2">
            <a:extLst>
              <a:ext uri="{FF2B5EF4-FFF2-40B4-BE49-F238E27FC236}">
                <a16:creationId xmlns:a16="http://schemas.microsoft.com/office/drawing/2014/main" id="{8CB10029-F6A6-49B7-02BE-6F7CB5971779}"/>
              </a:ext>
            </a:extLst>
          </p:cNvPr>
          <p:cNvPicPr>
            <a:picLocks noChangeAspect="1"/>
          </p:cNvPicPr>
          <p:nvPr/>
        </p:nvPicPr>
        <p:blipFill>
          <a:blip r:embed="rId2"/>
          <a:stretch>
            <a:fillRect/>
          </a:stretch>
        </p:blipFill>
        <p:spPr>
          <a:xfrm>
            <a:off x="4854236" y="1745311"/>
            <a:ext cx="2483528" cy="1028280"/>
          </a:xfrm>
          <a:prstGeom prst="rect">
            <a:avLst/>
          </a:prstGeom>
        </p:spPr>
      </p:pic>
    </p:spTree>
    <p:extLst>
      <p:ext uri="{BB962C8B-B14F-4D97-AF65-F5344CB8AC3E}">
        <p14:creationId xmlns:p14="http://schemas.microsoft.com/office/powerpoint/2010/main" val="3651782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8B4C8C-9261-92D8-9873-303BF28E4E7E}"/>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Modeling</a:t>
            </a:r>
            <a:endParaRPr lang="el-GR" dirty="0"/>
          </a:p>
        </p:txBody>
      </p:sp>
      <p:sp>
        <p:nvSpPr>
          <p:cNvPr id="3" name="TextBox 2">
            <a:extLst>
              <a:ext uri="{FF2B5EF4-FFF2-40B4-BE49-F238E27FC236}">
                <a16:creationId xmlns:a16="http://schemas.microsoft.com/office/drawing/2014/main" id="{2EA355D7-84B8-95F7-375B-8E876CF0E6DC}"/>
              </a:ext>
            </a:extLst>
          </p:cNvPr>
          <p:cNvSpPr txBox="1"/>
          <p:nvPr/>
        </p:nvSpPr>
        <p:spPr>
          <a:xfrm>
            <a:off x="2743200" y="1180731"/>
            <a:ext cx="6347534" cy="2031325"/>
          </a:xfrm>
          <a:prstGeom prst="rect">
            <a:avLst/>
          </a:prstGeom>
          <a:noFill/>
        </p:spPr>
        <p:txBody>
          <a:bodyPr wrap="square" rtlCol="0">
            <a:spAutoFit/>
          </a:bodyPr>
          <a:lstStyle/>
          <a:p>
            <a:pPr marL="342900" indent="-342900">
              <a:buAutoNum type="arabicPeriod"/>
            </a:pPr>
            <a:r>
              <a:rPr lang="en-US" dirty="0"/>
              <a:t>Used a standard scaler for numerical columns</a:t>
            </a:r>
          </a:p>
          <a:p>
            <a:pPr marL="342900" indent="-342900">
              <a:buAutoNum type="arabicPeriod"/>
            </a:pPr>
            <a:r>
              <a:rPr lang="en-US" dirty="0"/>
              <a:t>Used an ordinal encoder for encoding the categorical columns </a:t>
            </a:r>
          </a:p>
          <a:p>
            <a:pPr marL="342900" indent="-342900">
              <a:buAutoNum type="arabicPeriod"/>
            </a:pPr>
            <a:r>
              <a:rPr lang="en-US" dirty="0"/>
              <a:t>Created a pipeline to apply the above to the train/validation/test datasets</a:t>
            </a:r>
            <a:endParaRPr lang="el-GR" dirty="0"/>
          </a:p>
          <a:p>
            <a:pPr marL="342900" indent="-342900">
              <a:buAutoNum type="arabicPeriod"/>
            </a:pPr>
            <a:r>
              <a:rPr lang="en-US" dirty="0"/>
              <a:t>Created a RF model (simple or using </a:t>
            </a:r>
            <a:r>
              <a:rPr lang="en-US" dirty="0" err="1"/>
              <a:t>gridSearch</a:t>
            </a:r>
            <a:r>
              <a:rPr lang="en-US" dirty="0"/>
              <a:t>)</a:t>
            </a:r>
          </a:p>
          <a:p>
            <a:pPr marL="342900" indent="-342900">
              <a:buAutoNum type="arabicPeriod"/>
            </a:pPr>
            <a:r>
              <a:rPr lang="en-US" dirty="0"/>
              <a:t>Output metrics for train and validation data</a:t>
            </a:r>
          </a:p>
          <a:p>
            <a:r>
              <a:rPr lang="en-US" dirty="0"/>
              <a:t> </a:t>
            </a:r>
            <a:endParaRPr lang="el-GR" dirty="0"/>
          </a:p>
        </p:txBody>
      </p:sp>
      <p:sp>
        <p:nvSpPr>
          <p:cNvPr id="4" name="Arrow: Left-Right-Up 3">
            <a:extLst>
              <a:ext uri="{FF2B5EF4-FFF2-40B4-BE49-F238E27FC236}">
                <a16:creationId xmlns:a16="http://schemas.microsoft.com/office/drawing/2014/main" id="{BFB9F181-12D6-E2F4-F779-F53C2992198B}"/>
              </a:ext>
            </a:extLst>
          </p:cNvPr>
          <p:cNvSpPr/>
          <p:nvPr/>
        </p:nvSpPr>
        <p:spPr>
          <a:xfrm>
            <a:off x="4008318" y="3268098"/>
            <a:ext cx="2388093" cy="1129125"/>
          </a:xfrm>
          <a:prstGeom prst="leftRightUp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highlight>
                <a:srgbClr val="000000"/>
              </a:highlight>
            </a:endParaRPr>
          </a:p>
        </p:txBody>
      </p:sp>
      <p:pic>
        <p:nvPicPr>
          <p:cNvPr id="6" name="Picture 5">
            <a:extLst>
              <a:ext uri="{FF2B5EF4-FFF2-40B4-BE49-F238E27FC236}">
                <a16:creationId xmlns:a16="http://schemas.microsoft.com/office/drawing/2014/main" id="{C04BD081-DA9A-05E5-7B0D-E9A9DF5E2AAE}"/>
              </a:ext>
            </a:extLst>
          </p:cNvPr>
          <p:cNvPicPr>
            <a:picLocks noChangeAspect="1"/>
          </p:cNvPicPr>
          <p:nvPr/>
        </p:nvPicPr>
        <p:blipFill>
          <a:blip r:embed="rId2"/>
          <a:stretch>
            <a:fillRect/>
          </a:stretch>
        </p:blipFill>
        <p:spPr>
          <a:xfrm>
            <a:off x="315205" y="3268099"/>
            <a:ext cx="3133923" cy="1723657"/>
          </a:xfrm>
          <a:prstGeom prst="rect">
            <a:avLst/>
          </a:prstGeom>
        </p:spPr>
      </p:pic>
      <p:pic>
        <p:nvPicPr>
          <p:cNvPr id="8" name="Picture 7">
            <a:extLst>
              <a:ext uri="{FF2B5EF4-FFF2-40B4-BE49-F238E27FC236}">
                <a16:creationId xmlns:a16="http://schemas.microsoft.com/office/drawing/2014/main" id="{56D02C79-6605-9804-98FC-1DAF4BFE03B1}"/>
              </a:ext>
            </a:extLst>
          </p:cNvPr>
          <p:cNvPicPr>
            <a:picLocks noChangeAspect="1"/>
          </p:cNvPicPr>
          <p:nvPr/>
        </p:nvPicPr>
        <p:blipFill>
          <a:blip r:embed="rId3"/>
          <a:stretch>
            <a:fillRect/>
          </a:stretch>
        </p:blipFill>
        <p:spPr>
          <a:xfrm>
            <a:off x="6955601" y="3212056"/>
            <a:ext cx="3133923" cy="1779620"/>
          </a:xfrm>
          <a:prstGeom prst="rect">
            <a:avLst/>
          </a:prstGeom>
        </p:spPr>
      </p:pic>
    </p:spTree>
    <p:extLst>
      <p:ext uri="{BB962C8B-B14F-4D97-AF65-F5344CB8AC3E}">
        <p14:creationId xmlns:p14="http://schemas.microsoft.com/office/powerpoint/2010/main" val="168219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8CE31-A759-F8DB-8ADF-2447F2224AB9}"/>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Metrics Discussion</a:t>
            </a:r>
            <a:endParaRPr lang="el-GR" dirty="0"/>
          </a:p>
        </p:txBody>
      </p:sp>
      <p:sp>
        <p:nvSpPr>
          <p:cNvPr id="7" name="Rectangle: Rounded Corners 6">
            <a:extLst>
              <a:ext uri="{FF2B5EF4-FFF2-40B4-BE49-F238E27FC236}">
                <a16:creationId xmlns:a16="http://schemas.microsoft.com/office/drawing/2014/main" id="{59C2103C-4563-A9B3-3440-A02D3DB3B5AB}"/>
              </a:ext>
            </a:extLst>
          </p:cNvPr>
          <p:cNvSpPr/>
          <p:nvPr/>
        </p:nvSpPr>
        <p:spPr>
          <a:xfrm>
            <a:off x="365760" y="1097280"/>
            <a:ext cx="2880360" cy="14478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Regulatory Compliance: </a:t>
            </a:r>
          </a:p>
          <a:p>
            <a:r>
              <a:rPr lang="en-US" dirty="0"/>
              <a:t>Bank’s model approves a loan what should not be approved. </a:t>
            </a:r>
            <a:endParaRPr lang="el-GR" dirty="0"/>
          </a:p>
        </p:txBody>
      </p:sp>
      <p:sp>
        <p:nvSpPr>
          <p:cNvPr id="8" name="Rectangle: Rounded Corners 7">
            <a:extLst>
              <a:ext uri="{FF2B5EF4-FFF2-40B4-BE49-F238E27FC236}">
                <a16:creationId xmlns:a16="http://schemas.microsoft.com/office/drawing/2014/main" id="{2D792341-D7E9-78F7-24D4-A39C58150611}"/>
              </a:ext>
            </a:extLst>
          </p:cNvPr>
          <p:cNvSpPr/>
          <p:nvPr/>
        </p:nvSpPr>
        <p:spPr>
          <a:xfrm>
            <a:off x="365760" y="3086100"/>
            <a:ext cx="2880360" cy="14478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solidFill>
                  <a:schemeClr val="bg1"/>
                </a:solidFill>
                <a:latin typeface="Söhne"/>
              </a:rPr>
              <a:t>Risk Management</a:t>
            </a:r>
            <a:r>
              <a:rPr lang="en-US" b="1" dirty="0">
                <a:solidFill>
                  <a:schemeClr val="bg1"/>
                </a:solidFill>
              </a:rPr>
              <a:t>:</a:t>
            </a:r>
            <a:r>
              <a:rPr lang="en-US" dirty="0">
                <a:solidFill>
                  <a:schemeClr val="bg1"/>
                </a:solidFill>
              </a:rPr>
              <a:t> </a:t>
            </a:r>
          </a:p>
          <a:p>
            <a:r>
              <a:rPr lang="en-US" dirty="0">
                <a:solidFill>
                  <a:schemeClr val="bg1"/>
                </a:solidFill>
              </a:rPr>
              <a:t>Bank’s model declines a loan what should have been approved. </a:t>
            </a:r>
            <a:endParaRPr lang="el-GR" dirty="0">
              <a:solidFill>
                <a:schemeClr val="bg1"/>
              </a:solidFill>
            </a:endParaRPr>
          </a:p>
        </p:txBody>
      </p:sp>
      <p:sp>
        <p:nvSpPr>
          <p:cNvPr id="9" name="Arrow: Right 8">
            <a:extLst>
              <a:ext uri="{FF2B5EF4-FFF2-40B4-BE49-F238E27FC236}">
                <a16:creationId xmlns:a16="http://schemas.microsoft.com/office/drawing/2014/main" id="{40393BD7-B7F6-F74D-CF5E-52036DCB5B61}"/>
              </a:ext>
            </a:extLst>
          </p:cNvPr>
          <p:cNvSpPr/>
          <p:nvPr/>
        </p:nvSpPr>
        <p:spPr>
          <a:xfrm>
            <a:off x="3537126" y="1368028"/>
            <a:ext cx="2880360" cy="777240"/>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Minimize False Positive</a:t>
            </a:r>
            <a:endParaRPr lang="el-GR" dirty="0"/>
          </a:p>
        </p:txBody>
      </p:sp>
      <p:sp>
        <p:nvSpPr>
          <p:cNvPr id="10" name="Oval 9">
            <a:extLst>
              <a:ext uri="{FF2B5EF4-FFF2-40B4-BE49-F238E27FC236}">
                <a16:creationId xmlns:a16="http://schemas.microsoft.com/office/drawing/2014/main" id="{C4D65D7C-766A-3EE9-52E9-B0A0BB71F385}"/>
              </a:ext>
            </a:extLst>
          </p:cNvPr>
          <p:cNvSpPr/>
          <p:nvPr/>
        </p:nvSpPr>
        <p:spPr>
          <a:xfrm>
            <a:off x="6655152" y="1186174"/>
            <a:ext cx="2039270" cy="1102369"/>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Increase Precision</a:t>
            </a:r>
            <a:endParaRPr lang="el-GR" dirty="0"/>
          </a:p>
        </p:txBody>
      </p:sp>
      <p:pic>
        <p:nvPicPr>
          <p:cNvPr id="14" name="Picture 13">
            <a:extLst>
              <a:ext uri="{FF2B5EF4-FFF2-40B4-BE49-F238E27FC236}">
                <a16:creationId xmlns:a16="http://schemas.microsoft.com/office/drawing/2014/main" id="{CF52CACF-C365-CA53-7AB8-10B53B6F5E67}"/>
              </a:ext>
            </a:extLst>
          </p:cNvPr>
          <p:cNvPicPr>
            <a:picLocks noChangeAspect="1"/>
          </p:cNvPicPr>
          <p:nvPr/>
        </p:nvPicPr>
        <p:blipFill>
          <a:blip r:embed="rId2"/>
          <a:stretch>
            <a:fillRect/>
          </a:stretch>
        </p:blipFill>
        <p:spPr>
          <a:xfrm>
            <a:off x="8806356" y="1249793"/>
            <a:ext cx="3286584" cy="895475"/>
          </a:xfrm>
          <a:prstGeom prst="rect">
            <a:avLst/>
          </a:prstGeom>
        </p:spPr>
      </p:pic>
      <p:sp>
        <p:nvSpPr>
          <p:cNvPr id="15" name="Arrow: Right 14">
            <a:extLst>
              <a:ext uri="{FF2B5EF4-FFF2-40B4-BE49-F238E27FC236}">
                <a16:creationId xmlns:a16="http://schemas.microsoft.com/office/drawing/2014/main" id="{9F0AC057-0A2E-8C67-7752-C179E1EF4A35}"/>
              </a:ext>
            </a:extLst>
          </p:cNvPr>
          <p:cNvSpPr/>
          <p:nvPr/>
        </p:nvSpPr>
        <p:spPr>
          <a:xfrm>
            <a:off x="3537126" y="3386853"/>
            <a:ext cx="2880360" cy="777240"/>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Minimize False Negative</a:t>
            </a:r>
            <a:endParaRPr lang="el-GR" dirty="0"/>
          </a:p>
        </p:txBody>
      </p:sp>
      <p:sp>
        <p:nvSpPr>
          <p:cNvPr id="16" name="Oval 15">
            <a:extLst>
              <a:ext uri="{FF2B5EF4-FFF2-40B4-BE49-F238E27FC236}">
                <a16:creationId xmlns:a16="http://schemas.microsoft.com/office/drawing/2014/main" id="{D5F70AC3-50CE-7B60-79B7-425B1211CB45}"/>
              </a:ext>
            </a:extLst>
          </p:cNvPr>
          <p:cNvSpPr/>
          <p:nvPr/>
        </p:nvSpPr>
        <p:spPr>
          <a:xfrm>
            <a:off x="6708492" y="3224288"/>
            <a:ext cx="2039270" cy="1102369"/>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Increase Recall</a:t>
            </a:r>
            <a:endParaRPr lang="el-GR" dirty="0"/>
          </a:p>
        </p:txBody>
      </p:sp>
      <p:pic>
        <p:nvPicPr>
          <p:cNvPr id="18" name="Picture 17">
            <a:extLst>
              <a:ext uri="{FF2B5EF4-FFF2-40B4-BE49-F238E27FC236}">
                <a16:creationId xmlns:a16="http://schemas.microsoft.com/office/drawing/2014/main" id="{0B376B7D-CF2E-8A6C-BB99-7CA759FB7C67}"/>
              </a:ext>
            </a:extLst>
          </p:cNvPr>
          <p:cNvPicPr>
            <a:picLocks noChangeAspect="1"/>
          </p:cNvPicPr>
          <p:nvPr/>
        </p:nvPicPr>
        <p:blipFill>
          <a:blip r:embed="rId3"/>
          <a:stretch>
            <a:fillRect/>
          </a:stretch>
        </p:blipFill>
        <p:spPr>
          <a:xfrm>
            <a:off x="8870659" y="3386853"/>
            <a:ext cx="3157978" cy="700185"/>
          </a:xfrm>
          <a:prstGeom prst="rect">
            <a:avLst/>
          </a:prstGeom>
        </p:spPr>
      </p:pic>
      <p:sp>
        <p:nvSpPr>
          <p:cNvPr id="19" name="Oval 18">
            <a:extLst>
              <a:ext uri="{FF2B5EF4-FFF2-40B4-BE49-F238E27FC236}">
                <a16:creationId xmlns:a16="http://schemas.microsoft.com/office/drawing/2014/main" id="{C64E632D-0BD2-68C6-4D93-272A408ECE00}"/>
              </a:ext>
            </a:extLst>
          </p:cNvPr>
          <p:cNvSpPr/>
          <p:nvPr/>
        </p:nvSpPr>
        <p:spPr>
          <a:xfrm>
            <a:off x="6767086" y="5057022"/>
            <a:ext cx="2039270" cy="1102369"/>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 Score</a:t>
            </a:r>
            <a:endParaRPr lang="el-GR" dirty="0"/>
          </a:p>
        </p:txBody>
      </p:sp>
      <p:pic>
        <p:nvPicPr>
          <p:cNvPr id="21" name="Picture 20">
            <a:extLst>
              <a:ext uri="{FF2B5EF4-FFF2-40B4-BE49-F238E27FC236}">
                <a16:creationId xmlns:a16="http://schemas.microsoft.com/office/drawing/2014/main" id="{4814B194-32E8-6322-102E-B69D2077539A}"/>
              </a:ext>
            </a:extLst>
          </p:cNvPr>
          <p:cNvPicPr>
            <a:picLocks noChangeAspect="1"/>
          </p:cNvPicPr>
          <p:nvPr/>
        </p:nvPicPr>
        <p:blipFill>
          <a:blip r:embed="rId4"/>
          <a:stretch>
            <a:fillRect/>
          </a:stretch>
        </p:blipFill>
        <p:spPr>
          <a:xfrm>
            <a:off x="8995093" y="5192868"/>
            <a:ext cx="2745843" cy="830675"/>
          </a:xfrm>
          <a:prstGeom prst="rect">
            <a:avLst/>
          </a:prstGeom>
        </p:spPr>
      </p:pic>
      <p:sp>
        <p:nvSpPr>
          <p:cNvPr id="23" name="Arrow: Bent-Up 22">
            <a:extLst>
              <a:ext uri="{FF2B5EF4-FFF2-40B4-BE49-F238E27FC236}">
                <a16:creationId xmlns:a16="http://schemas.microsoft.com/office/drawing/2014/main" id="{5F88E7CF-9076-C6DA-B5FF-7A2CED0C0BD4}"/>
              </a:ext>
            </a:extLst>
          </p:cNvPr>
          <p:cNvSpPr/>
          <p:nvPr/>
        </p:nvSpPr>
        <p:spPr>
          <a:xfrm rot="5400000">
            <a:off x="3157318" y="3399717"/>
            <a:ext cx="1102369" cy="4076478"/>
          </a:xfrm>
          <a:prstGeom prst="bentUpArrow">
            <a:avLst>
              <a:gd name="adj1" fmla="val 25000"/>
              <a:gd name="adj2" fmla="val 24309"/>
              <a:gd name="adj3" fmla="val 25000"/>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l-GR"/>
          </a:p>
        </p:txBody>
      </p:sp>
      <p:sp>
        <p:nvSpPr>
          <p:cNvPr id="24" name="Plus Sign 23">
            <a:extLst>
              <a:ext uri="{FF2B5EF4-FFF2-40B4-BE49-F238E27FC236}">
                <a16:creationId xmlns:a16="http://schemas.microsoft.com/office/drawing/2014/main" id="{7BBC4DF5-3A0D-2BBD-2737-E0202C1E33A0}"/>
              </a:ext>
            </a:extLst>
          </p:cNvPr>
          <p:cNvSpPr/>
          <p:nvPr/>
        </p:nvSpPr>
        <p:spPr>
          <a:xfrm>
            <a:off x="1607820" y="2627441"/>
            <a:ext cx="373380" cy="381000"/>
          </a:xfrm>
          <a:prstGeom prst="mathPlu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6777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E98DA-E2E0-18AD-276F-EB77771858DE}"/>
              </a:ext>
            </a:extLst>
          </p:cNvPr>
          <p:cNvSpPr txBox="1"/>
          <p:nvPr/>
        </p:nvSpPr>
        <p:spPr>
          <a:xfrm>
            <a:off x="257451" y="177553"/>
            <a:ext cx="8265112" cy="369332"/>
          </a:xfrm>
          <a:prstGeom prst="rect">
            <a:avLst/>
          </a:prstGeom>
          <a:noFill/>
        </p:spPr>
        <p:txBody>
          <a:bodyPr wrap="square" rtlCol="0">
            <a:spAutoFit/>
          </a:bodyPr>
          <a:lstStyle/>
          <a:p>
            <a:r>
              <a:rPr lang="en-US"/>
              <a:t>Questions 6-10 | Preprocessing before the modeling part</a:t>
            </a:r>
            <a:r>
              <a:rPr lang="el-GR"/>
              <a:t> | </a:t>
            </a:r>
            <a:r>
              <a:rPr lang="en-US"/>
              <a:t>Cross Validation</a:t>
            </a:r>
            <a:endParaRPr lang="el-GR" dirty="0"/>
          </a:p>
        </p:txBody>
      </p:sp>
      <p:sp>
        <p:nvSpPr>
          <p:cNvPr id="6" name="TextBox 5">
            <a:extLst>
              <a:ext uri="{FF2B5EF4-FFF2-40B4-BE49-F238E27FC236}">
                <a16:creationId xmlns:a16="http://schemas.microsoft.com/office/drawing/2014/main" id="{F90B0E3B-9D7E-9E6A-5703-B3C9E72DF342}"/>
              </a:ext>
            </a:extLst>
          </p:cNvPr>
          <p:cNvSpPr txBox="1"/>
          <p:nvPr/>
        </p:nvSpPr>
        <p:spPr>
          <a:xfrm>
            <a:off x="257451" y="731551"/>
            <a:ext cx="6347460" cy="1477328"/>
          </a:xfrm>
          <a:prstGeom prst="rect">
            <a:avLst/>
          </a:prstGeom>
          <a:noFill/>
        </p:spPr>
        <p:txBody>
          <a:bodyPr wrap="square" rtlCol="0">
            <a:spAutoFit/>
          </a:bodyPr>
          <a:lstStyle/>
          <a:p>
            <a:r>
              <a:rPr lang="en-US" b="1" dirty="0"/>
              <a:t>1. Robustness:</a:t>
            </a:r>
          </a:p>
          <a:p>
            <a:r>
              <a:rPr lang="en-US" dirty="0"/>
              <a:t>Robust estimate of model performance by repeatedly splitting the data into training and validation sets to average results which leads to a more stable generalization.</a:t>
            </a:r>
          </a:p>
          <a:p>
            <a:endParaRPr lang="en-US" dirty="0"/>
          </a:p>
        </p:txBody>
      </p:sp>
      <p:sp>
        <p:nvSpPr>
          <p:cNvPr id="7" name="TextBox 6">
            <a:extLst>
              <a:ext uri="{FF2B5EF4-FFF2-40B4-BE49-F238E27FC236}">
                <a16:creationId xmlns:a16="http://schemas.microsoft.com/office/drawing/2014/main" id="{1C641C69-2BCB-FEEC-CD7E-456F6DCF06C2}"/>
              </a:ext>
            </a:extLst>
          </p:cNvPr>
          <p:cNvSpPr txBox="1"/>
          <p:nvPr/>
        </p:nvSpPr>
        <p:spPr>
          <a:xfrm>
            <a:off x="257451" y="2109788"/>
            <a:ext cx="6347460" cy="923330"/>
          </a:xfrm>
          <a:prstGeom prst="rect">
            <a:avLst/>
          </a:prstGeom>
          <a:noFill/>
        </p:spPr>
        <p:txBody>
          <a:bodyPr wrap="square" rtlCol="0">
            <a:spAutoFit/>
          </a:bodyPr>
          <a:lstStyle/>
          <a:p>
            <a:r>
              <a:rPr lang="en-US" b="1" dirty="0"/>
              <a:t>2. Optimal use of data:</a:t>
            </a:r>
          </a:p>
          <a:p>
            <a:r>
              <a:rPr lang="en-US" dirty="0"/>
              <a:t>All data points are used for both purposes (train and test)</a:t>
            </a:r>
          </a:p>
          <a:p>
            <a:endParaRPr lang="en-US" dirty="0"/>
          </a:p>
        </p:txBody>
      </p:sp>
      <p:sp>
        <p:nvSpPr>
          <p:cNvPr id="8" name="TextBox 7">
            <a:extLst>
              <a:ext uri="{FF2B5EF4-FFF2-40B4-BE49-F238E27FC236}">
                <a16:creationId xmlns:a16="http://schemas.microsoft.com/office/drawing/2014/main" id="{2BEA4DAD-58D2-497B-581A-7EC6007E2908}"/>
              </a:ext>
            </a:extLst>
          </p:cNvPr>
          <p:cNvSpPr txBox="1"/>
          <p:nvPr/>
        </p:nvSpPr>
        <p:spPr>
          <a:xfrm>
            <a:off x="257451" y="2934027"/>
            <a:ext cx="6347460" cy="1477328"/>
          </a:xfrm>
          <a:prstGeom prst="rect">
            <a:avLst/>
          </a:prstGeom>
          <a:noFill/>
        </p:spPr>
        <p:txBody>
          <a:bodyPr wrap="square" rtlCol="0">
            <a:spAutoFit/>
          </a:bodyPr>
          <a:lstStyle/>
          <a:p>
            <a:r>
              <a:rPr lang="en-US" b="1" dirty="0"/>
              <a:t>3. Bias – Variance Tradeoff:</a:t>
            </a:r>
          </a:p>
          <a:p>
            <a:r>
              <a:rPr lang="en-US" dirty="0"/>
              <a:t>Increases how well the model generalizes to unseen data avoiding overfit and underfit since the validation takes place in many different sets</a:t>
            </a:r>
          </a:p>
          <a:p>
            <a:endParaRPr lang="en-US" dirty="0"/>
          </a:p>
        </p:txBody>
      </p:sp>
      <p:pic>
        <p:nvPicPr>
          <p:cNvPr id="11" name="Picture 10">
            <a:extLst>
              <a:ext uri="{FF2B5EF4-FFF2-40B4-BE49-F238E27FC236}">
                <a16:creationId xmlns:a16="http://schemas.microsoft.com/office/drawing/2014/main" id="{075E3BCF-E4F0-0CF0-B6F8-9709C88770AC}"/>
              </a:ext>
            </a:extLst>
          </p:cNvPr>
          <p:cNvPicPr>
            <a:picLocks noChangeAspect="1"/>
          </p:cNvPicPr>
          <p:nvPr/>
        </p:nvPicPr>
        <p:blipFill>
          <a:blip r:embed="rId2"/>
          <a:stretch>
            <a:fillRect/>
          </a:stretch>
        </p:blipFill>
        <p:spPr>
          <a:xfrm>
            <a:off x="257451" y="5250143"/>
            <a:ext cx="9802593" cy="533474"/>
          </a:xfrm>
          <a:prstGeom prst="rect">
            <a:avLst/>
          </a:prstGeom>
        </p:spPr>
      </p:pic>
    </p:spTree>
    <p:extLst>
      <p:ext uri="{BB962C8B-B14F-4D97-AF65-F5344CB8AC3E}">
        <p14:creationId xmlns:p14="http://schemas.microsoft.com/office/powerpoint/2010/main" val="244631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E98DA-E2E0-18AD-276F-EB77771858DE}"/>
              </a:ext>
            </a:extLst>
          </p:cNvPr>
          <p:cNvSpPr txBox="1"/>
          <p:nvPr/>
        </p:nvSpPr>
        <p:spPr>
          <a:xfrm>
            <a:off x="257450" y="177553"/>
            <a:ext cx="9618069" cy="369332"/>
          </a:xfrm>
          <a:prstGeom prst="rect">
            <a:avLst/>
          </a:prstGeom>
          <a:noFill/>
        </p:spPr>
        <p:txBody>
          <a:bodyPr wrap="square" rtlCol="0">
            <a:spAutoFit/>
          </a:bodyPr>
          <a:lstStyle/>
          <a:p>
            <a:r>
              <a:rPr lang="en-US" dirty="0"/>
              <a:t>Questions 6-10 | Preprocessing before the modeling part</a:t>
            </a:r>
            <a:r>
              <a:rPr lang="el-GR" dirty="0"/>
              <a:t> | </a:t>
            </a:r>
            <a:r>
              <a:rPr lang="en-US" dirty="0"/>
              <a:t>Conclusions and Possible Enhancements</a:t>
            </a:r>
            <a:endParaRPr lang="el-GR" dirty="0"/>
          </a:p>
        </p:txBody>
      </p:sp>
      <p:pic>
        <p:nvPicPr>
          <p:cNvPr id="4" name="Picture 3">
            <a:extLst>
              <a:ext uri="{FF2B5EF4-FFF2-40B4-BE49-F238E27FC236}">
                <a16:creationId xmlns:a16="http://schemas.microsoft.com/office/drawing/2014/main" id="{619F090B-106B-91DE-3217-AABE3AFFF704}"/>
              </a:ext>
            </a:extLst>
          </p:cNvPr>
          <p:cNvPicPr>
            <a:picLocks noChangeAspect="1"/>
          </p:cNvPicPr>
          <p:nvPr/>
        </p:nvPicPr>
        <p:blipFill>
          <a:blip r:embed="rId2"/>
          <a:stretch>
            <a:fillRect/>
          </a:stretch>
        </p:blipFill>
        <p:spPr>
          <a:xfrm>
            <a:off x="5699759" y="1059180"/>
            <a:ext cx="5732827" cy="3201667"/>
          </a:xfrm>
          <a:prstGeom prst="rect">
            <a:avLst/>
          </a:prstGeom>
        </p:spPr>
      </p:pic>
      <p:sp>
        <p:nvSpPr>
          <p:cNvPr id="5" name="TextBox 4">
            <a:extLst>
              <a:ext uri="{FF2B5EF4-FFF2-40B4-BE49-F238E27FC236}">
                <a16:creationId xmlns:a16="http://schemas.microsoft.com/office/drawing/2014/main" id="{3BD29EF9-45C2-8F84-8B7A-C01749A63E87}"/>
              </a:ext>
            </a:extLst>
          </p:cNvPr>
          <p:cNvSpPr txBox="1"/>
          <p:nvPr/>
        </p:nvSpPr>
        <p:spPr>
          <a:xfrm>
            <a:off x="257450" y="1059180"/>
            <a:ext cx="4680310" cy="2369880"/>
          </a:xfrm>
          <a:prstGeom prst="rect">
            <a:avLst/>
          </a:prstGeom>
          <a:noFill/>
        </p:spPr>
        <p:txBody>
          <a:bodyPr wrap="square" rtlCol="0">
            <a:spAutoFit/>
          </a:bodyPr>
          <a:lstStyle/>
          <a:p>
            <a:r>
              <a:rPr lang="en-US" dirty="0"/>
              <a:t>Conclusions:</a:t>
            </a:r>
          </a:p>
          <a:p>
            <a:r>
              <a:rPr lang="en-US" sz="1400" dirty="0"/>
              <a:t>1. Having achieved an average score for f1 of 86% is good first point for the loan approval purpose project. </a:t>
            </a:r>
          </a:p>
          <a:p>
            <a:r>
              <a:rPr lang="en-US" sz="1400" dirty="0"/>
              <a:t>2. Need to monitor carefully the validation of the significant variables (Income, Credit History)</a:t>
            </a:r>
          </a:p>
          <a:p>
            <a:r>
              <a:rPr lang="en-US" sz="1400" dirty="0"/>
              <a:t>3. The inclusion of gender as a significant predictor raises questions about potential biases or discrimination in the loan approval process.</a:t>
            </a:r>
          </a:p>
          <a:p>
            <a:endParaRPr lang="en-US" sz="1400" dirty="0"/>
          </a:p>
          <a:p>
            <a:endParaRPr lang="el-GR" dirty="0"/>
          </a:p>
        </p:txBody>
      </p:sp>
      <p:sp>
        <p:nvSpPr>
          <p:cNvPr id="6" name="TextBox 5">
            <a:extLst>
              <a:ext uri="{FF2B5EF4-FFF2-40B4-BE49-F238E27FC236}">
                <a16:creationId xmlns:a16="http://schemas.microsoft.com/office/drawing/2014/main" id="{893612BF-3635-DAFA-B935-DADD9E9D534B}"/>
              </a:ext>
            </a:extLst>
          </p:cNvPr>
          <p:cNvSpPr txBox="1"/>
          <p:nvPr/>
        </p:nvSpPr>
        <p:spPr>
          <a:xfrm>
            <a:off x="257450" y="3887533"/>
            <a:ext cx="4680310" cy="2585323"/>
          </a:xfrm>
          <a:prstGeom prst="rect">
            <a:avLst/>
          </a:prstGeom>
          <a:noFill/>
        </p:spPr>
        <p:txBody>
          <a:bodyPr wrap="square" rtlCol="0">
            <a:spAutoFit/>
          </a:bodyPr>
          <a:lstStyle/>
          <a:p>
            <a:r>
              <a:rPr lang="en-US" dirty="0"/>
              <a:t>Enhancements:</a:t>
            </a:r>
          </a:p>
          <a:p>
            <a:r>
              <a:rPr lang="en-US" sz="1400" dirty="0"/>
              <a:t>1. Gather more data points!</a:t>
            </a:r>
          </a:p>
          <a:p>
            <a:r>
              <a:rPr lang="en-US" sz="1400" dirty="0"/>
              <a:t>2. Re-train without the zero importance features</a:t>
            </a:r>
          </a:p>
          <a:p>
            <a:r>
              <a:rPr lang="en-US" sz="1400" dirty="0"/>
              <a:t>3. Try different algorithms (maybe ensemble)</a:t>
            </a:r>
          </a:p>
          <a:p>
            <a:r>
              <a:rPr lang="en-US" sz="1400" dirty="0"/>
              <a:t>4. Dive deeper into EDA to identify new ways of feature engineering</a:t>
            </a:r>
          </a:p>
          <a:p>
            <a:r>
              <a:rPr lang="en-US" sz="1400" dirty="0"/>
              <a:t>5. More advanced encoding techniques</a:t>
            </a:r>
          </a:p>
          <a:p>
            <a:r>
              <a:rPr lang="en-US" sz="1400" dirty="0"/>
              <a:t>6. Start thinking on the deployment and maintenance processes</a:t>
            </a:r>
          </a:p>
          <a:p>
            <a:endParaRPr lang="en-US" sz="1400" dirty="0"/>
          </a:p>
          <a:p>
            <a:endParaRPr lang="el-GR" dirty="0"/>
          </a:p>
        </p:txBody>
      </p:sp>
    </p:spTree>
    <p:extLst>
      <p:ext uri="{BB962C8B-B14F-4D97-AF65-F5344CB8AC3E}">
        <p14:creationId xmlns:p14="http://schemas.microsoft.com/office/powerpoint/2010/main" val="2375243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2B6F89-7879-A853-E20E-024750D5862B}"/>
              </a:ext>
            </a:extLst>
          </p:cNvPr>
          <p:cNvSpPr txBox="1"/>
          <p:nvPr/>
        </p:nvSpPr>
        <p:spPr>
          <a:xfrm>
            <a:off x="266330" y="213063"/>
            <a:ext cx="5104660" cy="400110"/>
          </a:xfrm>
          <a:prstGeom prst="rect">
            <a:avLst/>
          </a:prstGeom>
          <a:noFill/>
        </p:spPr>
        <p:txBody>
          <a:bodyPr wrap="square" rtlCol="0">
            <a:spAutoFit/>
          </a:bodyPr>
          <a:lstStyle/>
          <a:p>
            <a:r>
              <a:rPr lang="en-US" sz="2000" dirty="0"/>
              <a:t>Exercise 2 – Linear Regression</a:t>
            </a:r>
            <a:endParaRPr lang="el-GR" sz="2000" dirty="0"/>
          </a:p>
        </p:txBody>
      </p:sp>
      <p:pic>
        <p:nvPicPr>
          <p:cNvPr id="5" name="Picture 4">
            <a:extLst>
              <a:ext uri="{FF2B5EF4-FFF2-40B4-BE49-F238E27FC236}">
                <a16:creationId xmlns:a16="http://schemas.microsoft.com/office/drawing/2014/main" id="{DA52DB01-7E0A-A42E-9493-0A0995D6D2E5}"/>
              </a:ext>
            </a:extLst>
          </p:cNvPr>
          <p:cNvPicPr>
            <a:picLocks noChangeAspect="1"/>
          </p:cNvPicPr>
          <p:nvPr/>
        </p:nvPicPr>
        <p:blipFill>
          <a:blip r:embed="rId2"/>
          <a:stretch>
            <a:fillRect/>
          </a:stretch>
        </p:blipFill>
        <p:spPr>
          <a:xfrm>
            <a:off x="468383" y="1714500"/>
            <a:ext cx="2914816" cy="4411401"/>
          </a:xfrm>
          <a:prstGeom prst="rect">
            <a:avLst/>
          </a:prstGeom>
        </p:spPr>
      </p:pic>
      <p:pic>
        <p:nvPicPr>
          <p:cNvPr id="8" name="Picture 7">
            <a:extLst>
              <a:ext uri="{FF2B5EF4-FFF2-40B4-BE49-F238E27FC236}">
                <a16:creationId xmlns:a16="http://schemas.microsoft.com/office/drawing/2014/main" id="{988ADD52-2CE8-2819-F8A2-DF481FDF6973}"/>
              </a:ext>
            </a:extLst>
          </p:cNvPr>
          <p:cNvPicPr>
            <a:picLocks noChangeAspect="1"/>
          </p:cNvPicPr>
          <p:nvPr/>
        </p:nvPicPr>
        <p:blipFill>
          <a:blip r:embed="rId3"/>
          <a:stretch>
            <a:fillRect/>
          </a:stretch>
        </p:blipFill>
        <p:spPr>
          <a:xfrm>
            <a:off x="5100307" y="1714500"/>
            <a:ext cx="5963529" cy="4175192"/>
          </a:xfrm>
          <a:prstGeom prst="rect">
            <a:avLst/>
          </a:prstGeom>
        </p:spPr>
      </p:pic>
    </p:spTree>
    <p:extLst>
      <p:ext uri="{BB962C8B-B14F-4D97-AF65-F5344CB8AC3E}">
        <p14:creationId xmlns:p14="http://schemas.microsoft.com/office/powerpoint/2010/main" val="275912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BD208-4C59-B799-1573-277DD17461CE}"/>
              </a:ext>
            </a:extLst>
          </p:cNvPr>
          <p:cNvSpPr txBox="1"/>
          <p:nvPr/>
        </p:nvSpPr>
        <p:spPr>
          <a:xfrm>
            <a:off x="266330" y="213063"/>
            <a:ext cx="5104660" cy="400110"/>
          </a:xfrm>
          <a:prstGeom prst="rect">
            <a:avLst/>
          </a:prstGeom>
          <a:noFill/>
        </p:spPr>
        <p:txBody>
          <a:bodyPr wrap="square" rtlCol="0">
            <a:spAutoFit/>
          </a:bodyPr>
          <a:lstStyle/>
          <a:p>
            <a:r>
              <a:rPr lang="en-US" sz="2000" dirty="0"/>
              <a:t>Exercise 2 – Why Bayesian Approach?</a:t>
            </a:r>
            <a:endParaRPr lang="el-GR" sz="2000" dirty="0"/>
          </a:p>
        </p:txBody>
      </p:sp>
      <p:sp>
        <p:nvSpPr>
          <p:cNvPr id="5" name="Oval 4">
            <a:extLst>
              <a:ext uri="{FF2B5EF4-FFF2-40B4-BE49-F238E27FC236}">
                <a16:creationId xmlns:a16="http://schemas.microsoft.com/office/drawing/2014/main" id="{FD9A9468-BF20-FACF-D2EE-C258B5AE719C}"/>
              </a:ext>
            </a:extLst>
          </p:cNvPr>
          <p:cNvSpPr/>
          <p:nvPr/>
        </p:nvSpPr>
        <p:spPr>
          <a:xfrm>
            <a:off x="807350" y="1173480"/>
            <a:ext cx="4305670" cy="277689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t>Linear Regression</a:t>
            </a:r>
          </a:p>
          <a:p>
            <a:pPr algn="ctr"/>
            <a:r>
              <a:rPr lang="en-US" sz="1400" dirty="0"/>
              <a:t>- Single coefficient value per feature</a:t>
            </a:r>
          </a:p>
          <a:p>
            <a:pPr algn="ctr"/>
            <a:r>
              <a:rPr lang="en-US" sz="1400" dirty="0"/>
              <a:t>- Strategy = OSL</a:t>
            </a:r>
          </a:p>
          <a:p>
            <a:pPr algn="ctr"/>
            <a:r>
              <a:rPr lang="en-US" sz="1400" dirty="0"/>
              <a:t>- Not uncertainty measures</a:t>
            </a:r>
            <a:endParaRPr lang="el-GR" sz="1400" dirty="0"/>
          </a:p>
        </p:txBody>
      </p:sp>
      <p:sp>
        <p:nvSpPr>
          <p:cNvPr id="6" name="Oval 5">
            <a:extLst>
              <a:ext uri="{FF2B5EF4-FFF2-40B4-BE49-F238E27FC236}">
                <a16:creationId xmlns:a16="http://schemas.microsoft.com/office/drawing/2014/main" id="{9E5674A6-5881-8E38-4E6E-08A1D5DEB1E1}"/>
              </a:ext>
            </a:extLst>
          </p:cNvPr>
          <p:cNvSpPr/>
          <p:nvPr/>
        </p:nvSpPr>
        <p:spPr>
          <a:xfrm>
            <a:off x="6263640" y="2920663"/>
            <a:ext cx="5036820" cy="2521350"/>
          </a:xfrm>
          <a:prstGeom prst="ellipse">
            <a:avLst/>
          </a:prstGeom>
          <a:solidFill>
            <a:schemeClr val="accent5">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a:p>
            <a:pPr algn="ctr"/>
            <a:endParaRPr lang="en-US" dirty="0"/>
          </a:p>
          <a:p>
            <a:pPr algn="ctr"/>
            <a:r>
              <a:rPr lang="en-US" dirty="0"/>
              <a:t>Bayesian Regression</a:t>
            </a:r>
          </a:p>
          <a:p>
            <a:pPr algn="ctr"/>
            <a:r>
              <a:rPr lang="en-US" sz="1400" dirty="0"/>
              <a:t>- Model parameters are random variables with a probability distribution</a:t>
            </a:r>
          </a:p>
          <a:p>
            <a:pPr algn="ctr"/>
            <a:r>
              <a:rPr lang="en-US" sz="1400" dirty="0"/>
              <a:t>- Strategy = Prior belief through prior distributions</a:t>
            </a:r>
          </a:p>
          <a:p>
            <a:pPr algn="ctr"/>
            <a:r>
              <a:rPr lang="en-US" sz="1400" dirty="0"/>
              <a:t>- Uncertainty distribution for the parameters being propagated from prior to posterior</a:t>
            </a:r>
            <a:endParaRPr lang="el-GR" sz="1400" dirty="0"/>
          </a:p>
          <a:p>
            <a:pPr algn="ctr"/>
            <a:endParaRPr lang="en-US" dirty="0"/>
          </a:p>
          <a:p>
            <a:pPr algn="ctr"/>
            <a:endParaRPr lang="el-GR" dirty="0"/>
          </a:p>
        </p:txBody>
      </p:sp>
    </p:spTree>
    <p:extLst>
      <p:ext uri="{BB962C8B-B14F-4D97-AF65-F5344CB8AC3E}">
        <p14:creationId xmlns:p14="http://schemas.microsoft.com/office/powerpoint/2010/main" val="190636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2593D1-0DD0-8C2C-A055-59B7091B0D15}"/>
              </a:ext>
            </a:extLst>
          </p:cNvPr>
          <p:cNvSpPr txBox="1"/>
          <p:nvPr/>
        </p:nvSpPr>
        <p:spPr>
          <a:xfrm>
            <a:off x="266329" y="213063"/>
            <a:ext cx="7137648" cy="400110"/>
          </a:xfrm>
          <a:prstGeom prst="rect">
            <a:avLst/>
          </a:prstGeom>
          <a:noFill/>
        </p:spPr>
        <p:txBody>
          <a:bodyPr wrap="square" rtlCol="0">
            <a:spAutoFit/>
          </a:bodyPr>
          <a:lstStyle/>
          <a:p>
            <a:r>
              <a:rPr lang="en-US" sz="2000" dirty="0"/>
              <a:t>Exercise 2 – Bayesian Approach – Ridge regression</a:t>
            </a:r>
            <a:r>
              <a:rPr lang="en-US" sz="800" dirty="0"/>
              <a:t>*(see next page)</a:t>
            </a:r>
            <a:endParaRPr lang="el-GR" sz="800" dirty="0"/>
          </a:p>
        </p:txBody>
      </p:sp>
      <p:pic>
        <p:nvPicPr>
          <p:cNvPr id="6" name="Picture 5">
            <a:extLst>
              <a:ext uri="{FF2B5EF4-FFF2-40B4-BE49-F238E27FC236}">
                <a16:creationId xmlns:a16="http://schemas.microsoft.com/office/drawing/2014/main" id="{D8EEB37E-9AF6-B068-48B8-7B265BA24F5D}"/>
              </a:ext>
            </a:extLst>
          </p:cNvPr>
          <p:cNvPicPr>
            <a:picLocks noChangeAspect="1"/>
          </p:cNvPicPr>
          <p:nvPr/>
        </p:nvPicPr>
        <p:blipFill>
          <a:blip r:embed="rId2"/>
          <a:stretch>
            <a:fillRect/>
          </a:stretch>
        </p:blipFill>
        <p:spPr>
          <a:xfrm>
            <a:off x="528307" y="1592580"/>
            <a:ext cx="4176479" cy="4714295"/>
          </a:xfrm>
          <a:prstGeom prst="rect">
            <a:avLst/>
          </a:prstGeom>
        </p:spPr>
      </p:pic>
      <p:pic>
        <p:nvPicPr>
          <p:cNvPr id="8" name="Picture 7">
            <a:extLst>
              <a:ext uri="{FF2B5EF4-FFF2-40B4-BE49-F238E27FC236}">
                <a16:creationId xmlns:a16="http://schemas.microsoft.com/office/drawing/2014/main" id="{B8BB8DC2-CC23-122E-B933-10E3A5F02DE2}"/>
              </a:ext>
            </a:extLst>
          </p:cNvPr>
          <p:cNvPicPr>
            <a:picLocks noChangeAspect="1"/>
          </p:cNvPicPr>
          <p:nvPr/>
        </p:nvPicPr>
        <p:blipFill>
          <a:blip r:embed="rId3"/>
          <a:stretch>
            <a:fillRect/>
          </a:stretch>
        </p:blipFill>
        <p:spPr>
          <a:xfrm>
            <a:off x="5896376" y="1592580"/>
            <a:ext cx="5538799" cy="3875155"/>
          </a:xfrm>
          <a:prstGeom prst="rect">
            <a:avLst/>
          </a:prstGeom>
        </p:spPr>
      </p:pic>
    </p:spTree>
    <p:extLst>
      <p:ext uri="{BB962C8B-B14F-4D97-AF65-F5344CB8AC3E}">
        <p14:creationId xmlns:p14="http://schemas.microsoft.com/office/powerpoint/2010/main" val="4123201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C06F0BF-F7C0-2703-5B4F-25FC1F54F124}"/>
              </a:ext>
            </a:extLst>
          </p:cNvPr>
          <p:cNvSpPr/>
          <p:nvPr/>
        </p:nvSpPr>
        <p:spPr>
          <a:xfrm>
            <a:off x="337352" y="512672"/>
            <a:ext cx="7261934" cy="23614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Overall I would really like to thank you for the opportunity to be a part of that particular level of the interview process. </a:t>
            </a:r>
          </a:p>
          <a:p>
            <a:r>
              <a:rPr lang="en-US" dirty="0"/>
              <a:t>I really enjoyed the project and the process so far. </a:t>
            </a:r>
          </a:p>
          <a:p>
            <a:r>
              <a:rPr lang="en-US" dirty="0"/>
              <a:t>I hope I have more or less covered the most part of it successfully and implemented a decent analysis given that the time was limited. </a:t>
            </a:r>
            <a:endParaRPr lang="el-GR" dirty="0"/>
          </a:p>
        </p:txBody>
      </p:sp>
      <p:sp>
        <p:nvSpPr>
          <p:cNvPr id="6" name="Rectangle: Rounded Corners 5">
            <a:extLst>
              <a:ext uri="{FF2B5EF4-FFF2-40B4-BE49-F238E27FC236}">
                <a16:creationId xmlns:a16="http://schemas.microsoft.com/office/drawing/2014/main" id="{2B3D83B2-5686-42B3-085D-0965EC8397CE}"/>
              </a:ext>
            </a:extLst>
          </p:cNvPr>
          <p:cNvSpPr/>
          <p:nvPr/>
        </p:nvSpPr>
        <p:spPr>
          <a:xfrm>
            <a:off x="5477522" y="3730841"/>
            <a:ext cx="6640497" cy="236145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dirty="0"/>
              <a:t>*I had some trouble applying Bayesian Linear regression. I have never used such model in the past. I studied about it and understood how to implement but the </a:t>
            </a:r>
            <a:r>
              <a:rPr lang="en-US" dirty="0" err="1"/>
              <a:t>pymc</a:t>
            </a:r>
            <a:r>
              <a:rPr lang="en-US" dirty="0"/>
              <a:t> library was unable to be installed in both of my computers regardless my efforts/debugging/environments. I did not want to leave questions unanswered so I turned to Bayesian Ridge Regression for boosting my initial Linear Regression Model.</a:t>
            </a:r>
            <a:endParaRPr lang="el-GR" dirty="0"/>
          </a:p>
        </p:txBody>
      </p:sp>
    </p:spTree>
    <p:extLst>
      <p:ext uri="{BB962C8B-B14F-4D97-AF65-F5344CB8AC3E}">
        <p14:creationId xmlns:p14="http://schemas.microsoft.com/office/powerpoint/2010/main" val="310909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855F5-8FD1-23BE-1EA5-D99A9186D1F2}"/>
              </a:ext>
            </a:extLst>
          </p:cNvPr>
          <p:cNvSpPr txBox="1"/>
          <p:nvPr/>
        </p:nvSpPr>
        <p:spPr>
          <a:xfrm>
            <a:off x="266330" y="213063"/>
            <a:ext cx="5104660" cy="400110"/>
          </a:xfrm>
          <a:prstGeom prst="rect">
            <a:avLst/>
          </a:prstGeom>
          <a:noFill/>
        </p:spPr>
        <p:txBody>
          <a:bodyPr wrap="square" rtlCol="0">
            <a:spAutoFit/>
          </a:bodyPr>
          <a:lstStyle/>
          <a:p>
            <a:r>
              <a:rPr lang="en-US" sz="2000" dirty="0"/>
              <a:t>Exercise 1 - Overview</a:t>
            </a:r>
            <a:endParaRPr lang="el-GR" sz="2000" dirty="0"/>
          </a:p>
        </p:txBody>
      </p:sp>
      <p:sp>
        <p:nvSpPr>
          <p:cNvPr id="3" name="TextBox 2">
            <a:extLst>
              <a:ext uri="{FF2B5EF4-FFF2-40B4-BE49-F238E27FC236}">
                <a16:creationId xmlns:a16="http://schemas.microsoft.com/office/drawing/2014/main" id="{AE1864C1-B153-3D3A-1327-A8CC669939C7}"/>
              </a:ext>
            </a:extLst>
          </p:cNvPr>
          <p:cNvSpPr txBox="1"/>
          <p:nvPr/>
        </p:nvSpPr>
        <p:spPr>
          <a:xfrm>
            <a:off x="390617" y="1029810"/>
            <a:ext cx="5335480" cy="276999"/>
          </a:xfrm>
          <a:prstGeom prst="rect">
            <a:avLst/>
          </a:prstGeom>
          <a:noFill/>
        </p:spPr>
        <p:txBody>
          <a:bodyPr wrap="square" rtlCol="0">
            <a:spAutoFit/>
          </a:bodyPr>
          <a:lstStyle/>
          <a:p>
            <a:r>
              <a:rPr lang="en-US" sz="1200" dirty="0"/>
              <a:t>I will start providing the variables meanings as I understand it for reference:</a:t>
            </a:r>
            <a:endParaRPr lang="el-GR" sz="1200" dirty="0"/>
          </a:p>
        </p:txBody>
      </p:sp>
      <p:pic>
        <p:nvPicPr>
          <p:cNvPr id="8" name="Picture 7">
            <a:extLst>
              <a:ext uri="{FF2B5EF4-FFF2-40B4-BE49-F238E27FC236}">
                <a16:creationId xmlns:a16="http://schemas.microsoft.com/office/drawing/2014/main" id="{19EFF8DA-7FEA-840E-42A3-E01505B0710A}"/>
              </a:ext>
            </a:extLst>
          </p:cNvPr>
          <p:cNvPicPr>
            <a:picLocks noChangeAspect="1"/>
          </p:cNvPicPr>
          <p:nvPr/>
        </p:nvPicPr>
        <p:blipFill>
          <a:blip r:embed="rId2"/>
          <a:stretch>
            <a:fillRect/>
          </a:stretch>
        </p:blipFill>
        <p:spPr>
          <a:xfrm>
            <a:off x="487524" y="1457116"/>
            <a:ext cx="5410955" cy="4591691"/>
          </a:xfrm>
          <a:prstGeom prst="rect">
            <a:avLst/>
          </a:prstGeom>
        </p:spPr>
      </p:pic>
    </p:spTree>
    <p:extLst>
      <p:ext uri="{BB962C8B-B14F-4D97-AF65-F5344CB8AC3E}">
        <p14:creationId xmlns:p14="http://schemas.microsoft.com/office/powerpoint/2010/main" val="404352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8FDD1-400C-4DF3-775D-BFA399FDDFE1}"/>
              </a:ext>
            </a:extLst>
          </p:cNvPr>
          <p:cNvSpPr txBox="1"/>
          <p:nvPr/>
        </p:nvSpPr>
        <p:spPr>
          <a:xfrm>
            <a:off x="133165" y="204186"/>
            <a:ext cx="6072326" cy="369332"/>
          </a:xfrm>
          <a:prstGeom prst="rect">
            <a:avLst/>
          </a:prstGeom>
          <a:noFill/>
        </p:spPr>
        <p:txBody>
          <a:bodyPr wrap="square" rtlCol="0">
            <a:spAutoFit/>
          </a:bodyPr>
          <a:lstStyle/>
          <a:p>
            <a:r>
              <a:rPr lang="en-US" dirty="0"/>
              <a:t>Questions 1-2 | Data Observation</a:t>
            </a:r>
            <a:endParaRPr lang="el-GR" dirty="0"/>
          </a:p>
        </p:txBody>
      </p:sp>
      <p:pic>
        <p:nvPicPr>
          <p:cNvPr id="4" name="Picture 3">
            <a:extLst>
              <a:ext uri="{FF2B5EF4-FFF2-40B4-BE49-F238E27FC236}">
                <a16:creationId xmlns:a16="http://schemas.microsoft.com/office/drawing/2014/main" id="{549816AA-A5E3-77B7-700B-AB6E013F908C}"/>
              </a:ext>
            </a:extLst>
          </p:cNvPr>
          <p:cNvPicPr>
            <a:picLocks noChangeAspect="1"/>
          </p:cNvPicPr>
          <p:nvPr/>
        </p:nvPicPr>
        <p:blipFill>
          <a:blip r:embed="rId2"/>
          <a:stretch>
            <a:fillRect/>
          </a:stretch>
        </p:blipFill>
        <p:spPr>
          <a:xfrm>
            <a:off x="18202" y="1547833"/>
            <a:ext cx="9718093" cy="3762334"/>
          </a:xfrm>
          <a:prstGeom prst="rect">
            <a:avLst/>
          </a:prstGeom>
        </p:spPr>
      </p:pic>
      <p:pic>
        <p:nvPicPr>
          <p:cNvPr id="6" name="Picture 5">
            <a:extLst>
              <a:ext uri="{FF2B5EF4-FFF2-40B4-BE49-F238E27FC236}">
                <a16:creationId xmlns:a16="http://schemas.microsoft.com/office/drawing/2014/main" id="{32CCAEB7-B22C-C75A-3061-85AFB1B7ECEE}"/>
              </a:ext>
            </a:extLst>
          </p:cNvPr>
          <p:cNvPicPr>
            <a:picLocks noChangeAspect="1"/>
          </p:cNvPicPr>
          <p:nvPr/>
        </p:nvPicPr>
        <p:blipFill>
          <a:blip r:embed="rId3"/>
          <a:stretch>
            <a:fillRect/>
          </a:stretch>
        </p:blipFill>
        <p:spPr>
          <a:xfrm>
            <a:off x="9896155" y="5009072"/>
            <a:ext cx="2295845" cy="301095"/>
          </a:xfrm>
          <a:prstGeom prst="rect">
            <a:avLst/>
          </a:prstGeom>
        </p:spPr>
      </p:pic>
      <p:pic>
        <p:nvPicPr>
          <p:cNvPr id="8" name="Picture 7">
            <a:extLst>
              <a:ext uri="{FF2B5EF4-FFF2-40B4-BE49-F238E27FC236}">
                <a16:creationId xmlns:a16="http://schemas.microsoft.com/office/drawing/2014/main" id="{21995BCB-4158-9D03-464A-2292371BCEC6}"/>
              </a:ext>
            </a:extLst>
          </p:cNvPr>
          <p:cNvPicPr>
            <a:picLocks noChangeAspect="1"/>
          </p:cNvPicPr>
          <p:nvPr/>
        </p:nvPicPr>
        <p:blipFill>
          <a:blip r:embed="rId4"/>
          <a:stretch>
            <a:fillRect/>
          </a:stretch>
        </p:blipFill>
        <p:spPr>
          <a:xfrm>
            <a:off x="9877953" y="1547833"/>
            <a:ext cx="2295845" cy="2372056"/>
          </a:xfrm>
          <a:prstGeom prst="rect">
            <a:avLst/>
          </a:prstGeom>
        </p:spPr>
      </p:pic>
    </p:spTree>
    <p:extLst>
      <p:ext uri="{BB962C8B-B14F-4D97-AF65-F5344CB8AC3E}">
        <p14:creationId xmlns:p14="http://schemas.microsoft.com/office/powerpoint/2010/main" val="304707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08C2F-F032-AFB5-D986-BE6BE84D513E}"/>
              </a:ext>
            </a:extLst>
          </p:cNvPr>
          <p:cNvSpPr txBox="1"/>
          <p:nvPr/>
        </p:nvSpPr>
        <p:spPr>
          <a:xfrm>
            <a:off x="133165" y="204186"/>
            <a:ext cx="6072326" cy="369332"/>
          </a:xfrm>
          <a:prstGeom prst="rect">
            <a:avLst/>
          </a:prstGeom>
          <a:noFill/>
        </p:spPr>
        <p:txBody>
          <a:bodyPr wrap="square" rtlCol="0">
            <a:spAutoFit/>
          </a:bodyPr>
          <a:lstStyle/>
          <a:p>
            <a:r>
              <a:rPr lang="en-US" dirty="0"/>
              <a:t>Questions 3-4 | Null Values Handling</a:t>
            </a:r>
            <a:endParaRPr lang="el-GR" dirty="0"/>
          </a:p>
        </p:txBody>
      </p:sp>
      <p:pic>
        <p:nvPicPr>
          <p:cNvPr id="4" name="Picture 3">
            <a:extLst>
              <a:ext uri="{FF2B5EF4-FFF2-40B4-BE49-F238E27FC236}">
                <a16:creationId xmlns:a16="http://schemas.microsoft.com/office/drawing/2014/main" id="{73BC24A7-FB7C-B825-EDDD-D82D2603D424}"/>
              </a:ext>
            </a:extLst>
          </p:cNvPr>
          <p:cNvPicPr>
            <a:picLocks noChangeAspect="1"/>
          </p:cNvPicPr>
          <p:nvPr/>
        </p:nvPicPr>
        <p:blipFill>
          <a:blip r:embed="rId2"/>
          <a:stretch>
            <a:fillRect/>
          </a:stretch>
        </p:blipFill>
        <p:spPr>
          <a:xfrm>
            <a:off x="378242" y="5083348"/>
            <a:ext cx="2791086" cy="1613972"/>
          </a:xfrm>
          <a:prstGeom prst="rect">
            <a:avLst/>
          </a:prstGeom>
        </p:spPr>
      </p:pic>
      <p:sp>
        <p:nvSpPr>
          <p:cNvPr id="5" name="TextBox 4">
            <a:extLst>
              <a:ext uri="{FF2B5EF4-FFF2-40B4-BE49-F238E27FC236}">
                <a16:creationId xmlns:a16="http://schemas.microsoft.com/office/drawing/2014/main" id="{BC9F3354-EC7F-F0CC-2F46-DB180C3840D0}"/>
              </a:ext>
            </a:extLst>
          </p:cNvPr>
          <p:cNvSpPr txBox="1"/>
          <p:nvPr/>
        </p:nvSpPr>
        <p:spPr>
          <a:xfrm>
            <a:off x="301841" y="967666"/>
            <a:ext cx="9436963" cy="461665"/>
          </a:xfrm>
          <a:prstGeom prst="rect">
            <a:avLst/>
          </a:prstGeom>
          <a:noFill/>
        </p:spPr>
        <p:txBody>
          <a:bodyPr wrap="square" rtlCol="0">
            <a:spAutoFit/>
          </a:bodyPr>
          <a:lstStyle/>
          <a:p>
            <a:pPr marL="228600" indent="-228600">
              <a:buAutoNum type="arabicPeriod"/>
            </a:pPr>
            <a:r>
              <a:rPr lang="en-US" sz="1200" dirty="0"/>
              <a:t>Deletion: Remove rows or columns with null values. This is suitable when the null values are relatively few </a:t>
            </a:r>
            <a:endParaRPr lang="el-GR" sz="1200" dirty="0"/>
          </a:p>
          <a:p>
            <a:r>
              <a:rPr lang="en-US" sz="1200" dirty="0"/>
              <a:t>compared to the total dataset and removing them won't significantly affect the analysis.</a:t>
            </a:r>
            <a:endParaRPr lang="el-GR" sz="1200" dirty="0"/>
          </a:p>
        </p:txBody>
      </p:sp>
      <p:sp>
        <p:nvSpPr>
          <p:cNvPr id="6" name="TextBox 5">
            <a:extLst>
              <a:ext uri="{FF2B5EF4-FFF2-40B4-BE49-F238E27FC236}">
                <a16:creationId xmlns:a16="http://schemas.microsoft.com/office/drawing/2014/main" id="{6E5CD8A8-A1AF-8979-04BE-29568F6C2FF1}"/>
              </a:ext>
            </a:extLst>
          </p:cNvPr>
          <p:cNvSpPr txBox="1"/>
          <p:nvPr/>
        </p:nvSpPr>
        <p:spPr>
          <a:xfrm>
            <a:off x="301841" y="1546480"/>
            <a:ext cx="5921406" cy="276999"/>
          </a:xfrm>
          <a:prstGeom prst="rect">
            <a:avLst/>
          </a:prstGeom>
          <a:noFill/>
        </p:spPr>
        <p:txBody>
          <a:bodyPr wrap="square" rtlCol="0">
            <a:spAutoFit/>
          </a:bodyPr>
          <a:lstStyle/>
          <a:p>
            <a:r>
              <a:rPr lang="en-US" sz="1200" dirty="0"/>
              <a:t>2. Forward or Backward Fill: Use the value from the previous or next row to fill null values</a:t>
            </a:r>
            <a:endParaRPr lang="el-GR" sz="1200" dirty="0"/>
          </a:p>
        </p:txBody>
      </p:sp>
      <p:sp>
        <p:nvSpPr>
          <p:cNvPr id="7" name="TextBox 6">
            <a:extLst>
              <a:ext uri="{FF2B5EF4-FFF2-40B4-BE49-F238E27FC236}">
                <a16:creationId xmlns:a16="http://schemas.microsoft.com/office/drawing/2014/main" id="{E1DDBDE9-0CCE-E47C-6C6E-D605C1692187}"/>
              </a:ext>
            </a:extLst>
          </p:cNvPr>
          <p:cNvSpPr txBox="1"/>
          <p:nvPr/>
        </p:nvSpPr>
        <p:spPr>
          <a:xfrm>
            <a:off x="301841" y="1986972"/>
            <a:ext cx="9090734" cy="276999"/>
          </a:xfrm>
          <a:prstGeom prst="rect">
            <a:avLst/>
          </a:prstGeom>
          <a:noFill/>
        </p:spPr>
        <p:txBody>
          <a:bodyPr wrap="square" rtlCol="0">
            <a:spAutoFit/>
          </a:bodyPr>
          <a:lstStyle/>
          <a:p>
            <a:r>
              <a:rPr lang="en-US" sz="1200" dirty="0"/>
              <a:t>3. Predictive Modeling: Use machine learning algorithms to predict missing values.</a:t>
            </a:r>
            <a:endParaRPr lang="el-GR" sz="1200" dirty="0"/>
          </a:p>
        </p:txBody>
      </p:sp>
      <p:sp>
        <p:nvSpPr>
          <p:cNvPr id="8" name="TextBox 7">
            <a:extLst>
              <a:ext uri="{FF2B5EF4-FFF2-40B4-BE49-F238E27FC236}">
                <a16:creationId xmlns:a16="http://schemas.microsoft.com/office/drawing/2014/main" id="{FE15C3D2-DA56-58DE-ACE6-1F5F62BAF398}"/>
              </a:ext>
            </a:extLst>
          </p:cNvPr>
          <p:cNvSpPr txBox="1"/>
          <p:nvPr/>
        </p:nvSpPr>
        <p:spPr>
          <a:xfrm>
            <a:off x="301841" y="2383684"/>
            <a:ext cx="7732450" cy="646331"/>
          </a:xfrm>
          <a:prstGeom prst="rect">
            <a:avLst/>
          </a:prstGeom>
          <a:noFill/>
        </p:spPr>
        <p:txBody>
          <a:bodyPr wrap="square" rtlCol="0">
            <a:spAutoFit/>
          </a:bodyPr>
          <a:lstStyle/>
          <a:p>
            <a:r>
              <a:rPr lang="en-US" sz="1200" dirty="0"/>
              <a:t>4. Statistical Imputation: Replace null values with a suitable substitute, such as the mean, median, mode, </a:t>
            </a:r>
          </a:p>
          <a:p>
            <a:r>
              <a:rPr lang="en-US" sz="1200" dirty="0"/>
              <a:t>or a constant value.  To be in place to determine a substitute strategy we should take a quick look </a:t>
            </a:r>
          </a:p>
          <a:p>
            <a:r>
              <a:rPr lang="en-US" sz="1200" dirty="0"/>
              <a:t>to the distributions of the null columns.</a:t>
            </a:r>
            <a:endParaRPr lang="el-GR" sz="1200" dirty="0"/>
          </a:p>
        </p:txBody>
      </p:sp>
      <p:sp>
        <p:nvSpPr>
          <p:cNvPr id="9" name="TextBox 8">
            <a:extLst>
              <a:ext uri="{FF2B5EF4-FFF2-40B4-BE49-F238E27FC236}">
                <a16:creationId xmlns:a16="http://schemas.microsoft.com/office/drawing/2014/main" id="{9986026D-9563-8C19-BCF7-D9714AFC4F78}"/>
              </a:ext>
            </a:extLst>
          </p:cNvPr>
          <p:cNvSpPr txBox="1"/>
          <p:nvPr/>
        </p:nvSpPr>
        <p:spPr>
          <a:xfrm>
            <a:off x="301841" y="3573971"/>
            <a:ext cx="6613864" cy="307777"/>
          </a:xfrm>
          <a:prstGeom prst="rect">
            <a:avLst/>
          </a:prstGeom>
          <a:noFill/>
        </p:spPr>
        <p:txBody>
          <a:bodyPr wrap="square" rtlCol="0">
            <a:spAutoFit/>
          </a:bodyPr>
          <a:lstStyle/>
          <a:p>
            <a:r>
              <a:rPr lang="en-US" sz="1400" dirty="0"/>
              <a:t>Steps to address the null problem for these columns:</a:t>
            </a:r>
            <a:endParaRPr lang="el-GR" sz="1400" dirty="0"/>
          </a:p>
        </p:txBody>
      </p:sp>
      <p:pic>
        <p:nvPicPr>
          <p:cNvPr id="11" name="Picture 10">
            <a:extLst>
              <a:ext uri="{FF2B5EF4-FFF2-40B4-BE49-F238E27FC236}">
                <a16:creationId xmlns:a16="http://schemas.microsoft.com/office/drawing/2014/main" id="{446270A9-DA7A-B5F4-9D37-8B1F3A8540A3}"/>
              </a:ext>
            </a:extLst>
          </p:cNvPr>
          <p:cNvPicPr>
            <a:picLocks noChangeAspect="1"/>
          </p:cNvPicPr>
          <p:nvPr/>
        </p:nvPicPr>
        <p:blipFill>
          <a:blip r:embed="rId3"/>
          <a:stretch>
            <a:fillRect/>
          </a:stretch>
        </p:blipFill>
        <p:spPr>
          <a:xfrm>
            <a:off x="5729864" y="3429000"/>
            <a:ext cx="5411158" cy="3193742"/>
          </a:xfrm>
          <a:prstGeom prst="rect">
            <a:avLst/>
          </a:prstGeom>
        </p:spPr>
      </p:pic>
      <p:sp>
        <p:nvSpPr>
          <p:cNvPr id="12" name="TextBox 11">
            <a:extLst>
              <a:ext uri="{FF2B5EF4-FFF2-40B4-BE49-F238E27FC236}">
                <a16:creationId xmlns:a16="http://schemas.microsoft.com/office/drawing/2014/main" id="{A16FE99C-301B-2647-9258-06424DA689D2}"/>
              </a:ext>
            </a:extLst>
          </p:cNvPr>
          <p:cNvSpPr txBox="1"/>
          <p:nvPr/>
        </p:nvSpPr>
        <p:spPr>
          <a:xfrm>
            <a:off x="301841" y="3952248"/>
            <a:ext cx="4554244" cy="1077218"/>
          </a:xfrm>
          <a:prstGeom prst="rect">
            <a:avLst/>
          </a:prstGeom>
          <a:noFill/>
        </p:spPr>
        <p:txBody>
          <a:bodyPr wrap="square" rtlCol="0">
            <a:spAutoFit/>
          </a:bodyPr>
          <a:lstStyle/>
          <a:p>
            <a:pPr marL="342900" indent="-342900">
              <a:buAutoNum type="arabicPeriod"/>
            </a:pPr>
            <a:r>
              <a:rPr lang="en-US" sz="1600" dirty="0"/>
              <a:t>Check </a:t>
            </a:r>
            <a:r>
              <a:rPr lang="en-US" sz="1600" b="1" dirty="0"/>
              <a:t>cardinality</a:t>
            </a:r>
            <a:r>
              <a:rPr lang="en-US" sz="1600" dirty="0"/>
              <a:t> of the column</a:t>
            </a:r>
          </a:p>
          <a:p>
            <a:pPr marL="342900" indent="-342900">
              <a:buAutoNum type="arabicPeriod"/>
            </a:pPr>
            <a:r>
              <a:rPr lang="en-US" sz="1600" dirty="0"/>
              <a:t>Check the </a:t>
            </a:r>
            <a:r>
              <a:rPr lang="en-US" sz="1600" b="1" dirty="0"/>
              <a:t>distribution</a:t>
            </a:r>
            <a:r>
              <a:rPr lang="en-US" sz="1600" dirty="0"/>
              <a:t> of the column</a:t>
            </a:r>
          </a:p>
          <a:p>
            <a:pPr marL="342900" indent="-342900">
              <a:buAutoNum type="arabicPeriod"/>
            </a:pPr>
            <a:r>
              <a:rPr lang="en-US" sz="1600" b="1" u="sng" dirty="0"/>
              <a:t>Most frequent</a:t>
            </a:r>
            <a:r>
              <a:rPr lang="en-US" sz="1600" dirty="0"/>
              <a:t> value for the categorical columns</a:t>
            </a:r>
          </a:p>
          <a:p>
            <a:pPr marL="342900" indent="-342900">
              <a:buAutoNum type="arabicPeriod"/>
            </a:pPr>
            <a:r>
              <a:rPr lang="en-US" sz="1600" b="1" u="sng" dirty="0"/>
              <a:t>Mean</a:t>
            </a:r>
            <a:r>
              <a:rPr lang="en-US" sz="1600" dirty="0"/>
              <a:t> for the numerical ones</a:t>
            </a:r>
            <a:endParaRPr lang="el-GR" sz="1600" dirty="0"/>
          </a:p>
        </p:txBody>
      </p:sp>
      <p:pic>
        <p:nvPicPr>
          <p:cNvPr id="10" name="Picture 9">
            <a:extLst>
              <a:ext uri="{FF2B5EF4-FFF2-40B4-BE49-F238E27FC236}">
                <a16:creationId xmlns:a16="http://schemas.microsoft.com/office/drawing/2014/main" id="{3E9EFC32-5285-2AFB-0E90-0DB7F62EA927}"/>
              </a:ext>
            </a:extLst>
          </p:cNvPr>
          <p:cNvPicPr>
            <a:picLocks noChangeAspect="1"/>
          </p:cNvPicPr>
          <p:nvPr/>
        </p:nvPicPr>
        <p:blipFill>
          <a:blip r:embed="rId4"/>
          <a:stretch>
            <a:fillRect/>
          </a:stretch>
        </p:blipFill>
        <p:spPr>
          <a:xfrm>
            <a:off x="7400887" y="855662"/>
            <a:ext cx="4559848" cy="2262619"/>
          </a:xfrm>
          <a:prstGeom prst="rect">
            <a:avLst/>
          </a:prstGeom>
        </p:spPr>
      </p:pic>
    </p:spTree>
    <p:extLst>
      <p:ext uri="{BB962C8B-B14F-4D97-AF65-F5344CB8AC3E}">
        <p14:creationId xmlns:p14="http://schemas.microsoft.com/office/powerpoint/2010/main" val="316413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9B295F-AE5E-FD91-B596-94F999C5A693}"/>
              </a:ext>
            </a:extLst>
          </p:cNvPr>
          <p:cNvSpPr txBox="1"/>
          <p:nvPr/>
        </p:nvSpPr>
        <p:spPr>
          <a:xfrm>
            <a:off x="106532" y="204186"/>
            <a:ext cx="6072326" cy="369332"/>
          </a:xfrm>
          <a:prstGeom prst="rect">
            <a:avLst/>
          </a:prstGeom>
          <a:noFill/>
        </p:spPr>
        <p:txBody>
          <a:bodyPr wrap="square" rtlCol="0">
            <a:spAutoFit/>
          </a:bodyPr>
          <a:lstStyle/>
          <a:p>
            <a:r>
              <a:rPr lang="en-US" dirty="0"/>
              <a:t>Question 5 | Distribution Plots (Categorical columns)</a:t>
            </a:r>
            <a:endParaRPr lang="el-GR" dirty="0"/>
          </a:p>
        </p:txBody>
      </p:sp>
      <p:pic>
        <p:nvPicPr>
          <p:cNvPr id="4" name="Picture 3">
            <a:extLst>
              <a:ext uri="{FF2B5EF4-FFF2-40B4-BE49-F238E27FC236}">
                <a16:creationId xmlns:a16="http://schemas.microsoft.com/office/drawing/2014/main" id="{4A6D36EB-04AC-7984-AE0B-C05A4D71457F}"/>
              </a:ext>
            </a:extLst>
          </p:cNvPr>
          <p:cNvPicPr>
            <a:picLocks noChangeAspect="1"/>
          </p:cNvPicPr>
          <p:nvPr/>
        </p:nvPicPr>
        <p:blipFill>
          <a:blip r:embed="rId2"/>
          <a:stretch>
            <a:fillRect/>
          </a:stretch>
        </p:blipFill>
        <p:spPr>
          <a:xfrm>
            <a:off x="4279070" y="573518"/>
            <a:ext cx="7564189" cy="5976862"/>
          </a:xfrm>
          <a:prstGeom prst="rect">
            <a:avLst/>
          </a:prstGeom>
        </p:spPr>
      </p:pic>
      <p:sp>
        <p:nvSpPr>
          <p:cNvPr id="3" name="TextBox 2">
            <a:extLst>
              <a:ext uri="{FF2B5EF4-FFF2-40B4-BE49-F238E27FC236}">
                <a16:creationId xmlns:a16="http://schemas.microsoft.com/office/drawing/2014/main" id="{10518551-A5A6-F94C-354B-E2CB33D813CF}"/>
              </a:ext>
            </a:extLst>
          </p:cNvPr>
          <p:cNvSpPr txBox="1"/>
          <p:nvPr/>
        </p:nvSpPr>
        <p:spPr>
          <a:xfrm>
            <a:off x="348741" y="1038181"/>
            <a:ext cx="3600450" cy="5047536"/>
          </a:xfrm>
          <a:prstGeom prst="rect">
            <a:avLst/>
          </a:prstGeom>
          <a:noFill/>
        </p:spPr>
        <p:txBody>
          <a:bodyPr wrap="square" rtlCol="0">
            <a:spAutoFit/>
          </a:bodyPr>
          <a:lstStyle/>
          <a:p>
            <a:pPr algn="l">
              <a:buFont typeface="Arial" panose="020B0604020202020204" pitchFamily="34" charset="0"/>
              <a:buChar char="•"/>
            </a:pPr>
            <a:r>
              <a:rPr lang="en-US" sz="1400" b="0" i="0" dirty="0">
                <a:effectLst/>
                <a:highlight>
                  <a:srgbClr val="FFFFFF"/>
                </a:highlight>
                <a:latin typeface="system-ui"/>
              </a:rPr>
              <a:t> Proportion of male and female applicants is more or less same for both approved and unapproved loans</a:t>
            </a:r>
          </a:p>
          <a:p>
            <a:pPr algn="l">
              <a:buFont typeface="Arial" panose="020B0604020202020204" pitchFamily="34" charset="0"/>
              <a:buChar char="•"/>
            </a:pPr>
            <a:endParaRPr lang="en-US" sz="1400" b="0" i="0" dirty="0">
              <a:effectLst/>
              <a:highlight>
                <a:srgbClr val="FFFFFF"/>
              </a:highlight>
              <a:latin typeface="system-ui"/>
            </a:endParaRPr>
          </a:p>
          <a:p>
            <a:pPr algn="l">
              <a:buFont typeface="Arial" panose="020B0604020202020204" pitchFamily="34" charset="0"/>
              <a:buChar char="•"/>
            </a:pPr>
            <a:r>
              <a:rPr lang="en-US" sz="1400" b="0" i="0" dirty="0">
                <a:effectLst/>
                <a:highlight>
                  <a:srgbClr val="FFFFFF"/>
                </a:highlight>
                <a:latin typeface="system-ui"/>
              </a:rPr>
              <a:t> For graduates </a:t>
            </a:r>
            <a:r>
              <a:rPr lang="en-US" sz="1400" dirty="0">
                <a:highlight>
                  <a:srgbClr val="FFFFFF"/>
                </a:highlight>
                <a:latin typeface="system-ui"/>
              </a:rPr>
              <a:t>it is more likely to approve a loan</a:t>
            </a:r>
          </a:p>
          <a:p>
            <a:pPr algn="l">
              <a:buFont typeface="Arial" panose="020B0604020202020204" pitchFamily="34" charset="0"/>
              <a:buChar char="•"/>
            </a:pPr>
            <a:endParaRPr lang="en-US" sz="1400" b="0" i="0" dirty="0">
              <a:effectLst/>
              <a:highlight>
                <a:srgbClr val="FFFFFF"/>
              </a:highlight>
              <a:latin typeface="system-ui"/>
            </a:endParaRPr>
          </a:p>
          <a:p>
            <a:pPr algn="l">
              <a:buFont typeface="Arial" panose="020B0604020202020204" pitchFamily="34" charset="0"/>
              <a:buChar char="•"/>
            </a:pPr>
            <a:r>
              <a:rPr lang="en-US" sz="1400" b="0" i="0" dirty="0">
                <a:effectLst/>
                <a:highlight>
                  <a:srgbClr val="FFFFFF"/>
                </a:highlight>
                <a:latin typeface="system-ui"/>
              </a:rPr>
              <a:t> Proportion of married applicants is higher for the approved loans</a:t>
            </a:r>
          </a:p>
          <a:p>
            <a:pPr algn="l">
              <a:buFont typeface="Arial" panose="020B0604020202020204" pitchFamily="34" charset="0"/>
              <a:buChar char="•"/>
            </a:pPr>
            <a:endParaRPr lang="en-US" sz="1400" b="0" i="0" dirty="0">
              <a:effectLst/>
              <a:highlight>
                <a:srgbClr val="FFFFFF"/>
              </a:highlight>
              <a:latin typeface="system-ui"/>
            </a:endParaRPr>
          </a:p>
          <a:p>
            <a:pPr algn="l">
              <a:buFont typeface="Arial" panose="020B0604020202020204" pitchFamily="34" charset="0"/>
              <a:buChar char="•"/>
            </a:pPr>
            <a:r>
              <a:rPr lang="en-US" sz="1400" dirty="0">
                <a:highlight>
                  <a:srgbClr val="FFFFFF"/>
                </a:highlight>
                <a:latin typeface="system-ui"/>
              </a:rPr>
              <a:t> The d</a:t>
            </a:r>
            <a:r>
              <a:rPr lang="en-US" sz="1400" b="0" i="0" dirty="0">
                <a:effectLst/>
                <a:highlight>
                  <a:srgbClr val="FFFFFF"/>
                </a:highlight>
                <a:latin typeface="system-ui"/>
              </a:rPr>
              <a:t>istribution of applicants with 1 or 3+ dependents is similar across both the categories of Loan Status. For 1 and 2 it varies</a:t>
            </a:r>
          </a:p>
          <a:p>
            <a:pPr algn="l">
              <a:buFont typeface="Arial" panose="020B0604020202020204" pitchFamily="34" charset="0"/>
              <a:buChar char="•"/>
            </a:pPr>
            <a:endParaRPr lang="en-US" sz="1400" b="0" i="0" dirty="0">
              <a:effectLst/>
              <a:highlight>
                <a:srgbClr val="FFFFFF"/>
              </a:highlight>
              <a:latin typeface="system-ui"/>
            </a:endParaRPr>
          </a:p>
          <a:p>
            <a:pPr algn="l">
              <a:buFont typeface="Arial" panose="020B0604020202020204" pitchFamily="34" charset="0"/>
              <a:buChar char="•"/>
            </a:pPr>
            <a:r>
              <a:rPr lang="en-US" sz="1400" dirty="0">
                <a:highlight>
                  <a:srgbClr val="FFFFFF"/>
                </a:highlight>
                <a:latin typeface="system-ui"/>
              </a:rPr>
              <a:t> T</a:t>
            </a:r>
            <a:r>
              <a:rPr lang="en-US" sz="1400" b="0" i="0" dirty="0">
                <a:effectLst/>
                <a:highlight>
                  <a:srgbClr val="FFFFFF"/>
                </a:highlight>
                <a:latin typeface="system-ui"/>
              </a:rPr>
              <a:t>here is nothing significant for the Self-employed or not category.</a:t>
            </a:r>
          </a:p>
          <a:p>
            <a:pPr algn="l">
              <a:buFont typeface="Arial" panose="020B0604020202020204" pitchFamily="34" charset="0"/>
              <a:buChar char="•"/>
            </a:pPr>
            <a:endParaRPr lang="en-US" sz="1400" b="0" i="0" dirty="0">
              <a:effectLst/>
              <a:highlight>
                <a:srgbClr val="FFFFFF"/>
              </a:highlight>
              <a:latin typeface="system-ui"/>
            </a:endParaRPr>
          </a:p>
          <a:p>
            <a:pPr algn="l">
              <a:buFont typeface="Arial" panose="020B0604020202020204" pitchFamily="34" charset="0"/>
              <a:buChar char="•"/>
            </a:pPr>
            <a:r>
              <a:rPr lang="en-US" sz="1400" dirty="0">
                <a:highlight>
                  <a:srgbClr val="FFFFFF"/>
                </a:highlight>
                <a:latin typeface="system-ui"/>
              </a:rPr>
              <a:t> P</a:t>
            </a:r>
            <a:r>
              <a:rPr lang="en-US" sz="1400" b="0" i="0" dirty="0">
                <a:effectLst/>
                <a:highlight>
                  <a:srgbClr val="FFFFFF"/>
                </a:highlight>
                <a:latin typeface="system-ui"/>
              </a:rPr>
              <a:t>roportion of loans getting approved in semiurban area is higher as compared to that in rural or urban areas.</a:t>
            </a:r>
          </a:p>
          <a:p>
            <a:pPr algn="l">
              <a:buFont typeface="Arial" panose="020B0604020202020204" pitchFamily="34" charset="0"/>
              <a:buChar char="•"/>
            </a:pPr>
            <a:endParaRPr lang="en-US" sz="1400" b="0" i="0" dirty="0">
              <a:effectLst/>
              <a:highlight>
                <a:srgbClr val="FFFFFF"/>
              </a:highlight>
              <a:latin typeface="system-ui"/>
            </a:endParaRPr>
          </a:p>
          <a:p>
            <a:pPr algn="l">
              <a:buFont typeface="Arial" panose="020B0604020202020204" pitchFamily="34" charset="0"/>
              <a:buChar char="•"/>
            </a:pPr>
            <a:r>
              <a:rPr lang="en-US" sz="1400" dirty="0">
                <a:highlight>
                  <a:srgbClr val="FFFFFF"/>
                </a:highlight>
                <a:latin typeface="system-ui"/>
              </a:rPr>
              <a:t> People </a:t>
            </a:r>
            <a:r>
              <a:rPr lang="en-US" sz="1400" b="0" i="0" dirty="0">
                <a:effectLst/>
                <a:highlight>
                  <a:srgbClr val="FFFFFF"/>
                </a:highlight>
                <a:latin typeface="system-ui"/>
              </a:rPr>
              <a:t>with credit history as 1 are more likely to get their loans approved</a:t>
            </a:r>
          </a:p>
        </p:txBody>
      </p:sp>
    </p:spTree>
    <p:extLst>
      <p:ext uri="{BB962C8B-B14F-4D97-AF65-F5344CB8AC3E}">
        <p14:creationId xmlns:p14="http://schemas.microsoft.com/office/powerpoint/2010/main" val="254836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8BE86-2A83-EE9F-F01D-D6D20280DC38}"/>
              </a:ext>
            </a:extLst>
          </p:cNvPr>
          <p:cNvSpPr txBox="1"/>
          <p:nvPr/>
        </p:nvSpPr>
        <p:spPr>
          <a:xfrm>
            <a:off x="106532" y="204186"/>
            <a:ext cx="6072326" cy="369332"/>
          </a:xfrm>
          <a:prstGeom prst="rect">
            <a:avLst/>
          </a:prstGeom>
          <a:noFill/>
        </p:spPr>
        <p:txBody>
          <a:bodyPr wrap="square" rtlCol="0">
            <a:spAutoFit/>
          </a:bodyPr>
          <a:lstStyle/>
          <a:p>
            <a:r>
              <a:rPr lang="en-US" dirty="0"/>
              <a:t>Question 5 | Distribution Plots (Numerical columns)</a:t>
            </a:r>
            <a:endParaRPr lang="el-GR" dirty="0"/>
          </a:p>
        </p:txBody>
      </p:sp>
      <p:pic>
        <p:nvPicPr>
          <p:cNvPr id="4" name="Picture 3">
            <a:extLst>
              <a:ext uri="{FF2B5EF4-FFF2-40B4-BE49-F238E27FC236}">
                <a16:creationId xmlns:a16="http://schemas.microsoft.com/office/drawing/2014/main" id="{116733E9-2615-A36C-40B8-E3681BC55767}"/>
              </a:ext>
            </a:extLst>
          </p:cNvPr>
          <p:cNvPicPr>
            <a:picLocks noChangeAspect="1"/>
          </p:cNvPicPr>
          <p:nvPr/>
        </p:nvPicPr>
        <p:blipFill>
          <a:blip r:embed="rId2"/>
          <a:stretch>
            <a:fillRect/>
          </a:stretch>
        </p:blipFill>
        <p:spPr>
          <a:xfrm>
            <a:off x="6532792" y="204186"/>
            <a:ext cx="4632964" cy="3107185"/>
          </a:xfrm>
          <a:prstGeom prst="rect">
            <a:avLst/>
          </a:prstGeom>
        </p:spPr>
      </p:pic>
      <p:pic>
        <p:nvPicPr>
          <p:cNvPr id="6" name="Picture 5">
            <a:extLst>
              <a:ext uri="{FF2B5EF4-FFF2-40B4-BE49-F238E27FC236}">
                <a16:creationId xmlns:a16="http://schemas.microsoft.com/office/drawing/2014/main" id="{64025A59-79B1-ACBC-728D-FB9EAEEC7B02}"/>
              </a:ext>
            </a:extLst>
          </p:cNvPr>
          <p:cNvPicPr>
            <a:picLocks noChangeAspect="1"/>
          </p:cNvPicPr>
          <p:nvPr/>
        </p:nvPicPr>
        <p:blipFill>
          <a:blip r:embed="rId3"/>
          <a:stretch>
            <a:fillRect/>
          </a:stretch>
        </p:blipFill>
        <p:spPr>
          <a:xfrm>
            <a:off x="6664137" y="3682629"/>
            <a:ext cx="4501619" cy="3060481"/>
          </a:xfrm>
          <a:prstGeom prst="rect">
            <a:avLst/>
          </a:prstGeom>
        </p:spPr>
      </p:pic>
      <p:pic>
        <p:nvPicPr>
          <p:cNvPr id="8" name="Picture 7">
            <a:extLst>
              <a:ext uri="{FF2B5EF4-FFF2-40B4-BE49-F238E27FC236}">
                <a16:creationId xmlns:a16="http://schemas.microsoft.com/office/drawing/2014/main" id="{2941FBF6-208E-791F-8323-6D5EF9585327}"/>
              </a:ext>
            </a:extLst>
          </p:cNvPr>
          <p:cNvPicPr>
            <a:picLocks noChangeAspect="1"/>
          </p:cNvPicPr>
          <p:nvPr/>
        </p:nvPicPr>
        <p:blipFill>
          <a:blip r:embed="rId4"/>
          <a:stretch>
            <a:fillRect/>
          </a:stretch>
        </p:blipFill>
        <p:spPr>
          <a:xfrm>
            <a:off x="542312" y="3682629"/>
            <a:ext cx="4516362" cy="3060481"/>
          </a:xfrm>
          <a:prstGeom prst="rect">
            <a:avLst/>
          </a:prstGeom>
        </p:spPr>
      </p:pic>
      <p:sp>
        <p:nvSpPr>
          <p:cNvPr id="3" name="TextBox 2">
            <a:extLst>
              <a:ext uri="{FF2B5EF4-FFF2-40B4-BE49-F238E27FC236}">
                <a16:creationId xmlns:a16="http://schemas.microsoft.com/office/drawing/2014/main" id="{E29A74D1-105D-9A9E-6517-0E06A0314E21}"/>
              </a:ext>
            </a:extLst>
          </p:cNvPr>
          <p:cNvSpPr txBox="1"/>
          <p:nvPr/>
        </p:nvSpPr>
        <p:spPr>
          <a:xfrm>
            <a:off x="542312" y="738936"/>
            <a:ext cx="4729288" cy="2677656"/>
          </a:xfrm>
          <a:prstGeom prst="rect">
            <a:avLst/>
          </a:prstGeom>
          <a:noFill/>
        </p:spPr>
        <p:txBody>
          <a:bodyPr wrap="square" rtlCol="0">
            <a:spAutoFit/>
          </a:bodyPr>
          <a:lstStyle/>
          <a:p>
            <a:r>
              <a:rPr lang="en-US" sz="1400" dirty="0"/>
              <a:t>All three distributions are skewed to the right since we have people of different education levels and the </a:t>
            </a:r>
            <a:r>
              <a:rPr lang="en-US" sz="1400" b="0" i="0" dirty="0">
                <a:effectLst/>
                <a:highlight>
                  <a:srgbClr val="FFFFFF"/>
                </a:highlight>
                <a:latin typeface="system-ui"/>
              </a:rPr>
              <a:t>income disparity in the society can be depicted.</a:t>
            </a:r>
            <a:endParaRPr lang="en-US" sz="1400" dirty="0"/>
          </a:p>
          <a:p>
            <a:pPr marL="285750" indent="-285750">
              <a:buFontTx/>
              <a:buChar char="-"/>
            </a:pPr>
            <a:r>
              <a:rPr lang="en-US" sz="1400" dirty="0"/>
              <a:t>Outlier presence</a:t>
            </a:r>
          </a:p>
          <a:p>
            <a:pPr marL="285750" indent="-285750">
              <a:buFontTx/>
              <a:buChar char="-"/>
            </a:pPr>
            <a:r>
              <a:rPr lang="en-US" sz="1400" dirty="0"/>
              <a:t>Not normal distributions</a:t>
            </a:r>
          </a:p>
          <a:p>
            <a:pPr marL="285750" indent="-285750">
              <a:buFontTx/>
              <a:buChar char="-"/>
            </a:pPr>
            <a:r>
              <a:rPr lang="en-US" sz="1400" dirty="0"/>
              <a:t>Positive skewness (more applicants for lower amounts)</a:t>
            </a:r>
          </a:p>
          <a:p>
            <a:pPr marL="285750" indent="-285750">
              <a:buFontTx/>
              <a:buChar char="-"/>
            </a:pPr>
            <a:r>
              <a:rPr lang="en-US" sz="1400" dirty="0"/>
              <a:t>rejections and approvals happen across the loan amount spectrum</a:t>
            </a:r>
          </a:p>
          <a:p>
            <a:pPr marL="285750" indent="-285750">
              <a:buFontTx/>
              <a:buChar char="-"/>
            </a:pPr>
            <a:r>
              <a:rPr lang="en-US" sz="1400" dirty="0"/>
              <a:t>the graphs suggest a potential relationship between loan amount/income and loan approval. However, it's likely that other factors also play a role in the loan approval process.</a:t>
            </a:r>
            <a:endParaRPr lang="el-GR" sz="1400" dirty="0"/>
          </a:p>
        </p:txBody>
      </p:sp>
    </p:spTree>
    <p:extLst>
      <p:ext uri="{BB962C8B-B14F-4D97-AF65-F5344CB8AC3E}">
        <p14:creationId xmlns:p14="http://schemas.microsoft.com/office/powerpoint/2010/main" val="408573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7F37D-EB1F-3D5A-5BBE-215E31977D44}"/>
              </a:ext>
            </a:extLst>
          </p:cNvPr>
          <p:cNvSpPr txBox="1"/>
          <p:nvPr/>
        </p:nvSpPr>
        <p:spPr>
          <a:xfrm>
            <a:off x="106531" y="204186"/>
            <a:ext cx="7524765" cy="369332"/>
          </a:xfrm>
          <a:prstGeom prst="rect">
            <a:avLst/>
          </a:prstGeom>
          <a:noFill/>
        </p:spPr>
        <p:txBody>
          <a:bodyPr wrap="square" rtlCol="0">
            <a:spAutoFit/>
          </a:bodyPr>
          <a:lstStyle/>
          <a:p>
            <a:r>
              <a:rPr lang="en-US" dirty="0"/>
              <a:t>Questions 6-10 | Preprocessing before the modeling part</a:t>
            </a:r>
            <a:r>
              <a:rPr lang="el-GR" dirty="0"/>
              <a:t> | </a:t>
            </a:r>
            <a:r>
              <a:rPr lang="en-US" dirty="0"/>
              <a:t>Multicollinearity</a:t>
            </a:r>
            <a:endParaRPr lang="el-GR" dirty="0"/>
          </a:p>
        </p:txBody>
      </p:sp>
      <p:sp>
        <p:nvSpPr>
          <p:cNvPr id="3" name="TextBox 2">
            <a:extLst>
              <a:ext uri="{FF2B5EF4-FFF2-40B4-BE49-F238E27FC236}">
                <a16:creationId xmlns:a16="http://schemas.microsoft.com/office/drawing/2014/main" id="{117F94F5-0105-9F3E-0DDE-AF4F0D9E201D}"/>
              </a:ext>
            </a:extLst>
          </p:cNvPr>
          <p:cNvSpPr txBox="1"/>
          <p:nvPr/>
        </p:nvSpPr>
        <p:spPr>
          <a:xfrm>
            <a:off x="381740" y="1649322"/>
            <a:ext cx="4554244" cy="1015663"/>
          </a:xfrm>
          <a:prstGeom prst="rect">
            <a:avLst/>
          </a:prstGeom>
          <a:noFill/>
        </p:spPr>
        <p:txBody>
          <a:bodyPr wrap="square" rtlCol="0">
            <a:spAutoFit/>
          </a:bodyPr>
          <a:lstStyle/>
          <a:p>
            <a:r>
              <a:rPr lang="en-US" dirty="0"/>
              <a:t>Multicollinearity check for numerical using VIF: </a:t>
            </a:r>
          </a:p>
          <a:p>
            <a:r>
              <a:rPr lang="en-US" sz="1400" dirty="0"/>
              <a:t>There is some collinearity on the numerical part of the data but no to the point of removing a column. Especially since we do not have a large dataset. </a:t>
            </a:r>
            <a:endParaRPr lang="el-GR" sz="1400" dirty="0"/>
          </a:p>
        </p:txBody>
      </p:sp>
      <p:sp>
        <p:nvSpPr>
          <p:cNvPr id="4" name="TextBox 3">
            <a:extLst>
              <a:ext uri="{FF2B5EF4-FFF2-40B4-BE49-F238E27FC236}">
                <a16:creationId xmlns:a16="http://schemas.microsoft.com/office/drawing/2014/main" id="{F3B28DCC-0FDE-8DC2-7CA4-8136EFFE1FF2}"/>
              </a:ext>
            </a:extLst>
          </p:cNvPr>
          <p:cNvSpPr txBox="1"/>
          <p:nvPr/>
        </p:nvSpPr>
        <p:spPr>
          <a:xfrm>
            <a:off x="381740" y="3555377"/>
            <a:ext cx="4554244" cy="1292662"/>
          </a:xfrm>
          <a:prstGeom prst="rect">
            <a:avLst/>
          </a:prstGeom>
          <a:noFill/>
        </p:spPr>
        <p:txBody>
          <a:bodyPr wrap="square" rtlCol="0">
            <a:spAutoFit/>
          </a:bodyPr>
          <a:lstStyle/>
          <a:p>
            <a:r>
              <a:rPr lang="en-US" dirty="0"/>
              <a:t>Multicollinearity check for categorical using pandas get dummies: </a:t>
            </a:r>
          </a:p>
          <a:p>
            <a:r>
              <a:rPr lang="en-US" sz="1400" dirty="0"/>
              <a:t>Setting a small threshold (0.3) there were only these 2 pairs.</a:t>
            </a:r>
          </a:p>
          <a:p>
            <a:r>
              <a:rPr lang="en-US" sz="1400" dirty="0"/>
              <a:t>Again, I did not feel that removing a any data will benefit the model</a:t>
            </a:r>
            <a:endParaRPr lang="el-GR" sz="1400" dirty="0"/>
          </a:p>
        </p:txBody>
      </p:sp>
      <p:pic>
        <p:nvPicPr>
          <p:cNvPr id="6" name="Picture 5">
            <a:extLst>
              <a:ext uri="{FF2B5EF4-FFF2-40B4-BE49-F238E27FC236}">
                <a16:creationId xmlns:a16="http://schemas.microsoft.com/office/drawing/2014/main" id="{C65F63B7-492F-F982-37F4-386B214DE26A}"/>
              </a:ext>
            </a:extLst>
          </p:cNvPr>
          <p:cNvPicPr>
            <a:picLocks noChangeAspect="1"/>
          </p:cNvPicPr>
          <p:nvPr/>
        </p:nvPicPr>
        <p:blipFill>
          <a:blip r:embed="rId2"/>
          <a:stretch>
            <a:fillRect/>
          </a:stretch>
        </p:blipFill>
        <p:spPr>
          <a:xfrm>
            <a:off x="5430715" y="1649322"/>
            <a:ext cx="2200582" cy="1228896"/>
          </a:xfrm>
          <a:prstGeom prst="rect">
            <a:avLst/>
          </a:prstGeom>
        </p:spPr>
      </p:pic>
      <p:pic>
        <p:nvPicPr>
          <p:cNvPr id="8" name="Picture 7">
            <a:extLst>
              <a:ext uri="{FF2B5EF4-FFF2-40B4-BE49-F238E27FC236}">
                <a16:creationId xmlns:a16="http://schemas.microsoft.com/office/drawing/2014/main" id="{9DF34DF0-4156-D653-8699-2A7AA2290862}"/>
              </a:ext>
            </a:extLst>
          </p:cNvPr>
          <p:cNvPicPr>
            <a:picLocks noChangeAspect="1"/>
          </p:cNvPicPr>
          <p:nvPr/>
        </p:nvPicPr>
        <p:blipFill>
          <a:blip r:embed="rId3"/>
          <a:stretch>
            <a:fillRect/>
          </a:stretch>
        </p:blipFill>
        <p:spPr>
          <a:xfrm>
            <a:off x="5430715" y="3909572"/>
            <a:ext cx="5751698" cy="495369"/>
          </a:xfrm>
          <a:prstGeom prst="rect">
            <a:avLst/>
          </a:prstGeom>
        </p:spPr>
      </p:pic>
    </p:spTree>
    <p:extLst>
      <p:ext uri="{BB962C8B-B14F-4D97-AF65-F5344CB8AC3E}">
        <p14:creationId xmlns:p14="http://schemas.microsoft.com/office/powerpoint/2010/main" val="291472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7C9B1C-FFBD-0F9E-39D5-D548C88022DC}"/>
              </a:ext>
            </a:extLst>
          </p:cNvPr>
          <p:cNvSpPr txBox="1"/>
          <p:nvPr/>
        </p:nvSpPr>
        <p:spPr>
          <a:xfrm>
            <a:off x="106531" y="204186"/>
            <a:ext cx="7524765" cy="369332"/>
          </a:xfrm>
          <a:prstGeom prst="rect">
            <a:avLst/>
          </a:prstGeom>
          <a:noFill/>
        </p:spPr>
        <p:txBody>
          <a:bodyPr wrap="square" rtlCol="0">
            <a:spAutoFit/>
          </a:bodyPr>
          <a:lstStyle/>
          <a:p>
            <a:r>
              <a:rPr lang="en-US" dirty="0"/>
              <a:t>Questions 6-10 | Preprocessing before the modeling part</a:t>
            </a:r>
            <a:r>
              <a:rPr lang="el-GR" dirty="0"/>
              <a:t> | </a:t>
            </a:r>
            <a:r>
              <a:rPr lang="en-US" dirty="0"/>
              <a:t>Outliers</a:t>
            </a:r>
            <a:endParaRPr lang="el-GR" dirty="0"/>
          </a:p>
        </p:txBody>
      </p:sp>
      <p:sp>
        <p:nvSpPr>
          <p:cNvPr id="5" name="TextBox 4">
            <a:extLst>
              <a:ext uri="{FF2B5EF4-FFF2-40B4-BE49-F238E27FC236}">
                <a16:creationId xmlns:a16="http://schemas.microsoft.com/office/drawing/2014/main" id="{D76A93F8-A74D-C4BC-B7EB-D0C54CC4198E}"/>
              </a:ext>
            </a:extLst>
          </p:cNvPr>
          <p:cNvSpPr txBox="1"/>
          <p:nvPr/>
        </p:nvSpPr>
        <p:spPr>
          <a:xfrm>
            <a:off x="355106" y="827434"/>
            <a:ext cx="9685538" cy="800219"/>
          </a:xfrm>
          <a:prstGeom prst="rect">
            <a:avLst/>
          </a:prstGeom>
          <a:noFill/>
        </p:spPr>
        <p:txBody>
          <a:bodyPr wrap="square" rtlCol="0">
            <a:spAutoFit/>
          </a:bodyPr>
          <a:lstStyle/>
          <a:p>
            <a:r>
              <a:rPr lang="en-US" dirty="0"/>
              <a:t>Outliers Presence:</a:t>
            </a:r>
          </a:p>
          <a:p>
            <a:r>
              <a:rPr lang="en-US" sz="1400" dirty="0"/>
              <a:t>Outliers were present in all 3 numerical columns (</a:t>
            </a:r>
            <a:r>
              <a:rPr lang="en-US" sz="1400" dirty="0" err="1"/>
              <a:t>LoanAmount</a:t>
            </a:r>
            <a:r>
              <a:rPr lang="en-US" sz="1400" dirty="0"/>
              <a:t>, </a:t>
            </a:r>
            <a:r>
              <a:rPr lang="en-US" sz="1400" dirty="0" err="1"/>
              <a:t>ApplicantIncome</a:t>
            </a:r>
            <a:r>
              <a:rPr lang="en-US" sz="1400" dirty="0"/>
              <a:t>, </a:t>
            </a:r>
            <a:r>
              <a:rPr lang="en-US" sz="1400" dirty="0" err="1"/>
              <a:t>CoApplicantIncome</a:t>
            </a:r>
            <a:r>
              <a:rPr lang="en-US" sz="1400" dirty="0"/>
              <a:t>)</a:t>
            </a:r>
          </a:p>
          <a:p>
            <a:r>
              <a:rPr lang="en-US" sz="1400" dirty="0"/>
              <a:t>I used Log transform to convert the variable distribution to resemble a normal one</a:t>
            </a:r>
          </a:p>
        </p:txBody>
      </p:sp>
      <p:pic>
        <p:nvPicPr>
          <p:cNvPr id="7" name="Picture 6">
            <a:extLst>
              <a:ext uri="{FF2B5EF4-FFF2-40B4-BE49-F238E27FC236}">
                <a16:creationId xmlns:a16="http://schemas.microsoft.com/office/drawing/2014/main" id="{8427849F-903D-3B24-5034-302DF1F44020}"/>
              </a:ext>
            </a:extLst>
          </p:cNvPr>
          <p:cNvPicPr>
            <a:picLocks noChangeAspect="1"/>
          </p:cNvPicPr>
          <p:nvPr/>
        </p:nvPicPr>
        <p:blipFill>
          <a:blip r:embed="rId2"/>
          <a:stretch>
            <a:fillRect/>
          </a:stretch>
        </p:blipFill>
        <p:spPr>
          <a:xfrm>
            <a:off x="355106" y="1852990"/>
            <a:ext cx="2629267" cy="2210108"/>
          </a:xfrm>
          <a:prstGeom prst="rect">
            <a:avLst/>
          </a:prstGeom>
        </p:spPr>
      </p:pic>
      <p:pic>
        <p:nvPicPr>
          <p:cNvPr id="9" name="Picture 8">
            <a:extLst>
              <a:ext uri="{FF2B5EF4-FFF2-40B4-BE49-F238E27FC236}">
                <a16:creationId xmlns:a16="http://schemas.microsoft.com/office/drawing/2014/main" id="{4F62286B-8C61-01D4-7872-1F7A2D16A816}"/>
              </a:ext>
            </a:extLst>
          </p:cNvPr>
          <p:cNvPicPr>
            <a:picLocks noChangeAspect="1"/>
          </p:cNvPicPr>
          <p:nvPr/>
        </p:nvPicPr>
        <p:blipFill>
          <a:blip r:embed="rId3"/>
          <a:stretch>
            <a:fillRect/>
          </a:stretch>
        </p:blipFill>
        <p:spPr>
          <a:xfrm>
            <a:off x="4825986" y="1881569"/>
            <a:ext cx="2600688" cy="2181529"/>
          </a:xfrm>
          <a:prstGeom prst="rect">
            <a:avLst/>
          </a:prstGeom>
        </p:spPr>
      </p:pic>
      <p:sp>
        <p:nvSpPr>
          <p:cNvPr id="10" name="Arrow: Right 9">
            <a:extLst>
              <a:ext uri="{FF2B5EF4-FFF2-40B4-BE49-F238E27FC236}">
                <a16:creationId xmlns:a16="http://schemas.microsoft.com/office/drawing/2014/main" id="{6950D9B6-A88F-F69E-271B-955C4CB9F250}"/>
              </a:ext>
            </a:extLst>
          </p:cNvPr>
          <p:cNvSpPr/>
          <p:nvPr/>
        </p:nvSpPr>
        <p:spPr>
          <a:xfrm>
            <a:off x="3297313" y="2767174"/>
            <a:ext cx="1242874" cy="3817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833508AC-37CB-B001-DCF0-17AA1DDBC06D}"/>
              </a:ext>
            </a:extLst>
          </p:cNvPr>
          <p:cNvSpPr txBox="1"/>
          <p:nvPr/>
        </p:nvSpPr>
        <p:spPr>
          <a:xfrm>
            <a:off x="106531" y="4588125"/>
            <a:ext cx="8144254" cy="369332"/>
          </a:xfrm>
          <a:prstGeom prst="rect">
            <a:avLst/>
          </a:prstGeom>
          <a:noFill/>
        </p:spPr>
        <p:txBody>
          <a:bodyPr wrap="square" rtlCol="0">
            <a:spAutoFit/>
          </a:bodyPr>
          <a:lstStyle/>
          <a:p>
            <a:r>
              <a:rPr lang="en-US" dirty="0"/>
              <a:t>Questions 6-10 | Preprocessing before the modeling part</a:t>
            </a:r>
            <a:r>
              <a:rPr lang="el-GR" dirty="0"/>
              <a:t> | </a:t>
            </a:r>
            <a:r>
              <a:rPr lang="en-US" dirty="0"/>
              <a:t>Feature Engineering</a:t>
            </a:r>
            <a:endParaRPr lang="el-GR" dirty="0"/>
          </a:p>
        </p:txBody>
      </p:sp>
      <p:sp>
        <p:nvSpPr>
          <p:cNvPr id="12" name="TextBox 11">
            <a:extLst>
              <a:ext uri="{FF2B5EF4-FFF2-40B4-BE49-F238E27FC236}">
                <a16:creationId xmlns:a16="http://schemas.microsoft.com/office/drawing/2014/main" id="{B093C9E0-5199-3773-ECDD-1CF393DCEDD7}"/>
              </a:ext>
            </a:extLst>
          </p:cNvPr>
          <p:cNvSpPr txBox="1"/>
          <p:nvPr/>
        </p:nvSpPr>
        <p:spPr>
          <a:xfrm>
            <a:off x="355106" y="5182912"/>
            <a:ext cx="6862439" cy="738664"/>
          </a:xfrm>
          <a:prstGeom prst="rect">
            <a:avLst/>
          </a:prstGeom>
          <a:noFill/>
        </p:spPr>
        <p:txBody>
          <a:bodyPr wrap="square" rtlCol="0">
            <a:spAutoFit/>
          </a:bodyPr>
          <a:lstStyle/>
          <a:p>
            <a:r>
              <a:rPr lang="en-US" dirty="0"/>
              <a:t>Column transformation:</a:t>
            </a:r>
          </a:p>
          <a:p>
            <a:r>
              <a:rPr lang="en-US" sz="1200" dirty="0"/>
              <a:t>Adding up </a:t>
            </a:r>
            <a:r>
              <a:rPr lang="en-US" sz="1200" dirty="0" err="1"/>
              <a:t>ApplicantIncome</a:t>
            </a:r>
            <a:r>
              <a:rPr lang="en-US" sz="1200" dirty="0"/>
              <a:t> with </a:t>
            </a:r>
            <a:r>
              <a:rPr lang="en-US" sz="1200" dirty="0" err="1"/>
              <a:t>CoApplicantIncome</a:t>
            </a:r>
            <a:r>
              <a:rPr lang="en-US" sz="1200" dirty="0"/>
              <a:t> forming a variable than represents the total income (</a:t>
            </a:r>
            <a:r>
              <a:rPr lang="en-US" sz="1200" dirty="0" err="1"/>
              <a:t>TotalIncome</a:t>
            </a:r>
            <a:r>
              <a:rPr lang="en-US" sz="1200" dirty="0"/>
              <a:t>)</a:t>
            </a:r>
            <a:endParaRPr lang="el-GR" sz="1200" dirty="0"/>
          </a:p>
        </p:txBody>
      </p:sp>
      <p:cxnSp>
        <p:nvCxnSpPr>
          <p:cNvPr id="14" name="Straight Connector 13">
            <a:extLst>
              <a:ext uri="{FF2B5EF4-FFF2-40B4-BE49-F238E27FC236}">
                <a16:creationId xmlns:a16="http://schemas.microsoft.com/office/drawing/2014/main" id="{85E030B8-E9CA-F2CC-41E3-2477F5563F50}"/>
              </a:ext>
            </a:extLst>
          </p:cNvPr>
          <p:cNvCxnSpPr/>
          <p:nvPr/>
        </p:nvCxnSpPr>
        <p:spPr>
          <a:xfrm>
            <a:off x="50307" y="4350578"/>
            <a:ext cx="120913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52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3C49D-DD6B-753F-31D8-78E02C2681D4}"/>
              </a:ext>
            </a:extLst>
          </p:cNvPr>
          <p:cNvSpPr txBox="1"/>
          <p:nvPr/>
        </p:nvSpPr>
        <p:spPr>
          <a:xfrm>
            <a:off x="257451" y="177553"/>
            <a:ext cx="8265112" cy="369332"/>
          </a:xfrm>
          <a:prstGeom prst="rect">
            <a:avLst/>
          </a:prstGeom>
          <a:noFill/>
        </p:spPr>
        <p:txBody>
          <a:bodyPr wrap="square" rtlCol="0">
            <a:spAutoFit/>
          </a:bodyPr>
          <a:lstStyle/>
          <a:p>
            <a:r>
              <a:rPr lang="en-US" dirty="0"/>
              <a:t>Questions 6-10 | Preprocessing before the modeling part</a:t>
            </a:r>
            <a:r>
              <a:rPr lang="el-GR" dirty="0"/>
              <a:t> | </a:t>
            </a:r>
            <a:r>
              <a:rPr lang="en-US" dirty="0"/>
              <a:t>Train-Test Split</a:t>
            </a:r>
            <a:endParaRPr lang="el-GR" dirty="0"/>
          </a:p>
        </p:txBody>
      </p:sp>
      <p:pic>
        <p:nvPicPr>
          <p:cNvPr id="4" name="Picture 3">
            <a:extLst>
              <a:ext uri="{FF2B5EF4-FFF2-40B4-BE49-F238E27FC236}">
                <a16:creationId xmlns:a16="http://schemas.microsoft.com/office/drawing/2014/main" id="{ED6A27B3-A0B4-57F8-69B2-7A7917984007}"/>
              </a:ext>
            </a:extLst>
          </p:cNvPr>
          <p:cNvPicPr>
            <a:picLocks noChangeAspect="1"/>
          </p:cNvPicPr>
          <p:nvPr/>
        </p:nvPicPr>
        <p:blipFill>
          <a:blip r:embed="rId2"/>
          <a:stretch>
            <a:fillRect/>
          </a:stretch>
        </p:blipFill>
        <p:spPr>
          <a:xfrm>
            <a:off x="332579" y="945440"/>
            <a:ext cx="2791215" cy="457264"/>
          </a:xfrm>
          <a:prstGeom prst="rect">
            <a:avLst/>
          </a:prstGeom>
        </p:spPr>
      </p:pic>
      <p:sp>
        <p:nvSpPr>
          <p:cNvPr id="5" name="TextBox 4">
            <a:extLst>
              <a:ext uri="{FF2B5EF4-FFF2-40B4-BE49-F238E27FC236}">
                <a16:creationId xmlns:a16="http://schemas.microsoft.com/office/drawing/2014/main" id="{8BE54B7C-4C7B-2680-C1D6-B593C2C28661}"/>
              </a:ext>
            </a:extLst>
          </p:cNvPr>
          <p:cNvSpPr txBox="1"/>
          <p:nvPr/>
        </p:nvSpPr>
        <p:spPr>
          <a:xfrm>
            <a:off x="332579" y="1670813"/>
            <a:ext cx="9685538" cy="800219"/>
          </a:xfrm>
          <a:prstGeom prst="rect">
            <a:avLst/>
          </a:prstGeom>
          <a:noFill/>
        </p:spPr>
        <p:txBody>
          <a:bodyPr wrap="square" rtlCol="0">
            <a:spAutoFit/>
          </a:bodyPr>
          <a:lstStyle/>
          <a:p>
            <a:r>
              <a:rPr lang="en-US" dirty="0"/>
              <a:t>Why seed=42:</a:t>
            </a:r>
          </a:p>
          <a:p>
            <a:r>
              <a:rPr lang="en-US" sz="1400" dirty="0"/>
              <a:t>When specifying a random seed, the split method uses this values to  generate random indices for splitting the data into training and validation sets. This ensures that the random numbers generated by this code will be reproducible in future runs</a:t>
            </a:r>
          </a:p>
        </p:txBody>
      </p:sp>
    </p:spTree>
    <p:extLst>
      <p:ext uri="{BB962C8B-B14F-4D97-AF65-F5344CB8AC3E}">
        <p14:creationId xmlns:p14="http://schemas.microsoft.com/office/powerpoint/2010/main" val="683693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581</TotalTime>
  <Words>1163</Words>
  <Application>Microsoft Office PowerPoint</Application>
  <PresentationFormat>Widescreen</PresentationFormat>
  <Paragraphs>109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Söhne</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Σπύρος Γεωργόπουλος</dc:creator>
  <cp:lastModifiedBy>Σπύρος Γεωργόπουλος</cp:lastModifiedBy>
  <cp:revision>14</cp:revision>
  <dcterms:created xsi:type="dcterms:W3CDTF">2024-04-28T18:24:10Z</dcterms:created>
  <dcterms:modified xsi:type="dcterms:W3CDTF">2024-04-29T19:22:22Z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6f01b5-c24b-4fa8-8e8f-cee31f47fe31_Enabled">
    <vt:lpwstr>true</vt:lpwstr>
  </property>
  <property fmtid="{D5CDD505-2E9C-101B-9397-08002B2CF9AE}" pid="3" name="MSIP_Label_fa6f01b5-c24b-4fa8-8e8f-cee31f47fe31_SetDate">
    <vt:lpwstr>2024-04-29T08:56:43Z</vt:lpwstr>
  </property>
  <property fmtid="{D5CDD505-2E9C-101B-9397-08002B2CF9AE}" pid="4" name="MSIP_Label_fa6f01b5-c24b-4fa8-8e8f-cee31f47fe31_Method">
    <vt:lpwstr>Privileged</vt:lpwstr>
  </property>
  <property fmtid="{D5CDD505-2E9C-101B-9397-08002B2CF9AE}" pid="5" name="MSIP_Label_fa6f01b5-c24b-4fa8-8e8f-cee31f47fe31_Name">
    <vt:lpwstr>fa6f01b5-c24b-4fa8-8e8f-cee31f47fe31</vt:lpwstr>
  </property>
  <property fmtid="{D5CDD505-2E9C-101B-9397-08002B2CF9AE}" pid="6" name="MSIP_Label_fa6f01b5-c24b-4fa8-8e8f-cee31f47fe31_SiteId">
    <vt:lpwstr>7a916015-20ae-4ad1-9170-eefd915e9272</vt:lpwstr>
  </property>
  <property fmtid="{D5CDD505-2E9C-101B-9397-08002B2CF9AE}" pid="7" name="MSIP_Label_fa6f01b5-c24b-4fa8-8e8f-cee31f47fe31_ActionId">
    <vt:lpwstr>cf396fd7-3570-44fd-8c00-03a0bdcbc67b</vt:lpwstr>
  </property>
  <property fmtid="{D5CDD505-2E9C-101B-9397-08002B2CF9AE}" pid="8" name="MSIP_Label_fa6f01b5-c24b-4fa8-8e8f-cee31f47fe31_ContentBits">
    <vt:lpwstr>0</vt:lpwstr>
  </property>
</Properties>
</file>