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65D-CF35-29E4-8284-836693771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620597A3-75AB-3B07-FF6E-E1CF461B3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C6612D94-4D87-54FA-720D-7E81D108CE46}"/>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5" name="Footer Placeholder 4">
            <a:extLst>
              <a:ext uri="{FF2B5EF4-FFF2-40B4-BE49-F238E27FC236}">
                <a16:creationId xmlns:a16="http://schemas.microsoft.com/office/drawing/2014/main" id="{AA26C3E6-424E-92E9-AD60-D5DA39F7DC0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8A7C22C-74D7-8B57-03D5-1473223CFC82}"/>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6060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38C2-0BC5-F12D-B8DC-522A0A008D7E}"/>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74883B44-6329-83ED-A9DB-439E997F6B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03CFC24-5F36-6F42-A53E-8D34D6853293}"/>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5" name="Footer Placeholder 4">
            <a:extLst>
              <a:ext uri="{FF2B5EF4-FFF2-40B4-BE49-F238E27FC236}">
                <a16:creationId xmlns:a16="http://schemas.microsoft.com/office/drawing/2014/main" id="{8EB85592-E359-F42B-E020-5E2080957E1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162B6E6-F2D4-7DB7-04C0-7E208D1C5D7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134525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C0567-0FA5-8509-E840-093A9F3816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6973D45-210E-8CBF-BA10-707B20E0D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37958F0D-2ABC-CFD6-4CE1-B834953BE0C4}"/>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5" name="Footer Placeholder 4">
            <a:extLst>
              <a:ext uri="{FF2B5EF4-FFF2-40B4-BE49-F238E27FC236}">
                <a16:creationId xmlns:a16="http://schemas.microsoft.com/office/drawing/2014/main" id="{4CEC5F01-1460-5925-82D7-4C77C6E36E1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F29F4E1-E351-E16C-8456-308C373DFB57}"/>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93570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382-3CBC-2A3E-44E7-A1C4D9A5453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6038EC0-ABF6-955E-1B2C-68CA441DB6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4CC90B2-DB4C-CF2D-5708-9C73A4C8B9F4}"/>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5" name="Footer Placeholder 4">
            <a:extLst>
              <a:ext uri="{FF2B5EF4-FFF2-40B4-BE49-F238E27FC236}">
                <a16:creationId xmlns:a16="http://schemas.microsoft.com/office/drawing/2014/main" id="{5D5F1BC0-FF7A-ED66-3747-7B639F47DE4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55F9164-D87B-81E6-2EAE-68037C7DC6E9}"/>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57307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87CF-7AA1-6961-6F81-2FD27C6B9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CEF668C0-B3D4-339A-B664-ABBB60846B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46EAC8-4ED6-77A8-936E-304B20683A55}"/>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5" name="Footer Placeholder 4">
            <a:extLst>
              <a:ext uri="{FF2B5EF4-FFF2-40B4-BE49-F238E27FC236}">
                <a16:creationId xmlns:a16="http://schemas.microsoft.com/office/drawing/2014/main" id="{8D47EFCD-7B11-EADA-835C-79B7DAB9258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03E52EE-76E1-A6D3-CE64-536FB92C5D2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305591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9F8F-CA33-A437-A355-E3A3174E2A9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50C6DB0-8A9B-CCAE-B763-BC3F4B8DD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11DE44E4-3A2D-7F4E-4FF4-C8A4E6C447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ED9C573E-9651-78E5-793C-DF1EC230D20A}"/>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6" name="Footer Placeholder 5">
            <a:extLst>
              <a:ext uri="{FF2B5EF4-FFF2-40B4-BE49-F238E27FC236}">
                <a16:creationId xmlns:a16="http://schemas.microsoft.com/office/drawing/2014/main" id="{323D1FFF-E56B-5F59-6518-9595764004BA}"/>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1EC5552-C3DC-77CE-15DA-3ED9B44B542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118802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B0A-8B49-C826-C31C-F354D73B3ECF}"/>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A081C584-1904-04CA-FCAC-ED4B8EBA8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D83C4-EE38-83D0-3F87-72A3920B89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89D07E5-B826-EBC2-98BD-EB48D8040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A3C43-A770-9098-CFF1-EC6EDA22D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F5361A2A-C598-0BF1-FC9D-58A0B3CC7AE8}"/>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8" name="Footer Placeholder 7">
            <a:extLst>
              <a:ext uri="{FF2B5EF4-FFF2-40B4-BE49-F238E27FC236}">
                <a16:creationId xmlns:a16="http://schemas.microsoft.com/office/drawing/2014/main" id="{A284ED34-B618-50B4-70A8-5D137F76E336}"/>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C6A3FE70-1068-D7C7-6444-46AD4A1BC306}"/>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4431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8C2-D1CF-4750-FB8D-DE2F916F0853}"/>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2C09603E-31D9-B5D4-53BE-7AF26EBFAD6E}"/>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4" name="Footer Placeholder 3">
            <a:extLst>
              <a:ext uri="{FF2B5EF4-FFF2-40B4-BE49-F238E27FC236}">
                <a16:creationId xmlns:a16="http://schemas.microsoft.com/office/drawing/2014/main" id="{43010DEB-4CE9-34AD-DA45-E0DF008AEB22}"/>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05C9B63F-915A-3700-E9A6-4CEC3457C157}"/>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93625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550E8-90BE-A7B9-D1FB-C1E0B4D3D2A9}"/>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3" name="Footer Placeholder 2">
            <a:extLst>
              <a:ext uri="{FF2B5EF4-FFF2-40B4-BE49-F238E27FC236}">
                <a16:creationId xmlns:a16="http://schemas.microsoft.com/office/drawing/2014/main" id="{97E1CC1F-AFB8-75B3-F61E-44382CAEFC8E}"/>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6756F21F-09EB-5969-99D7-7D085511896E}"/>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50294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C4C8-7DF0-5F3D-A42B-0A72EE46B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43BDA239-B3B9-48A9-4530-3DE4FE7ED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1D7AA29-F1A9-4AB9-9B1E-994FA8EF2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16292-D7D0-D8E1-EA94-4EB7EDDFE7D8}"/>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6" name="Footer Placeholder 5">
            <a:extLst>
              <a:ext uri="{FF2B5EF4-FFF2-40B4-BE49-F238E27FC236}">
                <a16:creationId xmlns:a16="http://schemas.microsoft.com/office/drawing/2014/main" id="{A4BCCDF6-20ED-F430-6B1E-92CCB7DA22FE}"/>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F753B41-3318-7990-CB72-5D3929FAB8FC}"/>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71000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6672-9434-04D5-B74A-1396591ED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EC72882-F226-B0AD-D2B9-51CA54249D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6661AA50-0163-4690-00A3-4B0AA6447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B7E69-9B80-9F51-5D35-DA40C3293E8D}"/>
              </a:ext>
            </a:extLst>
          </p:cNvPr>
          <p:cNvSpPr>
            <a:spLocks noGrp="1"/>
          </p:cNvSpPr>
          <p:nvPr>
            <p:ph type="dt" sz="half" idx="10"/>
          </p:nvPr>
        </p:nvSpPr>
        <p:spPr/>
        <p:txBody>
          <a:bodyPr/>
          <a:lstStyle/>
          <a:p>
            <a:fld id="{1790B9E1-7402-4BE9-961E-C8E7AB7AA3D3}" type="datetimeFigureOut">
              <a:rPr lang="el-GR" smtClean="0"/>
              <a:t>28/4/2024</a:t>
            </a:fld>
            <a:endParaRPr lang="el-GR"/>
          </a:p>
        </p:txBody>
      </p:sp>
      <p:sp>
        <p:nvSpPr>
          <p:cNvPr id="6" name="Footer Placeholder 5">
            <a:extLst>
              <a:ext uri="{FF2B5EF4-FFF2-40B4-BE49-F238E27FC236}">
                <a16:creationId xmlns:a16="http://schemas.microsoft.com/office/drawing/2014/main" id="{1559ED4E-0219-F176-A35F-DB6A7DA3767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7E5F0A3-C102-6CEB-F84E-47AD24947980}"/>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15671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8A814-04E6-3DBC-B0A0-CA31CACA9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71DE8FE4-7CD2-811C-FEBE-270C81C87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43B4B0B9-F60C-BB0A-8259-CCE5DFA34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0B9E1-7402-4BE9-961E-C8E7AB7AA3D3}" type="datetimeFigureOut">
              <a:rPr lang="el-GR" smtClean="0"/>
              <a:t>28/4/2024</a:t>
            </a:fld>
            <a:endParaRPr lang="el-GR"/>
          </a:p>
        </p:txBody>
      </p:sp>
      <p:sp>
        <p:nvSpPr>
          <p:cNvPr id="5" name="Footer Placeholder 4">
            <a:extLst>
              <a:ext uri="{FF2B5EF4-FFF2-40B4-BE49-F238E27FC236}">
                <a16:creationId xmlns:a16="http://schemas.microsoft.com/office/drawing/2014/main" id="{AD48B05F-EEA4-A846-F5B0-B25C37137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1421C5BB-CF8F-4B04-8E34-3A0AC9FE6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6F876-C923-4795-BD6E-04ABA22B7E1A}" type="slidenum">
              <a:rPr lang="el-GR" smtClean="0"/>
              <a:t>‹#›</a:t>
            </a:fld>
            <a:endParaRPr lang="el-GR"/>
          </a:p>
        </p:txBody>
      </p:sp>
    </p:spTree>
    <p:extLst>
      <p:ext uri="{BB962C8B-B14F-4D97-AF65-F5344CB8AC3E}">
        <p14:creationId xmlns:p14="http://schemas.microsoft.com/office/powerpoint/2010/main" val="226513604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5FFF7E-F708-BA1E-1671-9A292EE1B68B}"/>
              </a:ext>
            </a:extLst>
          </p:cNvPr>
          <p:cNvSpPr txBox="1"/>
          <p:nvPr/>
        </p:nvSpPr>
        <p:spPr>
          <a:xfrm>
            <a:off x="8488533" y="5272311"/>
            <a:ext cx="6001305" cy="369332"/>
          </a:xfrm>
          <a:prstGeom prst="rect">
            <a:avLst/>
          </a:prstGeom>
          <a:noFill/>
        </p:spPr>
        <p:txBody>
          <a:bodyPr wrap="square" rtlCol="0">
            <a:spAutoFit/>
          </a:bodyPr>
          <a:lstStyle/>
          <a:p>
            <a:r>
              <a:rPr lang="en-US" dirty="0"/>
              <a:t>Georgopoulos Spyros</a:t>
            </a:r>
            <a:endParaRPr lang="el-GR" dirty="0"/>
          </a:p>
        </p:txBody>
      </p:sp>
      <p:sp>
        <p:nvSpPr>
          <p:cNvPr id="5" name="TextBox 4">
            <a:extLst>
              <a:ext uri="{FF2B5EF4-FFF2-40B4-BE49-F238E27FC236}">
                <a16:creationId xmlns:a16="http://schemas.microsoft.com/office/drawing/2014/main" id="{FCA21C6D-0A21-A68E-E059-74DE954B9550}"/>
              </a:ext>
            </a:extLst>
          </p:cNvPr>
          <p:cNvSpPr txBox="1"/>
          <p:nvPr/>
        </p:nvSpPr>
        <p:spPr>
          <a:xfrm>
            <a:off x="2505262" y="779931"/>
            <a:ext cx="8186692" cy="523220"/>
          </a:xfrm>
          <a:prstGeom prst="rect">
            <a:avLst/>
          </a:prstGeom>
          <a:noFill/>
        </p:spPr>
        <p:txBody>
          <a:bodyPr wrap="square" rtlCol="0">
            <a:spAutoFit/>
          </a:bodyPr>
          <a:lstStyle/>
          <a:p>
            <a:r>
              <a:rPr lang="en-US" sz="2800" dirty="0"/>
              <a:t>Ferrero Business Case: Loan Approval Prediction</a:t>
            </a:r>
            <a:endParaRPr lang="el-GR" sz="2800" dirty="0"/>
          </a:p>
        </p:txBody>
      </p:sp>
      <p:sp>
        <p:nvSpPr>
          <p:cNvPr id="6" name="TextBox 5">
            <a:extLst>
              <a:ext uri="{FF2B5EF4-FFF2-40B4-BE49-F238E27FC236}">
                <a16:creationId xmlns:a16="http://schemas.microsoft.com/office/drawing/2014/main" id="{968E7FBF-B092-4764-C555-74E560D0F4DC}"/>
              </a:ext>
            </a:extLst>
          </p:cNvPr>
          <p:cNvSpPr txBox="1"/>
          <p:nvPr/>
        </p:nvSpPr>
        <p:spPr>
          <a:xfrm>
            <a:off x="9077008" y="5641643"/>
            <a:ext cx="2348465" cy="307777"/>
          </a:xfrm>
          <a:prstGeom prst="rect">
            <a:avLst/>
          </a:prstGeom>
          <a:noFill/>
        </p:spPr>
        <p:txBody>
          <a:bodyPr wrap="square" rtlCol="0">
            <a:spAutoFit/>
          </a:bodyPr>
          <a:lstStyle/>
          <a:p>
            <a:r>
              <a:rPr lang="el-GR" sz="1400" dirty="0"/>
              <a:t>28/4/2024</a:t>
            </a:r>
          </a:p>
        </p:txBody>
      </p:sp>
      <p:pic>
        <p:nvPicPr>
          <p:cNvPr id="8" name="Picture 7">
            <a:extLst>
              <a:ext uri="{FF2B5EF4-FFF2-40B4-BE49-F238E27FC236}">
                <a16:creationId xmlns:a16="http://schemas.microsoft.com/office/drawing/2014/main" id="{97AA7FC6-CCF7-2919-5986-A2FF45CF4DA4}"/>
              </a:ext>
            </a:extLst>
          </p:cNvPr>
          <p:cNvPicPr>
            <a:picLocks noChangeAspect="1"/>
          </p:cNvPicPr>
          <p:nvPr/>
        </p:nvPicPr>
        <p:blipFill>
          <a:blip r:embed="rId2"/>
          <a:stretch>
            <a:fillRect/>
          </a:stretch>
        </p:blipFill>
        <p:spPr>
          <a:xfrm>
            <a:off x="2505262" y="1740172"/>
            <a:ext cx="7064251" cy="2762636"/>
          </a:xfrm>
          <a:prstGeom prst="rect">
            <a:avLst/>
          </a:prstGeom>
        </p:spPr>
      </p:pic>
    </p:spTree>
    <p:extLst>
      <p:ext uri="{BB962C8B-B14F-4D97-AF65-F5344CB8AC3E}">
        <p14:creationId xmlns:p14="http://schemas.microsoft.com/office/powerpoint/2010/main" val="3651782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8B4C8C-9261-92D8-9873-303BF28E4E7E}"/>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Modeling</a:t>
            </a:r>
            <a:endParaRPr lang="el-GR" dirty="0"/>
          </a:p>
        </p:txBody>
      </p:sp>
      <p:sp>
        <p:nvSpPr>
          <p:cNvPr id="3" name="TextBox 2">
            <a:extLst>
              <a:ext uri="{FF2B5EF4-FFF2-40B4-BE49-F238E27FC236}">
                <a16:creationId xmlns:a16="http://schemas.microsoft.com/office/drawing/2014/main" id="{2EA355D7-84B8-95F7-375B-8E876CF0E6DC}"/>
              </a:ext>
            </a:extLst>
          </p:cNvPr>
          <p:cNvSpPr txBox="1"/>
          <p:nvPr/>
        </p:nvSpPr>
        <p:spPr>
          <a:xfrm>
            <a:off x="2743200" y="1180731"/>
            <a:ext cx="6347534" cy="2031325"/>
          </a:xfrm>
          <a:prstGeom prst="rect">
            <a:avLst/>
          </a:prstGeom>
          <a:noFill/>
        </p:spPr>
        <p:txBody>
          <a:bodyPr wrap="square" rtlCol="0">
            <a:spAutoFit/>
          </a:bodyPr>
          <a:lstStyle/>
          <a:p>
            <a:pPr marL="342900" indent="-342900">
              <a:buAutoNum type="arabicPeriod"/>
            </a:pPr>
            <a:r>
              <a:rPr lang="en-US" dirty="0"/>
              <a:t>Used a standard scaler for numerical columns</a:t>
            </a:r>
          </a:p>
          <a:p>
            <a:pPr marL="342900" indent="-342900">
              <a:buAutoNum type="arabicPeriod"/>
            </a:pPr>
            <a:r>
              <a:rPr lang="en-US" dirty="0"/>
              <a:t>Used an ordinal encoder for encoding the categorical columns </a:t>
            </a:r>
          </a:p>
          <a:p>
            <a:pPr marL="342900" indent="-342900">
              <a:buAutoNum type="arabicPeriod"/>
            </a:pPr>
            <a:r>
              <a:rPr lang="en-US" dirty="0"/>
              <a:t>Created a pipeline to apply the above to the train/validation/test datasets</a:t>
            </a:r>
            <a:endParaRPr lang="el-GR" dirty="0"/>
          </a:p>
          <a:p>
            <a:pPr marL="342900" indent="-342900">
              <a:buAutoNum type="arabicPeriod"/>
            </a:pPr>
            <a:r>
              <a:rPr lang="en-US" dirty="0"/>
              <a:t>Created a RF model (simple or using </a:t>
            </a:r>
            <a:r>
              <a:rPr lang="en-US" dirty="0" err="1"/>
              <a:t>gridSearch</a:t>
            </a:r>
            <a:r>
              <a:rPr lang="en-US" dirty="0"/>
              <a:t>)</a:t>
            </a:r>
          </a:p>
          <a:p>
            <a:pPr marL="342900" indent="-342900">
              <a:buAutoNum type="arabicPeriod"/>
            </a:pPr>
            <a:r>
              <a:rPr lang="en-US" dirty="0"/>
              <a:t>Output metrics for train and validation data</a:t>
            </a:r>
          </a:p>
          <a:p>
            <a:r>
              <a:rPr lang="en-US" dirty="0"/>
              <a:t> </a:t>
            </a:r>
            <a:endParaRPr lang="el-GR" dirty="0"/>
          </a:p>
        </p:txBody>
      </p:sp>
      <p:sp>
        <p:nvSpPr>
          <p:cNvPr id="4" name="Arrow: Left-Right-Up 3">
            <a:extLst>
              <a:ext uri="{FF2B5EF4-FFF2-40B4-BE49-F238E27FC236}">
                <a16:creationId xmlns:a16="http://schemas.microsoft.com/office/drawing/2014/main" id="{BFB9F181-12D6-E2F4-F779-F53C2992198B}"/>
              </a:ext>
            </a:extLst>
          </p:cNvPr>
          <p:cNvSpPr/>
          <p:nvPr/>
        </p:nvSpPr>
        <p:spPr>
          <a:xfrm>
            <a:off x="4008318" y="3268098"/>
            <a:ext cx="2388093" cy="1129125"/>
          </a:xfrm>
          <a:prstGeom prst="leftRightUp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highlight>
                <a:srgbClr val="000000"/>
              </a:highlight>
            </a:endParaRPr>
          </a:p>
        </p:txBody>
      </p:sp>
      <p:pic>
        <p:nvPicPr>
          <p:cNvPr id="6" name="Picture 5">
            <a:extLst>
              <a:ext uri="{FF2B5EF4-FFF2-40B4-BE49-F238E27FC236}">
                <a16:creationId xmlns:a16="http://schemas.microsoft.com/office/drawing/2014/main" id="{C04BD081-DA9A-05E5-7B0D-E9A9DF5E2AAE}"/>
              </a:ext>
            </a:extLst>
          </p:cNvPr>
          <p:cNvPicPr>
            <a:picLocks noChangeAspect="1"/>
          </p:cNvPicPr>
          <p:nvPr/>
        </p:nvPicPr>
        <p:blipFill>
          <a:blip r:embed="rId2"/>
          <a:stretch>
            <a:fillRect/>
          </a:stretch>
        </p:blipFill>
        <p:spPr>
          <a:xfrm>
            <a:off x="315205" y="3268099"/>
            <a:ext cx="3133923" cy="1723657"/>
          </a:xfrm>
          <a:prstGeom prst="rect">
            <a:avLst/>
          </a:prstGeom>
        </p:spPr>
      </p:pic>
      <p:pic>
        <p:nvPicPr>
          <p:cNvPr id="8" name="Picture 7">
            <a:extLst>
              <a:ext uri="{FF2B5EF4-FFF2-40B4-BE49-F238E27FC236}">
                <a16:creationId xmlns:a16="http://schemas.microsoft.com/office/drawing/2014/main" id="{56D02C79-6605-9804-98FC-1DAF4BFE03B1}"/>
              </a:ext>
            </a:extLst>
          </p:cNvPr>
          <p:cNvPicPr>
            <a:picLocks noChangeAspect="1"/>
          </p:cNvPicPr>
          <p:nvPr/>
        </p:nvPicPr>
        <p:blipFill>
          <a:blip r:embed="rId3"/>
          <a:stretch>
            <a:fillRect/>
          </a:stretch>
        </p:blipFill>
        <p:spPr>
          <a:xfrm>
            <a:off x="6955601" y="3212056"/>
            <a:ext cx="3133923" cy="1779620"/>
          </a:xfrm>
          <a:prstGeom prst="rect">
            <a:avLst/>
          </a:prstGeom>
        </p:spPr>
      </p:pic>
    </p:spTree>
    <p:extLst>
      <p:ext uri="{BB962C8B-B14F-4D97-AF65-F5344CB8AC3E}">
        <p14:creationId xmlns:p14="http://schemas.microsoft.com/office/powerpoint/2010/main" val="168219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8CE31-A759-F8DB-8ADF-2447F2224AB9}"/>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Metrics Discussion</a:t>
            </a:r>
            <a:endParaRPr lang="el-GR" dirty="0"/>
          </a:p>
        </p:txBody>
      </p:sp>
      <p:sp>
        <p:nvSpPr>
          <p:cNvPr id="4" name="TextBox 3">
            <a:extLst>
              <a:ext uri="{FF2B5EF4-FFF2-40B4-BE49-F238E27FC236}">
                <a16:creationId xmlns:a16="http://schemas.microsoft.com/office/drawing/2014/main" id="{21162AC6-FDBB-F497-9761-A3945E57B518}"/>
              </a:ext>
            </a:extLst>
          </p:cNvPr>
          <p:cNvSpPr txBox="1"/>
          <p:nvPr/>
        </p:nvSpPr>
        <p:spPr>
          <a:xfrm>
            <a:off x="3047260" y="3108054"/>
            <a:ext cx="6094520" cy="646331"/>
          </a:xfrm>
          <a:prstGeom prst="rect">
            <a:avLst/>
          </a:prstGeom>
          <a:noFill/>
        </p:spPr>
        <p:txBody>
          <a:bodyPr wrap="square">
            <a:spAutoFit/>
          </a:bodyPr>
          <a:lstStyle/>
          <a:p>
            <a:r>
              <a:rPr lang="el-GR" dirty="0"/>
              <a:t>https://www.projectpro.io/article/loan-prediction-using-machine-learning-project-source-code/632</a:t>
            </a:r>
          </a:p>
        </p:txBody>
      </p:sp>
      <p:sp>
        <p:nvSpPr>
          <p:cNvPr id="6" name="TextBox 5">
            <a:extLst>
              <a:ext uri="{FF2B5EF4-FFF2-40B4-BE49-F238E27FC236}">
                <a16:creationId xmlns:a16="http://schemas.microsoft.com/office/drawing/2014/main" id="{EA8C280E-4467-22C5-75B2-15FD929B2052}"/>
              </a:ext>
            </a:extLst>
          </p:cNvPr>
          <p:cNvSpPr txBox="1"/>
          <p:nvPr/>
        </p:nvSpPr>
        <p:spPr>
          <a:xfrm>
            <a:off x="2816441" y="4413072"/>
            <a:ext cx="6094520" cy="646331"/>
          </a:xfrm>
          <a:prstGeom prst="rect">
            <a:avLst/>
          </a:prstGeom>
          <a:noFill/>
        </p:spPr>
        <p:txBody>
          <a:bodyPr wrap="square">
            <a:spAutoFit/>
          </a:bodyPr>
          <a:lstStyle/>
          <a:p>
            <a:r>
              <a:rPr lang="el-GR" dirty="0"/>
              <a:t>https://github.com/limchiahooi/loan-approval-prediction/blob/master/loan-approval-prediction.ipynb</a:t>
            </a:r>
          </a:p>
        </p:txBody>
      </p:sp>
    </p:spTree>
    <p:extLst>
      <p:ext uri="{BB962C8B-B14F-4D97-AF65-F5344CB8AC3E}">
        <p14:creationId xmlns:p14="http://schemas.microsoft.com/office/powerpoint/2010/main" val="6777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E98DA-E2E0-18AD-276F-EB77771858DE}"/>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Cross Validation</a:t>
            </a:r>
            <a:endParaRPr lang="el-GR" dirty="0"/>
          </a:p>
        </p:txBody>
      </p:sp>
    </p:spTree>
    <p:extLst>
      <p:ext uri="{BB962C8B-B14F-4D97-AF65-F5344CB8AC3E}">
        <p14:creationId xmlns:p14="http://schemas.microsoft.com/office/powerpoint/2010/main" val="237524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F3C7A-A8D3-EA71-7C09-4307D0F38E5E}"/>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Possible Enhancements</a:t>
            </a:r>
            <a:endParaRPr lang="el-GR" dirty="0"/>
          </a:p>
        </p:txBody>
      </p:sp>
    </p:spTree>
    <p:extLst>
      <p:ext uri="{BB962C8B-B14F-4D97-AF65-F5344CB8AC3E}">
        <p14:creationId xmlns:p14="http://schemas.microsoft.com/office/powerpoint/2010/main" val="143059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B6F89-7879-A853-E20E-024750D5862B}"/>
              </a:ext>
            </a:extLst>
          </p:cNvPr>
          <p:cNvSpPr txBox="1"/>
          <p:nvPr/>
        </p:nvSpPr>
        <p:spPr>
          <a:xfrm>
            <a:off x="266330" y="213063"/>
            <a:ext cx="5104660" cy="400110"/>
          </a:xfrm>
          <a:prstGeom prst="rect">
            <a:avLst/>
          </a:prstGeom>
          <a:noFill/>
        </p:spPr>
        <p:txBody>
          <a:bodyPr wrap="square" rtlCol="0">
            <a:spAutoFit/>
          </a:bodyPr>
          <a:lstStyle/>
          <a:p>
            <a:r>
              <a:rPr lang="en-US" sz="2000" dirty="0"/>
              <a:t>Exercise 2 - Overview</a:t>
            </a:r>
            <a:endParaRPr lang="el-GR" sz="2000" dirty="0"/>
          </a:p>
        </p:txBody>
      </p:sp>
    </p:spTree>
    <p:extLst>
      <p:ext uri="{BB962C8B-B14F-4D97-AF65-F5344CB8AC3E}">
        <p14:creationId xmlns:p14="http://schemas.microsoft.com/office/powerpoint/2010/main" val="275912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501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36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855F5-8FD1-23BE-1EA5-D99A9186D1F2}"/>
              </a:ext>
            </a:extLst>
          </p:cNvPr>
          <p:cNvSpPr txBox="1"/>
          <p:nvPr/>
        </p:nvSpPr>
        <p:spPr>
          <a:xfrm>
            <a:off x="266330" y="213063"/>
            <a:ext cx="5104660" cy="400110"/>
          </a:xfrm>
          <a:prstGeom prst="rect">
            <a:avLst/>
          </a:prstGeom>
          <a:noFill/>
        </p:spPr>
        <p:txBody>
          <a:bodyPr wrap="square" rtlCol="0">
            <a:spAutoFit/>
          </a:bodyPr>
          <a:lstStyle/>
          <a:p>
            <a:r>
              <a:rPr lang="en-US" sz="2000" dirty="0"/>
              <a:t>Exercise 1 - Overview</a:t>
            </a:r>
            <a:endParaRPr lang="el-GR" sz="2000" dirty="0"/>
          </a:p>
        </p:txBody>
      </p:sp>
      <p:sp>
        <p:nvSpPr>
          <p:cNvPr id="3" name="TextBox 2">
            <a:extLst>
              <a:ext uri="{FF2B5EF4-FFF2-40B4-BE49-F238E27FC236}">
                <a16:creationId xmlns:a16="http://schemas.microsoft.com/office/drawing/2014/main" id="{AE1864C1-B153-3D3A-1327-A8CC669939C7}"/>
              </a:ext>
            </a:extLst>
          </p:cNvPr>
          <p:cNvSpPr txBox="1"/>
          <p:nvPr/>
        </p:nvSpPr>
        <p:spPr>
          <a:xfrm>
            <a:off x="390617" y="1029810"/>
            <a:ext cx="5335480" cy="276999"/>
          </a:xfrm>
          <a:prstGeom prst="rect">
            <a:avLst/>
          </a:prstGeom>
          <a:noFill/>
        </p:spPr>
        <p:txBody>
          <a:bodyPr wrap="square" rtlCol="0">
            <a:spAutoFit/>
          </a:bodyPr>
          <a:lstStyle/>
          <a:p>
            <a:r>
              <a:rPr lang="en-US" sz="1200" dirty="0"/>
              <a:t>I will start providing the variables meanings as I understand it for reference:</a:t>
            </a:r>
            <a:endParaRPr lang="el-GR" sz="1200" dirty="0"/>
          </a:p>
        </p:txBody>
      </p:sp>
      <p:pic>
        <p:nvPicPr>
          <p:cNvPr id="8" name="Picture 7">
            <a:extLst>
              <a:ext uri="{FF2B5EF4-FFF2-40B4-BE49-F238E27FC236}">
                <a16:creationId xmlns:a16="http://schemas.microsoft.com/office/drawing/2014/main" id="{19EFF8DA-7FEA-840E-42A3-E01505B0710A}"/>
              </a:ext>
            </a:extLst>
          </p:cNvPr>
          <p:cNvPicPr>
            <a:picLocks noChangeAspect="1"/>
          </p:cNvPicPr>
          <p:nvPr/>
        </p:nvPicPr>
        <p:blipFill>
          <a:blip r:embed="rId2"/>
          <a:stretch>
            <a:fillRect/>
          </a:stretch>
        </p:blipFill>
        <p:spPr>
          <a:xfrm>
            <a:off x="487524" y="1457116"/>
            <a:ext cx="5410955" cy="4591691"/>
          </a:xfrm>
          <a:prstGeom prst="rect">
            <a:avLst/>
          </a:prstGeom>
        </p:spPr>
      </p:pic>
    </p:spTree>
    <p:extLst>
      <p:ext uri="{BB962C8B-B14F-4D97-AF65-F5344CB8AC3E}">
        <p14:creationId xmlns:p14="http://schemas.microsoft.com/office/powerpoint/2010/main" val="404352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8FDD1-400C-4DF3-775D-BFA399FDDFE1}"/>
              </a:ext>
            </a:extLst>
          </p:cNvPr>
          <p:cNvSpPr txBox="1"/>
          <p:nvPr/>
        </p:nvSpPr>
        <p:spPr>
          <a:xfrm>
            <a:off x="133165" y="204186"/>
            <a:ext cx="6072326" cy="369332"/>
          </a:xfrm>
          <a:prstGeom prst="rect">
            <a:avLst/>
          </a:prstGeom>
          <a:noFill/>
        </p:spPr>
        <p:txBody>
          <a:bodyPr wrap="square" rtlCol="0">
            <a:spAutoFit/>
          </a:bodyPr>
          <a:lstStyle/>
          <a:p>
            <a:r>
              <a:rPr lang="en-US" dirty="0"/>
              <a:t>Questions 1-2 | Data Observation</a:t>
            </a:r>
            <a:endParaRPr lang="el-GR" dirty="0"/>
          </a:p>
        </p:txBody>
      </p:sp>
      <p:pic>
        <p:nvPicPr>
          <p:cNvPr id="4" name="Picture 3">
            <a:extLst>
              <a:ext uri="{FF2B5EF4-FFF2-40B4-BE49-F238E27FC236}">
                <a16:creationId xmlns:a16="http://schemas.microsoft.com/office/drawing/2014/main" id="{549816AA-A5E3-77B7-700B-AB6E013F908C}"/>
              </a:ext>
            </a:extLst>
          </p:cNvPr>
          <p:cNvPicPr>
            <a:picLocks noChangeAspect="1"/>
          </p:cNvPicPr>
          <p:nvPr/>
        </p:nvPicPr>
        <p:blipFill>
          <a:blip r:embed="rId2"/>
          <a:stretch>
            <a:fillRect/>
          </a:stretch>
        </p:blipFill>
        <p:spPr>
          <a:xfrm>
            <a:off x="18202" y="1547833"/>
            <a:ext cx="9718093" cy="3762334"/>
          </a:xfrm>
          <a:prstGeom prst="rect">
            <a:avLst/>
          </a:prstGeom>
        </p:spPr>
      </p:pic>
      <p:pic>
        <p:nvPicPr>
          <p:cNvPr id="6" name="Picture 5">
            <a:extLst>
              <a:ext uri="{FF2B5EF4-FFF2-40B4-BE49-F238E27FC236}">
                <a16:creationId xmlns:a16="http://schemas.microsoft.com/office/drawing/2014/main" id="{32CCAEB7-B22C-C75A-3061-85AFB1B7ECEE}"/>
              </a:ext>
            </a:extLst>
          </p:cNvPr>
          <p:cNvPicPr>
            <a:picLocks noChangeAspect="1"/>
          </p:cNvPicPr>
          <p:nvPr/>
        </p:nvPicPr>
        <p:blipFill>
          <a:blip r:embed="rId3"/>
          <a:stretch>
            <a:fillRect/>
          </a:stretch>
        </p:blipFill>
        <p:spPr>
          <a:xfrm>
            <a:off x="9896155" y="5009072"/>
            <a:ext cx="2295845" cy="301095"/>
          </a:xfrm>
          <a:prstGeom prst="rect">
            <a:avLst/>
          </a:prstGeom>
        </p:spPr>
      </p:pic>
      <p:pic>
        <p:nvPicPr>
          <p:cNvPr id="8" name="Picture 7">
            <a:extLst>
              <a:ext uri="{FF2B5EF4-FFF2-40B4-BE49-F238E27FC236}">
                <a16:creationId xmlns:a16="http://schemas.microsoft.com/office/drawing/2014/main" id="{21995BCB-4158-9D03-464A-2292371BCEC6}"/>
              </a:ext>
            </a:extLst>
          </p:cNvPr>
          <p:cNvPicPr>
            <a:picLocks noChangeAspect="1"/>
          </p:cNvPicPr>
          <p:nvPr/>
        </p:nvPicPr>
        <p:blipFill>
          <a:blip r:embed="rId4"/>
          <a:stretch>
            <a:fillRect/>
          </a:stretch>
        </p:blipFill>
        <p:spPr>
          <a:xfrm>
            <a:off x="9877953" y="1547833"/>
            <a:ext cx="2295845" cy="2372056"/>
          </a:xfrm>
          <a:prstGeom prst="rect">
            <a:avLst/>
          </a:prstGeom>
        </p:spPr>
      </p:pic>
    </p:spTree>
    <p:extLst>
      <p:ext uri="{BB962C8B-B14F-4D97-AF65-F5344CB8AC3E}">
        <p14:creationId xmlns:p14="http://schemas.microsoft.com/office/powerpoint/2010/main" val="30470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08C2F-F032-AFB5-D986-BE6BE84D513E}"/>
              </a:ext>
            </a:extLst>
          </p:cNvPr>
          <p:cNvSpPr txBox="1"/>
          <p:nvPr/>
        </p:nvSpPr>
        <p:spPr>
          <a:xfrm>
            <a:off x="133165" y="204186"/>
            <a:ext cx="6072326" cy="369332"/>
          </a:xfrm>
          <a:prstGeom prst="rect">
            <a:avLst/>
          </a:prstGeom>
          <a:noFill/>
        </p:spPr>
        <p:txBody>
          <a:bodyPr wrap="square" rtlCol="0">
            <a:spAutoFit/>
          </a:bodyPr>
          <a:lstStyle/>
          <a:p>
            <a:r>
              <a:rPr lang="en-US" dirty="0"/>
              <a:t>Questions 3-4 | Null Values Handling</a:t>
            </a:r>
            <a:endParaRPr lang="el-GR" dirty="0"/>
          </a:p>
        </p:txBody>
      </p:sp>
      <p:pic>
        <p:nvPicPr>
          <p:cNvPr id="4" name="Picture 3">
            <a:extLst>
              <a:ext uri="{FF2B5EF4-FFF2-40B4-BE49-F238E27FC236}">
                <a16:creationId xmlns:a16="http://schemas.microsoft.com/office/drawing/2014/main" id="{73BC24A7-FB7C-B825-EDDD-D82D2603D424}"/>
              </a:ext>
            </a:extLst>
          </p:cNvPr>
          <p:cNvPicPr>
            <a:picLocks noChangeAspect="1"/>
          </p:cNvPicPr>
          <p:nvPr/>
        </p:nvPicPr>
        <p:blipFill>
          <a:blip r:embed="rId2"/>
          <a:stretch>
            <a:fillRect/>
          </a:stretch>
        </p:blipFill>
        <p:spPr>
          <a:xfrm>
            <a:off x="8343261" y="967666"/>
            <a:ext cx="2791086" cy="1613972"/>
          </a:xfrm>
          <a:prstGeom prst="rect">
            <a:avLst/>
          </a:prstGeom>
        </p:spPr>
      </p:pic>
      <p:sp>
        <p:nvSpPr>
          <p:cNvPr id="5" name="TextBox 4">
            <a:extLst>
              <a:ext uri="{FF2B5EF4-FFF2-40B4-BE49-F238E27FC236}">
                <a16:creationId xmlns:a16="http://schemas.microsoft.com/office/drawing/2014/main" id="{BC9F3354-EC7F-F0CC-2F46-DB180C3840D0}"/>
              </a:ext>
            </a:extLst>
          </p:cNvPr>
          <p:cNvSpPr txBox="1"/>
          <p:nvPr/>
        </p:nvSpPr>
        <p:spPr>
          <a:xfrm>
            <a:off x="301841" y="967666"/>
            <a:ext cx="9436963" cy="461665"/>
          </a:xfrm>
          <a:prstGeom prst="rect">
            <a:avLst/>
          </a:prstGeom>
          <a:noFill/>
        </p:spPr>
        <p:txBody>
          <a:bodyPr wrap="square" rtlCol="0">
            <a:spAutoFit/>
          </a:bodyPr>
          <a:lstStyle/>
          <a:p>
            <a:pPr marL="228600" indent="-228600">
              <a:buAutoNum type="arabicPeriod"/>
            </a:pPr>
            <a:r>
              <a:rPr lang="en-US" sz="1200" dirty="0"/>
              <a:t>Deletion: Remove rows or columns with null values. This is suitable when the null values are relatively few </a:t>
            </a:r>
            <a:endParaRPr lang="el-GR" sz="1200" dirty="0"/>
          </a:p>
          <a:p>
            <a:r>
              <a:rPr lang="en-US" sz="1200" dirty="0"/>
              <a:t>compared to the total dataset and removing them won't significantly affect the analysis.</a:t>
            </a:r>
            <a:endParaRPr lang="el-GR" sz="1200" dirty="0"/>
          </a:p>
        </p:txBody>
      </p:sp>
      <p:sp>
        <p:nvSpPr>
          <p:cNvPr id="6" name="TextBox 5">
            <a:extLst>
              <a:ext uri="{FF2B5EF4-FFF2-40B4-BE49-F238E27FC236}">
                <a16:creationId xmlns:a16="http://schemas.microsoft.com/office/drawing/2014/main" id="{6E5CD8A8-A1AF-8979-04BE-29568F6C2FF1}"/>
              </a:ext>
            </a:extLst>
          </p:cNvPr>
          <p:cNvSpPr txBox="1"/>
          <p:nvPr/>
        </p:nvSpPr>
        <p:spPr>
          <a:xfrm>
            <a:off x="301841" y="1546480"/>
            <a:ext cx="5921406" cy="276999"/>
          </a:xfrm>
          <a:prstGeom prst="rect">
            <a:avLst/>
          </a:prstGeom>
          <a:noFill/>
        </p:spPr>
        <p:txBody>
          <a:bodyPr wrap="square" rtlCol="0">
            <a:spAutoFit/>
          </a:bodyPr>
          <a:lstStyle/>
          <a:p>
            <a:r>
              <a:rPr lang="en-US" sz="1200" dirty="0"/>
              <a:t>2. Forward or Backward Fill: Use the value from the previous or next row to fill null values</a:t>
            </a:r>
            <a:endParaRPr lang="el-GR" sz="1200" dirty="0"/>
          </a:p>
        </p:txBody>
      </p:sp>
      <p:sp>
        <p:nvSpPr>
          <p:cNvPr id="7" name="TextBox 6">
            <a:extLst>
              <a:ext uri="{FF2B5EF4-FFF2-40B4-BE49-F238E27FC236}">
                <a16:creationId xmlns:a16="http://schemas.microsoft.com/office/drawing/2014/main" id="{E1DDBDE9-0CCE-E47C-6C6E-D605C1692187}"/>
              </a:ext>
            </a:extLst>
          </p:cNvPr>
          <p:cNvSpPr txBox="1"/>
          <p:nvPr/>
        </p:nvSpPr>
        <p:spPr>
          <a:xfrm>
            <a:off x="301841" y="1986972"/>
            <a:ext cx="9090734" cy="276999"/>
          </a:xfrm>
          <a:prstGeom prst="rect">
            <a:avLst/>
          </a:prstGeom>
          <a:noFill/>
        </p:spPr>
        <p:txBody>
          <a:bodyPr wrap="square" rtlCol="0">
            <a:spAutoFit/>
          </a:bodyPr>
          <a:lstStyle/>
          <a:p>
            <a:r>
              <a:rPr lang="en-US" sz="1200" dirty="0"/>
              <a:t>3. Predictive Modeling: Use machine learning algorithms to predict missing values based on other features in the dataset.</a:t>
            </a:r>
            <a:endParaRPr lang="el-GR" sz="1200" dirty="0"/>
          </a:p>
        </p:txBody>
      </p:sp>
      <p:sp>
        <p:nvSpPr>
          <p:cNvPr id="8" name="TextBox 7">
            <a:extLst>
              <a:ext uri="{FF2B5EF4-FFF2-40B4-BE49-F238E27FC236}">
                <a16:creationId xmlns:a16="http://schemas.microsoft.com/office/drawing/2014/main" id="{FE15C3D2-DA56-58DE-ACE6-1F5F62BAF398}"/>
              </a:ext>
            </a:extLst>
          </p:cNvPr>
          <p:cNvSpPr txBox="1"/>
          <p:nvPr/>
        </p:nvSpPr>
        <p:spPr>
          <a:xfrm>
            <a:off x="301841" y="2383684"/>
            <a:ext cx="7732450" cy="646331"/>
          </a:xfrm>
          <a:prstGeom prst="rect">
            <a:avLst/>
          </a:prstGeom>
          <a:noFill/>
        </p:spPr>
        <p:txBody>
          <a:bodyPr wrap="square" rtlCol="0">
            <a:spAutoFit/>
          </a:bodyPr>
          <a:lstStyle/>
          <a:p>
            <a:r>
              <a:rPr lang="en-US" sz="1200" dirty="0"/>
              <a:t>4. Statistical Imputation: Replace null values with a suitable substitute, such as the mean, median, mode, or a constant value.   In order to be in place to determine a substitute strategy we should take a quick look to the distributions of the null columns.</a:t>
            </a:r>
            <a:endParaRPr lang="el-GR" sz="1200" dirty="0"/>
          </a:p>
        </p:txBody>
      </p:sp>
      <p:sp>
        <p:nvSpPr>
          <p:cNvPr id="9" name="TextBox 8">
            <a:extLst>
              <a:ext uri="{FF2B5EF4-FFF2-40B4-BE49-F238E27FC236}">
                <a16:creationId xmlns:a16="http://schemas.microsoft.com/office/drawing/2014/main" id="{9986026D-9563-8C19-BCF7-D9714AFC4F78}"/>
              </a:ext>
            </a:extLst>
          </p:cNvPr>
          <p:cNvSpPr txBox="1"/>
          <p:nvPr/>
        </p:nvSpPr>
        <p:spPr>
          <a:xfrm>
            <a:off x="301841" y="3573971"/>
            <a:ext cx="6613864" cy="307777"/>
          </a:xfrm>
          <a:prstGeom prst="rect">
            <a:avLst/>
          </a:prstGeom>
          <a:noFill/>
        </p:spPr>
        <p:txBody>
          <a:bodyPr wrap="square" rtlCol="0">
            <a:spAutoFit/>
          </a:bodyPr>
          <a:lstStyle/>
          <a:p>
            <a:r>
              <a:rPr lang="en-US" sz="1400" dirty="0"/>
              <a:t>Steps to address the null problem for these columns:</a:t>
            </a:r>
            <a:endParaRPr lang="el-GR" sz="1400" dirty="0"/>
          </a:p>
        </p:txBody>
      </p:sp>
      <p:pic>
        <p:nvPicPr>
          <p:cNvPr id="11" name="Picture 10">
            <a:extLst>
              <a:ext uri="{FF2B5EF4-FFF2-40B4-BE49-F238E27FC236}">
                <a16:creationId xmlns:a16="http://schemas.microsoft.com/office/drawing/2014/main" id="{446270A9-DA7A-B5F4-9D37-8B1F3A8540A3}"/>
              </a:ext>
            </a:extLst>
          </p:cNvPr>
          <p:cNvPicPr>
            <a:picLocks noChangeAspect="1"/>
          </p:cNvPicPr>
          <p:nvPr/>
        </p:nvPicPr>
        <p:blipFill>
          <a:blip r:embed="rId3"/>
          <a:stretch>
            <a:fillRect/>
          </a:stretch>
        </p:blipFill>
        <p:spPr>
          <a:xfrm>
            <a:off x="5101214" y="3429000"/>
            <a:ext cx="5411158" cy="3193742"/>
          </a:xfrm>
          <a:prstGeom prst="rect">
            <a:avLst/>
          </a:prstGeom>
        </p:spPr>
      </p:pic>
      <p:sp>
        <p:nvSpPr>
          <p:cNvPr id="12" name="TextBox 11">
            <a:extLst>
              <a:ext uri="{FF2B5EF4-FFF2-40B4-BE49-F238E27FC236}">
                <a16:creationId xmlns:a16="http://schemas.microsoft.com/office/drawing/2014/main" id="{A16FE99C-301B-2647-9258-06424DA689D2}"/>
              </a:ext>
            </a:extLst>
          </p:cNvPr>
          <p:cNvSpPr txBox="1"/>
          <p:nvPr/>
        </p:nvSpPr>
        <p:spPr>
          <a:xfrm>
            <a:off x="301841" y="3952248"/>
            <a:ext cx="4554244" cy="1077218"/>
          </a:xfrm>
          <a:prstGeom prst="rect">
            <a:avLst/>
          </a:prstGeom>
          <a:noFill/>
        </p:spPr>
        <p:txBody>
          <a:bodyPr wrap="square" rtlCol="0">
            <a:spAutoFit/>
          </a:bodyPr>
          <a:lstStyle/>
          <a:p>
            <a:pPr marL="342900" indent="-342900">
              <a:buAutoNum type="arabicPeriod"/>
            </a:pPr>
            <a:r>
              <a:rPr lang="en-US" sz="1600" dirty="0"/>
              <a:t>Check </a:t>
            </a:r>
            <a:r>
              <a:rPr lang="en-US" sz="1600" b="1" dirty="0"/>
              <a:t>cardinality</a:t>
            </a:r>
            <a:r>
              <a:rPr lang="en-US" sz="1600" dirty="0"/>
              <a:t> of the column</a:t>
            </a:r>
          </a:p>
          <a:p>
            <a:pPr marL="342900" indent="-342900">
              <a:buAutoNum type="arabicPeriod"/>
            </a:pPr>
            <a:r>
              <a:rPr lang="en-US" sz="1600" dirty="0"/>
              <a:t>Check the </a:t>
            </a:r>
            <a:r>
              <a:rPr lang="en-US" sz="1600" b="1" dirty="0"/>
              <a:t>distribution</a:t>
            </a:r>
            <a:r>
              <a:rPr lang="en-US" sz="1600" dirty="0"/>
              <a:t> of the column</a:t>
            </a:r>
          </a:p>
          <a:p>
            <a:pPr marL="342900" indent="-342900">
              <a:buAutoNum type="arabicPeriod"/>
            </a:pPr>
            <a:r>
              <a:rPr lang="en-US" sz="1600" b="1" dirty="0"/>
              <a:t>Most frequent</a:t>
            </a:r>
            <a:r>
              <a:rPr lang="en-US" sz="1600" dirty="0"/>
              <a:t> value for the categorical columns</a:t>
            </a:r>
          </a:p>
          <a:p>
            <a:pPr marL="342900" indent="-342900">
              <a:buAutoNum type="arabicPeriod"/>
            </a:pPr>
            <a:r>
              <a:rPr lang="en-US" sz="1600" b="1" dirty="0"/>
              <a:t>Mean</a:t>
            </a:r>
            <a:r>
              <a:rPr lang="en-US" sz="1600" dirty="0"/>
              <a:t> for the numerical ones</a:t>
            </a:r>
            <a:endParaRPr lang="el-GR" sz="1600" dirty="0"/>
          </a:p>
        </p:txBody>
      </p:sp>
    </p:spTree>
    <p:extLst>
      <p:ext uri="{BB962C8B-B14F-4D97-AF65-F5344CB8AC3E}">
        <p14:creationId xmlns:p14="http://schemas.microsoft.com/office/powerpoint/2010/main" val="316413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9B295F-AE5E-FD91-B596-94F999C5A693}"/>
              </a:ext>
            </a:extLst>
          </p:cNvPr>
          <p:cNvSpPr txBox="1"/>
          <p:nvPr/>
        </p:nvSpPr>
        <p:spPr>
          <a:xfrm>
            <a:off x="106532" y="204186"/>
            <a:ext cx="6072326" cy="369332"/>
          </a:xfrm>
          <a:prstGeom prst="rect">
            <a:avLst/>
          </a:prstGeom>
          <a:noFill/>
        </p:spPr>
        <p:txBody>
          <a:bodyPr wrap="square" rtlCol="0">
            <a:spAutoFit/>
          </a:bodyPr>
          <a:lstStyle/>
          <a:p>
            <a:r>
              <a:rPr lang="en-US" dirty="0"/>
              <a:t>Question 5 | Distribution Plots (Categorical columns)</a:t>
            </a:r>
            <a:endParaRPr lang="el-GR" dirty="0"/>
          </a:p>
        </p:txBody>
      </p:sp>
      <p:pic>
        <p:nvPicPr>
          <p:cNvPr id="4" name="Picture 3">
            <a:extLst>
              <a:ext uri="{FF2B5EF4-FFF2-40B4-BE49-F238E27FC236}">
                <a16:creationId xmlns:a16="http://schemas.microsoft.com/office/drawing/2014/main" id="{4A6D36EB-04AC-7984-AE0B-C05A4D71457F}"/>
              </a:ext>
            </a:extLst>
          </p:cNvPr>
          <p:cNvPicPr>
            <a:picLocks noChangeAspect="1"/>
          </p:cNvPicPr>
          <p:nvPr/>
        </p:nvPicPr>
        <p:blipFill>
          <a:blip r:embed="rId2"/>
          <a:stretch>
            <a:fillRect/>
          </a:stretch>
        </p:blipFill>
        <p:spPr>
          <a:xfrm>
            <a:off x="4279070" y="573518"/>
            <a:ext cx="7564189" cy="5976862"/>
          </a:xfrm>
          <a:prstGeom prst="rect">
            <a:avLst/>
          </a:prstGeom>
        </p:spPr>
      </p:pic>
    </p:spTree>
    <p:extLst>
      <p:ext uri="{BB962C8B-B14F-4D97-AF65-F5344CB8AC3E}">
        <p14:creationId xmlns:p14="http://schemas.microsoft.com/office/powerpoint/2010/main" val="254836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8BE86-2A83-EE9F-F01D-D6D20280DC38}"/>
              </a:ext>
            </a:extLst>
          </p:cNvPr>
          <p:cNvSpPr txBox="1"/>
          <p:nvPr/>
        </p:nvSpPr>
        <p:spPr>
          <a:xfrm>
            <a:off x="106532" y="204186"/>
            <a:ext cx="6072326" cy="369332"/>
          </a:xfrm>
          <a:prstGeom prst="rect">
            <a:avLst/>
          </a:prstGeom>
          <a:noFill/>
        </p:spPr>
        <p:txBody>
          <a:bodyPr wrap="square" rtlCol="0">
            <a:spAutoFit/>
          </a:bodyPr>
          <a:lstStyle/>
          <a:p>
            <a:r>
              <a:rPr lang="en-US" dirty="0"/>
              <a:t>Question 5 | Distribution Plots (Numerical columns)</a:t>
            </a:r>
            <a:endParaRPr lang="el-GR" dirty="0"/>
          </a:p>
        </p:txBody>
      </p:sp>
      <p:pic>
        <p:nvPicPr>
          <p:cNvPr id="4" name="Picture 3">
            <a:extLst>
              <a:ext uri="{FF2B5EF4-FFF2-40B4-BE49-F238E27FC236}">
                <a16:creationId xmlns:a16="http://schemas.microsoft.com/office/drawing/2014/main" id="{116733E9-2615-A36C-40B8-E3681BC55767}"/>
              </a:ext>
            </a:extLst>
          </p:cNvPr>
          <p:cNvPicPr>
            <a:picLocks noChangeAspect="1"/>
          </p:cNvPicPr>
          <p:nvPr/>
        </p:nvPicPr>
        <p:blipFill>
          <a:blip r:embed="rId2"/>
          <a:stretch>
            <a:fillRect/>
          </a:stretch>
        </p:blipFill>
        <p:spPr>
          <a:xfrm>
            <a:off x="6532792" y="204186"/>
            <a:ext cx="4632964" cy="3107185"/>
          </a:xfrm>
          <a:prstGeom prst="rect">
            <a:avLst/>
          </a:prstGeom>
        </p:spPr>
      </p:pic>
      <p:pic>
        <p:nvPicPr>
          <p:cNvPr id="6" name="Picture 5">
            <a:extLst>
              <a:ext uri="{FF2B5EF4-FFF2-40B4-BE49-F238E27FC236}">
                <a16:creationId xmlns:a16="http://schemas.microsoft.com/office/drawing/2014/main" id="{64025A59-79B1-ACBC-728D-FB9EAEEC7B02}"/>
              </a:ext>
            </a:extLst>
          </p:cNvPr>
          <p:cNvPicPr>
            <a:picLocks noChangeAspect="1"/>
          </p:cNvPicPr>
          <p:nvPr/>
        </p:nvPicPr>
        <p:blipFill>
          <a:blip r:embed="rId3"/>
          <a:stretch>
            <a:fillRect/>
          </a:stretch>
        </p:blipFill>
        <p:spPr>
          <a:xfrm>
            <a:off x="6664137" y="3682629"/>
            <a:ext cx="4501619" cy="3060481"/>
          </a:xfrm>
          <a:prstGeom prst="rect">
            <a:avLst/>
          </a:prstGeom>
        </p:spPr>
      </p:pic>
      <p:pic>
        <p:nvPicPr>
          <p:cNvPr id="8" name="Picture 7">
            <a:extLst>
              <a:ext uri="{FF2B5EF4-FFF2-40B4-BE49-F238E27FC236}">
                <a16:creationId xmlns:a16="http://schemas.microsoft.com/office/drawing/2014/main" id="{2941FBF6-208E-791F-8323-6D5EF9585327}"/>
              </a:ext>
            </a:extLst>
          </p:cNvPr>
          <p:cNvPicPr>
            <a:picLocks noChangeAspect="1"/>
          </p:cNvPicPr>
          <p:nvPr/>
        </p:nvPicPr>
        <p:blipFill>
          <a:blip r:embed="rId4"/>
          <a:stretch>
            <a:fillRect/>
          </a:stretch>
        </p:blipFill>
        <p:spPr>
          <a:xfrm>
            <a:off x="542312" y="3682629"/>
            <a:ext cx="4516362" cy="3060481"/>
          </a:xfrm>
          <a:prstGeom prst="rect">
            <a:avLst/>
          </a:prstGeom>
        </p:spPr>
      </p:pic>
    </p:spTree>
    <p:extLst>
      <p:ext uri="{BB962C8B-B14F-4D97-AF65-F5344CB8AC3E}">
        <p14:creationId xmlns:p14="http://schemas.microsoft.com/office/powerpoint/2010/main" val="408573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7F37D-EB1F-3D5A-5BBE-215E31977D44}"/>
              </a:ext>
            </a:extLst>
          </p:cNvPr>
          <p:cNvSpPr txBox="1"/>
          <p:nvPr/>
        </p:nvSpPr>
        <p:spPr>
          <a:xfrm>
            <a:off x="106531" y="204186"/>
            <a:ext cx="7524765" cy="369332"/>
          </a:xfrm>
          <a:prstGeom prst="rect">
            <a:avLst/>
          </a:prstGeom>
          <a:noFill/>
        </p:spPr>
        <p:txBody>
          <a:bodyPr wrap="square" rtlCol="0">
            <a:spAutoFit/>
          </a:bodyPr>
          <a:lstStyle/>
          <a:p>
            <a:r>
              <a:rPr lang="en-US" dirty="0"/>
              <a:t>Questions 6-10 | Preprocessing before the modeling part</a:t>
            </a:r>
            <a:r>
              <a:rPr lang="el-GR" dirty="0"/>
              <a:t> | </a:t>
            </a:r>
            <a:r>
              <a:rPr lang="en-US" dirty="0"/>
              <a:t>Multicollinearity</a:t>
            </a:r>
            <a:endParaRPr lang="el-GR" dirty="0"/>
          </a:p>
        </p:txBody>
      </p:sp>
      <p:sp>
        <p:nvSpPr>
          <p:cNvPr id="3" name="TextBox 2">
            <a:extLst>
              <a:ext uri="{FF2B5EF4-FFF2-40B4-BE49-F238E27FC236}">
                <a16:creationId xmlns:a16="http://schemas.microsoft.com/office/drawing/2014/main" id="{117F94F5-0105-9F3E-0DDE-AF4F0D9E201D}"/>
              </a:ext>
            </a:extLst>
          </p:cNvPr>
          <p:cNvSpPr txBox="1"/>
          <p:nvPr/>
        </p:nvSpPr>
        <p:spPr>
          <a:xfrm>
            <a:off x="381740" y="1649322"/>
            <a:ext cx="4554244" cy="1015663"/>
          </a:xfrm>
          <a:prstGeom prst="rect">
            <a:avLst/>
          </a:prstGeom>
          <a:noFill/>
        </p:spPr>
        <p:txBody>
          <a:bodyPr wrap="square" rtlCol="0">
            <a:spAutoFit/>
          </a:bodyPr>
          <a:lstStyle/>
          <a:p>
            <a:r>
              <a:rPr lang="en-US" dirty="0"/>
              <a:t>Multicollinearity check for numerical using VIF: </a:t>
            </a:r>
          </a:p>
          <a:p>
            <a:r>
              <a:rPr lang="en-US" sz="1400" dirty="0"/>
              <a:t>There is some collinearity on the numerical part of the data but no to the point of removing a column. Especially since we do not have a large dataset. </a:t>
            </a:r>
            <a:endParaRPr lang="el-GR" sz="1400" dirty="0"/>
          </a:p>
        </p:txBody>
      </p:sp>
      <p:sp>
        <p:nvSpPr>
          <p:cNvPr id="4" name="TextBox 3">
            <a:extLst>
              <a:ext uri="{FF2B5EF4-FFF2-40B4-BE49-F238E27FC236}">
                <a16:creationId xmlns:a16="http://schemas.microsoft.com/office/drawing/2014/main" id="{F3B28DCC-0FDE-8DC2-7CA4-8136EFFE1FF2}"/>
              </a:ext>
            </a:extLst>
          </p:cNvPr>
          <p:cNvSpPr txBox="1"/>
          <p:nvPr/>
        </p:nvSpPr>
        <p:spPr>
          <a:xfrm>
            <a:off x="381740" y="3555377"/>
            <a:ext cx="4554244" cy="1292662"/>
          </a:xfrm>
          <a:prstGeom prst="rect">
            <a:avLst/>
          </a:prstGeom>
          <a:noFill/>
        </p:spPr>
        <p:txBody>
          <a:bodyPr wrap="square" rtlCol="0">
            <a:spAutoFit/>
          </a:bodyPr>
          <a:lstStyle/>
          <a:p>
            <a:r>
              <a:rPr lang="en-US" dirty="0"/>
              <a:t>Multicollinearity check for categorical using pandas get dummies: </a:t>
            </a:r>
          </a:p>
          <a:p>
            <a:r>
              <a:rPr lang="en-US" sz="1400" dirty="0"/>
              <a:t>Setting a small threshold (0.3) there were only these 2 pairs.</a:t>
            </a:r>
          </a:p>
          <a:p>
            <a:r>
              <a:rPr lang="en-US" sz="1400" dirty="0"/>
              <a:t>Again I don’t feel that removing a any data will benefit the model</a:t>
            </a:r>
            <a:endParaRPr lang="el-GR" sz="1400" dirty="0"/>
          </a:p>
        </p:txBody>
      </p:sp>
      <p:pic>
        <p:nvPicPr>
          <p:cNvPr id="6" name="Picture 5">
            <a:extLst>
              <a:ext uri="{FF2B5EF4-FFF2-40B4-BE49-F238E27FC236}">
                <a16:creationId xmlns:a16="http://schemas.microsoft.com/office/drawing/2014/main" id="{C65F63B7-492F-F982-37F4-386B214DE26A}"/>
              </a:ext>
            </a:extLst>
          </p:cNvPr>
          <p:cNvPicPr>
            <a:picLocks noChangeAspect="1"/>
          </p:cNvPicPr>
          <p:nvPr/>
        </p:nvPicPr>
        <p:blipFill>
          <a:blip r:embed="rId2"/>
          <a:stretch>
            <a:fillRect/>
          </a:stretch>
        </p:blipFill>
        <p:spPr>
          <a:xfrm>
            <a:off x="5430715" y="1649322"/>
            <a:ext cx="2200582" cy="1228896"/>
          </a:xfrm>
          <a:prstGeom prst="rect">
            <a:avLst/>
          </a:prstGeom>
        </p:spPr>
      </p:pic>
      <p:pic>
        <p:nvPicPr>
          <p:cNvPr id="8" name="Picture 7">
            <a:extLst>
              <a:ext uri="{FF2B5EF4-FFF2-40B4-BE49-F238E27FC236}">
                <a16:creationId xmlns:a16="http://schemas.microsoft.com/office/drawing/2014/main" id="{9DF34DF0-4156-D653-8699-2A7AA2290862}"/>
              </a:ext>
            </a:extLst>
          </p:cNvPr>
          <p:cNvPicPr>
            <a:picLocks noChangeAspect="1"/>
          </p:cNvPicPr>
          <p:nvPr/>
        </p:nvPicPr>
        <p:blipFill>
          <a:blip r:embed="rId3"/>
          <a:stretch>
            <a:fillRect/>
          </a:stretch>
        </p:blipFill>
        <p:spPr>
          <a:xfrm>
            <a:off x="5114571" y="3954023"/>
            <a:ext cx="5751698" cy="495369"/>
          </a:xfrm>
          <a:prstGeom prst="rect">
            <a:avLst/>
          </a:prstGeom>
        </p:spPr>
      </p:pic>
    </p:spTree>
    <p:extLst>
      <p:ext uri="{BB962C8B-B14F-4D97-AF65-F5344CB8AC3E}">
        <p14:creationId xmlns:p14="http://schemas.microsoft.com/office/powerpoint/2010/main" val="291472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7C9B1C-FFBD-0F9E-39D5-D548C88022DC}"/>
              </a:ext>
            </a:extLst>
          </p:cNvPr>
          <p:cNvSpPr txBox="1"/>
          <p:nvPr/>
        </p:nvSpPr>
        <p:spPr>
          <a:xfrm>
            <a:off x="106531" y="204186"/>
            <a:ext cx="7524765" cy="369332"/>
          </a:xfrm>
          <a:prstGeom prst="rect">
            <a:avLst/>
          </a:prstGeom>
          <a:noFill/>
        </p:spPr>
        <p:txBody>
          <a:bodyPr wrap="square" rtlCol="0">
            <a:spAutoFit/>
          </a:bodyPr>
          <a:lstStyle/>
          <a:p>
            <a:r>
              <a:rPr lang="en-US" dirty="0"/>
              <a:t>Questions 6-10 | Preprocessing before the modeling part</a:t>
            </a:r>
            <a:r>
              <a:rPr lang="el-GR" dirty="0"/>
              <a:t> | </a:t>
            </a:r>
            <a:r>
              <a:rPr lang="en-US" dirty="0"/>
              <a:t>Outliers</a:t>
            </a:r>
            <a:endParaRPr lang="el-GR" dirty="0"/>
          </a:p>
        </p:txBody>
      </p:sp>
      <p:sp>
        <p:nvSpPr>
          <p:cNvPr id="5" name="TextBox 4">
            <a:extLst>
              <a:ext uri="{FF2B5EF4-FFF2-40B4-BE49-F238E27FC236}">
                <a16:creationId xmlns:a16="http://schemas.microsoft.com/office/drawing/2014/main" id="{D76A93F8-A74D-C4BC-B7EB-D0C54CC4198E}"/>
              </a:ext>
            </a:extLst>
          </p:cNvPr>
          <p:cNvSpPr txBox="1"/>
          <p:nvPr/>
        </p:nvSpPr>
        <p:spPr>
          <a:xfrm>
            <a:off x="355106" y="827434"/>
            <a:ext cx="9685538" cy="800219"/>
          </a:xfrm>
          <a:prstGeom prst="rect">
            <a:avLst/>
          </a:prstGeom>
          <a:noFill/>
        </p:spPr>
        <p:txBody>
          <a:bodyPr wrap="square" rtlCol="0">
            <a:spAutoFit/>
          </a:bodyPr>
          <a:lstStyle/>
          <a:p>
            <a:r>
              <a:rPr lang="en-US" dirty="0"/>
              <a:t>Outliers Presence:</a:t>
            </a:r>
          </a:p>
          <a:p>
            <a:r>
              <a:rPr lang="en-US" sz="1400" dirty="0"/>
              <a:t>Outliers were present in all 3 numerical columns (</a:t>
            </a:r>
            <a:r>
              <a:rPr lang="en-US" sz="1400" dirty="0" err="1"/>
              <a:t>LoanAmount</a:t>
            </a:r>
            <a:r>
              <a:rPr lang="en-US" sz="1400" dirty="0"/>
              <a:t>, </a:t>
            </a:r>
            <a:r>
              <a:rPr lang="en-US" sz="1400" dirty="0" err="1"/>
              <a:t>ApplicantIncome</a:t>
            </a:r>
            <a:r>
              <a:rPr lang="en-US" sz="1400" dirty="0"/>
              <a:t>, </a:t>
            </a:r>
            <a:r>
              <a:rPr lang="en-US" sz="1400" dirty="0" err="1"/>
              <a:t>CoApplicantIncome</a:t>
            </a:r>
            <a:r>
              <a:rPr lang="en-US" sz="1400" dirty="0"/>
              <a:t>)</a:t>
            </a:r>
          </a:p>
          <a:p>
            <a:r>
              <a:rPr lang="en-US" sz="1400" dirty="0"/>
              <a:t>I used Log transform to convert the variable distribution to resemble a normal one</a:t>
            </a:r>
          </a:p>
        </p:txBody>
      </p:sp>
      <p:pic>
        <p:nvPicPr>
          <p:cNvPr id="7" name="Picture 6">
            <a:extLst>
              <a:ext uri="{FF2B5EF4-FFF2-40B4-BE49-F238E27FC236}">
                <a16:creationId xmlns:a16="http://schemas.microsoft.com/office/drawing/2014/main" id="{8427849F-903D-3B24-5034-302DF1F44020}"/>
              </a:ext>
            </a:extLst>
          </p:cNvPr>
          <p:cNvPicPr>
            <a:picLocks noChangeAspect="1"/>
          </p:cNvPicPr>
          <p:nvPr/>
        </p:nvPicPr>
        <p:blipFill>
          <a:blip r:embed="rId2"/>
          <a:stretch>
            <a:fillRect/>
          </a:stretch>
        </p:blipFill>
        <p:spPr>
          <a:xfrm>
            <a:off x="355106" y="1852990"/>
            <a:ext cx="2629267" cy="2210108"/>
          </a:xfrm>
          <a:prstGeom prst="rect">
            <a:avLst/>
          </a:prstGeom>
        </p:spPr>
      </p:pic>
      <p:pic>
        <p:nvPicPr>
          <p:cNvPr id="9" name="Picture 8">
            <a:extLst>
              <a:ext uri="{FF2B5EF4-FFF2-40B4-BE49-F238E27FC236}">
                <a16:creationId xmlns:a16="http://schemas.microsoft.com/office/drawing/2014/main" id="{4F62286B-8C61-01D4-7872-1F7A2D16A816}"/>
              </a:ext>
            </a:extLst>
          </p:cNvPr>
          <p:cNvPicPr>
            <a:picLocks noChangeAspect="1"/>
          </p:cNvPicPr>
          <p:nvPr/>
        </p:nvPicPr>
        <p:blipFill>
          <a:blip r:embed="rId3"/>
          <a:stretch>
            <a:fillRect/>
          </a:stretch>
        </p:blipFill>
        <p:spPr>
          <a:xfrm>
            <a:off x="4825986" y="1881569"/>
            <a:ext cx="2600688" cy="2181529"/>
          </a:xfrm>
          <a:prstGeom prst="rect">
            <a:avLst/>
          </a:prstGeom>
        </p:spPr>
      </p:pic>
      <p:sp>
        <p:nvSpPr>
          <p:cNvPr id="10" name="Arrow: Right 9">
            <a:extLst>
              <a:ext uri="{FF2B5EF4-FFF2-40B4-BE49-F238E27FC236}">
                <a16:creationId xmlns:a16="http://schemas.microsoft.com/office/drawing/2014/main" id="{6950D9B6-A88F-F69E-271B-955C4CB9F250}"/>
              </a:ext>
            </a:extLst>
          </p:cNvPr>
          <p:cNvSpPr/>
          <p:nvPr/>
        </p:nvSpPr>
        <p:spPr>
          <a:xfrm>
            <a:off x="3297313" y="2767174"/>
            <a:ext cx="1242874" cy="3817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833508AC-37CB-B001-DCF0-17AA1DDBC06D}"/>
              </a:ext>
            </a:extLst>
          </p:cNvPr>
          <p:cNvSpPr txBox="1"/>
          <p:nvPr/>
        </p:nvSpPr>
        <p:spPr>
          <a:xfrm>
            <a:off x="106531" y="4588125"/>
            <a:ext cx="8144254" cy="369332"/>
          </a:xfrm>
          <a:prstGeom prst="rect">
            <a:avLst/>
          </a:prstGeom>
          <a:noFill/>
        </p:spPr>
        <p:txBody>
          <a:bodyPr wrap="square" rtlCol="0">
            <a:spAutoFit/>
          </a:bodyPr>
          <a:lstStyle/>
          <a:p>
            <a:r>
              <a:rPr lang="en-US" dirty="0"/>
              <a:t>Questions 6-10 | Preprocessing before the modeling part</a:t>
            </a:r>
            <a:r>
              <a:rPr lang="el-GR" dirty="0"/>
              <a:t> | </a:t>
            </a:r>
            <a:r>
              <a:rPr lang="en-US" dirty="0"/>
              <a:t>Feature Engineering</a:t>
            </a:r>
            <a:endParaRPr lang="el-GR" dirty="0"/>
          </a:p>
        </p:txBody>
      </p:sp>
      <p:sp>
        <p:nvSpPr>
          <p:cNvPr id="12" name="TextBox 11">
            <a:extLst>
              <a:ext uri="{FF2B5EF4-FFF2-40B4-BE49-F238E27FC236}">
                <a16:creationId xmlns:a16="http://schemas.microsoft.com/office/drawing/2014/main" id="{B093C9E0-5199-3773-ECDD-1CF393DCEDD7}"/>
              </a:ext>
            </a:extLst>
          </p:cNvPr>
          <p:cNvSpPr txBox="1"/>
          <p:nvPr/>
        </p:nvSpPr>
        <p:spPr>
          <a:xfrm>
            <a:off x="355106" y="5182912"/>
            <a:ext cx="6862439" cy="738664"/>
          </a:xfrm>
          <a:prstGeom prst="rect">
            <a:avLst/>
          </a:prstGeom>
          <a:noFill/>
        </p:spPr>
        <p:txBody>
          <a:bodyPr wrap="square" rtlCol="0">
            <a:spAutoFit/>
          </a:bodyPr>
          <a:lstStyle/>
          <a:p>
            <a:r>
              <a:rPr lang="en-US" dirty="0"/>
              <a:t>Column transformation:</a:t>
            </a:r>
          </a:p>
          <a:p>
            <a:r>
              <a:rPr lang="en-US" sz="1200" dirty="0"/>
              <a:t>Adding up </a:t>
            </a:r>
            <a:r>
              <a:rPr lang="en-US" sz="1200" dirty="0" err="1"/>
              <a:t>ApplicantIncome</a:t>
            </a:r>
            <a:r>
              <a:rPr lang="en-US" sz="1200" dirty="0"/>
              <a:t> with </a:t>
            </a:r>
            <a:r>
              <a:rPr lang="en-US" sz="1200" dirty="0" err="1"/>
              <a:t>CoApplicantIncome</a:t>
            </a:r>
            <a:r>
              <a:rPr lang="en-US" sz="1200" dirty="0"/>
              <a:t> forming a variable than represents the total income (</a:t>
            </a:r>
            <a:r>
              <a:rPr lang="en-US" sz="1200" dirty="0" err="1"/>
              <a:t>TotalIncome</a:t>
            </a:r>
            <a:r>
              <a:rPr lang="en-US" sz="1200" dirty="0"/>
              <a:t>)</a:t>
            </a:r>
            <a:endParaRPr lang="el-GR" sz="1200" dirty="0"/>
          </a:p>
        </p:txBody>
      </p:sp>
      <p:cxnSp>
        <p:nvCxnSpPr>
          <p:cNvPr id="14" name="Straight Connector 13">
            <a:extLst>
              <a:ext uri="{FF2B5EF4-FFF2-40B4-BE49-F238E27FC236}">
                <a16:creationId xmlns:a16="http://schemas.microsoft.com/office/drawing/2014/main" id="{85E030B8-E9CA-F2CC-41E3-2477F5563F50}"/>
              </a:ext>
            </a:extLst>
          </p:cNvPr>
          <p:cNvCxnSpPr/>
          <p:nvPr/>
        </p:nvCxnSpPr>
        <p:spPr>
          <a:xfrm>
            <a:off x="50307" y="4350578"/>
            <a:ext cx="120913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52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3C49D-DD6B-753F-31D8-78E02C2681D4}"/>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Train-Test Split</a:t>
            </a:r>
            <a:endParaRPr lang="el-GR" dirty="0"/>
          </a:p>
        </p:txBody>
      </p:sp>
      <p:pic>
        <p:nvPicPr>
          <p:cNvPr id="4" name="Picture 3">
            <a:extLst>
              <a:ext uri="{FF2B5EF4-FFF2-40B4-BE49-F238E27FC236}">
                <a16:creationId xmlns:a16="http://schemas.microsoft.com/office/drawing/2014/main" id="{ED6A27B3-A0B4-57F8-69B2-7A7917984007}"/>
              </a:ext>
            </a:extLst>
          </p:cNvPr>
          <p:cNvPicPr>
            <a:picLocks noChangeAspect="1"/>
          </p:cNvPicPr>
          <p:nvPr/>
        </p:nvPicPr>
        <p:blipFill>
          <a:blip r:embed="rId2"/>
          <a:stretch>
            <a:fillRect/>
          </a:stretch>
        </p:blipFill>
        <p:spPr>
          <a:xfrm>
            <a:off x="332579" y="945440"/>
            <a:ext cx="2791215" cy="457264"/>
          </a:xfrm>
          <a:prstGeom prst="rect">
            <a:avLst/>
          </a:prstGeom>
        </p:spPr>
      </p:pic>
      <p:sp>
        <p:nvSpPr>
          <p:cNvPr id="5" name="TextBox 4">
            <a:extLst>
              <a:ext uri="{FF2B5EF4-FFF2-40B4-BE49-F238E27FC236}">
                <a16:creationId xmlns:a16="http://schemas.microsoft.com/office/drawing/2014/main" id="{8BE54B7C-4C7B-2680-C1D6-B593C2C28661}"/>
              </a:ext>
            </a:extLst>
          </p:cNvPr>
          <p:cNvSpPr txBox="1"/>
          <p:nvPr/>
        </p:nvSpPr>
        <p:spPr>
          <a:xfrm>
            <a:off x="332579" y="1670813"/>
            <a:ext cx="9685538" cy="800219"/>
          </a:xfrm>
          <a:prstGeom prst="rect">
            <a:avLst/>
          </a:prstGeom>
          <a:noFill/>
        </p:spPr>
        <p:txBody>
          <a:bodyPr wrap="square" rtlCol="0">
            <a:spAutoFit/>
          </a:bodyPr>
          <a:lstStyle/>
          <a:p>
            <a:r>
              <a:rPr lang="en-US" dirty="0"/>
              <a:t>Why seed=42:</a:t>
            </a:r>
          </a:p>
          <a:p>
            <a:r>
              <a:rPr lang="en-US" sz="1400" dirty="0"/>
              <a:t>When specifying a random seed the split method uses this values to  generate random indices for splitting the data into training and validation sets. This ensures that the random numbers generated by this code will be reproducible in future runs</a:t>
            </a:r>
          </a:p>
        </p:txBody>
      </p:sp>
    </p:spTree>
    <p:extLst>
      <p:ext uri="{BB962C8B-B14F-4D97-AF65-F5344CB8AC3E}">
        <p14:creationId xmlns:p14="http://schemas.microsoft.com/office/powerpoint/2010/main" val="683693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556</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Σπύρος Γεωργόπουλος</dc:creator>
  <cp:lastModifiedBy>Σπύρος Γεωργόπουλος</cp:lastModifiedBy>
  <cp:revision>7</cp:revision>
  <dcterms:created xsi:type="dcterms:W3CDTF">2024-04-28T18:24:10Z</dcterms:created>
  <dcterms:modified xsi:type="dcterms:W3CDTF">2024-04-28T20:53:28Z</dcterms:modified>
</cp:coreProperties>
</file>