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87" r:id="rId3"/>
    <p:sldId id="328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6" r:id="rId12"/>
    <p:sldId id="379" r:id="rId13"/>
    <p:sldId id="381" r:id="rId14"/>
    <p:sldId id="408" r:id="rId15"/>
    <p:sldId id="399" r:id="rId16"/>
    <p:sldId id="409" r:id="rId17"/>
    <p:sldId id="400" r:id="rId18"/>
    <p:sldId id="410" r:id="rId19"/>
    <p:sldId id="395" r:id="rId20"/>
    <p:sldId id="402" r:id="rId21"/>
    <p:sldId id="403" r:id="rId22"/>
    <p:sldId id="405" r:id="rId23"/>
    <p:sldId id="406" r:id="rId24"/>
    <p:sldId id="40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it4137@naver.com" initials="o" lastIdx="3" clrIdx="0">
    <p:extLst>
      <p:ext uri="{19B8F6BF-5375-455C-9EA6-DF929625EA0E}">
        <p15:presenceInfo xmlns:p15="http://schemas.microsoft.com/office/powerpoint/2012/main" userId="102b6d98043adc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9BDD"/>
    <a:srgbClr val="CC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A248-D803-412B-9FF6-CBE0517E76D4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EE68F-5D37-4831-B583-CD29C6CBE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8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0262E-2E6C-4A53-B3AD-9A0C60787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32C6FA-380A-4033-90EA-E6510A45B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B474B-6BE3-400F-ABF2-EFCDBF61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F204-DC5F-46F8-AFC5-41733CA24671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E2392-C74C-43FD-9590-ED988B6B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D3017-3433-4037-BC13-B342FF16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D9F8D-532A-4F78-BA4B-9848FAD4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A123D2-4101-4DE7-B910-7903830E5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572F6-F2A7-4F3F-B9A1-41AB937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E992-ADE5-4853-93E6-66AB787971D4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C7AE2-CB58-49CB-ACE8-08E3291D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A03C4-5B52-4F8B-9F76-1D1F6ED9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C33C70-A2B1-45A9-98BC-07F458840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55E160-453C-4794-AC51-330FB27F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50226-E2B1-4D7C-80D3-9E3137F1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6B9C-A9F2-4B26-ACC0-A1E572AC479A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E8D8B-5DC9-4070-A12F-702942BD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6683B-5D26-49C7-8CDA-2A808E86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3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77ACE-EED6-48B7-804E-E2B4118A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EFA05-7016-4596-A9F3-AA323A76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F6800-4B0B-4BB4-9546-30C77A0A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6868-DCDC-46AA-9490-7EDEFF839BFB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82958-CC78-460E-BBD4-F65BF0A3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0FB96-5B24-436E-85B7-1DB85D17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8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419C-7626-424D-8A8E-84741853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38549-096B-48F6-B319-554D1EAC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0ADD3-3671-41C2-BBE6-28A7F2D3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53C3-4441-49EE-943E-846644D7ACF5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131EA-C989-4F63-8C9D-E9C580B1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6252E-AA10-4ADA-B9D2-F098A469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6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178B7-E5F9-4C71-B65E-E3948E4C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2DB5D-86D2-457D-A919-D40E11F7B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ACCC95-A97C-4F79-B110-6D8AA30D5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FFE50-604A-4607-BE7B-04332C30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7669-FE9C-4E6F-87B7-BEEB4F461F6D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11AC2-0406-433C-B30C-257EB3EA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831F2-8689-4AF6-9854-002CD024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8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F95F8-0A24-403B-BC16-9936D760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B8833-4A66-4C7F-96BD-FD3E86D25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C159CC-3204-4A79-A340-DBE1D0BA3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E67C4F-D3DB-4E80-B6B6-CAB8DB907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27889D-6CFA-4E7C-804C-0880E52E1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6AEFF4-AB6A-4E2F-AF42-E4D38DB2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6A7-9A58-4460-920B-230B6C905E5C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68D2C5-CEFE-4DE0-B3DB-3EA108E8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81AB64-510B-40EA-9FE5-0138832F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36BB4-3BB9-4B1A-B25A-896C6C5F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2592C5-2C4A-4847-8472-7AFF4106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29AB-B762-4CFA-B52B-C1CE14401DF5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7D3AF2-AD8D-4585-83C8-A0C5C5C0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5FFA30-926A-4ED2-A3DF-0D762ABF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0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039C9B-E229-494E-93C4-EF84E83B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2CB1-442F-49EF-ABB4-4F0545A09CA0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E1FDA5-2DDA-4D73-8B07-6793DF48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3EDEB-714D-434D-AAA5-28CC52D6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8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CAEBF-E589-4DBB-A42D-47C39DFC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54F30-407B-4773-BA8D-B0471189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89924-5D36-42DC-A108-71D676224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0D875-E653-47BD-AE11-6204C87C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8ED4-8C1B-4991-9829-E1518DFE2D37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F9F11-C6FA-444D-B03C-D2AAE34C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71E9C-2F50-4452-B927-455850C7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2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1F278-5790-40CE-83FC-B3326226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DEB6ED-66C6-4E5E-947F-F8D8863AC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26B74F-383B-46E0-8CD4-4C1CAE35A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2B780-036D-473E-99BC-E78E422E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3544-08FA-4E9F-BDDE-C05486CC941C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935FA-C310-4677-82A9-E6847B4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CC3480-ACF7-4DC0-B9EB-0A1F5757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9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C31D02-3355-44E1-93CC-77C5782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DDCAB-6405-46F6-9B15-F7940C0B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2867D-5F14-41C3-BCEC-DE9F20001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F81B-E128-4916-88E0-3BE84550B2DE}" type="datetime1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A813F-49F9-48CB-8CA4-680E0DB3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43205-14C4-4ABC-868E-9F50423F1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4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3B1DF-C065-455D-A6E2-83A5EBF6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2763" y="3105143"/>
            <a:ext cx="3906473" cy="64771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컴퓨터 비전 세미나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146AF0-C63A-444D-AF55-0E7C70C7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6161" y="4021487"/>
            <a:ext cx="2379676" cy="34917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200" dirty="0"/>
              <a:t>12191584 </a:t>
            </a:r>
            <a:r>
              <a:rPr lang="ko-KR" altLang="en-US" sz="2200" dirty="0"/>
              <a:t>김창수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D79680-49E0-4627-A60B-F1AA81AA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4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Active Contours</a:t>
            </a:r>
            <a:endParaRPr lang="en-US" altLang="ko-KR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C379E318-DE2C-427B-836D-57B2CE4779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162" y="1096640"/>
                <a:ext cx="11756461" cy="55222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AutoNum type="arabicPeriod"/>
                </a:pPr>
                <a:r>
                  <a:rPr lang="en-US" altLang="ko-KR" sz="2200" dirty="0">
                    <a:latin typeface="+mn-ea"/>
                  </a:rPr>
                  <a:t>Target contour and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+mn-ea"/>
                  </a:rPr>
                  <a:t> defining the initial position and shape of the snake.</a:t>
                </a:r>
              </a:p>
              <a:p>
                <a:pPr marL="457200" indent="-457200">
                  <a:buAutoNum type="arabicPeriod"/>
                </a:pPr>
                <a:endParaRPr lang="en-US" altLang="ko-KR" sz="2200" dirty="0">
                  <a:latin typeface="+mn-ea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200" dirty="0">
                    <a:latin typeface="+mn-ea"/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+mn-ea"/>
                  </a:rPr>
                  <a:t>, search its neighborhood to find the location that minimizes the energy functional; 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+mn-ea"/>
                  </a:rPr>
                  <a:t> to that location.</a:t>
                </a:r>
              </a:p>
              <a:p>
                <a:pPr marL="457200" indent="-457200">
                  <a:buAutoNum type="arabicPeriod"/>
                </a:pPr>
                <a:endParaRPr lang="en-US" altLang="ko-KR" sz="2200" dirty="0">
                  <a:latin typeface="+mn-ea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200" dirty="0">
                    <a:latin typeface="+mn-ea"/>
                  </a:rPr>
                  <a:t>Estimate the </a:t>
                </a:r>
                <a:r>
                  <a:rPr lang="en-US" altLang="ko-KR" sz="2200" b="1" dirty="0">
                    <a:latin typeface="+mn-ea"/>
                  </a:rPr>
                  <a:t>curvature</a:t>
                </a:r>
                <a:r>
                  <a:rPr lang="en-US" altLang="ko-KR" sz="2200" dirty="0">
                    <a:latin typeface="+mn-ea"/>
                  </a:rPr>
                  <a:t> of the snake at each point and look for local maxima.</a:t>
                </a:r>
                <a:br>
                  <a:rPr lang="en-US" altLang="ko-KR" sz="2200" dirty="0">
                    <a:latin typeface="+mn-ea"/>
                  </a:rPr>
                </a:br>
                <a:r>
                  <a:rPr lang="en-US" altLang="ko-KR" sz="2200" dirty="0">
                    <a:latin typeface="+mn-ea"/>
                  </a:rPr>
                  <a:t>Set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to zero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+mn-ea"/>
                  </a:rPr>
                  <a:t> at which the curvature is a local maximum and exceeds a threshold.</a:t>
                </a:r>
              </a:p>
              <a:p>
                <a:pPr marL="457200" indent="-457200">
                  <a:buAutoNum type="arabicPeriod"/>
                </a:pPr>
                <a:endParaRPr lang="en-US" altLang="ko-KR" sz="2200" dirty="0">
                  <a:latin typeface="+mn-ea"/>
                </a:endParaRPr>
              </a:p>
              <a:p>
                <a:pPr marL="457200" indent="-457200">
                  <a:buAutoNum type="arabicPeriod"/>
                </a:pPr>
                <a:endParaRPr lang="en-US" altLang="ko-KR" sz="2200" dirty="0">
                  <a:latin typeface="+mn-ea"/>
                </a:endParaRPr>
              </a:p>
              <a:p>
                <a:pPr marL="457200" indent="-457200">
                  <a:buAutoNum type="arabicPeriod"/>
                </a:pPr>
                <a:endParaRPr lang="en-US" altLang="ko-KR" sz="2200" dirty="0">
                  <a:latin typeface="+mn-ea"/>
                </a:endParaRPr>
              </a:p>
              <a:p>
                <a:pPr marL="457200" indent="-457200">
                  <a:buAutoNum type="arabicPeriod"/>
                </a:pPr>
                <a:endParaRPr lang="en-US" altLang="ko-KR" sz="2200" dirty="0">
                  <a:latin typeface="+mn-ea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200" dirty="0">
                    <a:latin typeface="+mn-ea"/>
                  </a:rPr>
                  <a:t>Repeat steps 1-3 until only a very small fraction of snake points move in an iteration.</a:t>
                </a:r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C379E318-DE2C-427B-836D-57B2CE477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2" y="1096640"/>
                <a:ext cx="11756461" cy="5522274"/>
              </a:xfrm>
              <a:prstGeom prst="rect">
                <a:avLst/>
              </a:prstGeom>
              <a:blipFill>
                <a:blip r:embed="rId2"/>
                <a:stretch>
                  <a:fillRect l="-830" t="-2097" r="-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D2DBEE-036F-4ED5-AD4C-AABCBC5E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9715CE-B93B-4763-8E93-96E5BE54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392" y="4308965"/>
            <a:ext cx="2486372" cy="390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3821CC-D9B1-48B6-9DE6-8DFE57EA0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709" y="4699545"/>
            <a:ext cx="3663033" cy="6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0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Active Contours</a:t>
            </a: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79E318-DE2C-427B-836D-57B2CE477910}"/>
              </a:ext>
            </a:extLst>
          </p:cNvPr>
          <p:cNvSpPr txBox="1">
            <a:spLocks/>
          </p:cNvSpPr>
          <p:nvPr/>
        </p:nvSpPr>
        <p:spPr>
          <a:xfrm>
            <a:off x="334162" y="1096640"/>
            <a:ext cx="11756461" cy="552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When image size is large, this method works slowly.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Sensitive to noise.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Snakes are extensively used in medical image processing, and particularly to locate object boundaries.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D2DBEE-036F-4ED5-AD4C-AABCBC5E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Otsu’s method</a:t>
            </a: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79E318-DE2C-427B-836D-57B2CE477910}"/>
              </a:ext>
            </a:extLst>
          </p:cNvPr>
          <p:cNvSpPr txBox="1">
            <a:spLocks/>
          </p:cNvSpPr>
          <p:nvPr/>
        </p:nvSpPr>
        <p:spPr>
          <a:xfrm>
            <a:off x="301241" y="1249518"/>
            <a:ext cx="11756461" cy="5148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The simplest method of image segmentation is called the thresholding method. 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Otsu’s method identifies the optimal threshold by making use of histogram of the image.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The algorithm assumes that the image contains two classes of pixels following bimodal histogram.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396CFB-FEC9-4B9F-9DC5-CB74073E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A6C82D-65A0-4C7B-A02B-F121E1E7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18" y="4508234"/>
            <a:ext cx="1480601" cy="14412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AAA256-F24D-419B-AC15-0C73F906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471" y="4725463"/>
            <a:ext cx="288647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5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Otsu’s method</a:t>
            </a:r>
            <a:endParaRPr lang="en-US" altLang="ko-KR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C379E318-DE2C-427B-836D-57B2CE4779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241" y="1249518"/>
                <a:ext cx="11756461" cy="51483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Normalized histogram: </a:t>
                </a: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Select threshold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to segment image:       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:[0,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      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Prob of pixels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+mn-ea"/>
                  </a:rPr>
                  <a:t>:</a:t>
                </a: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Prob of pixels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+mn-ea"/>
                  </a:rPr>
                  <a:t>: </a:t>
                </a: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C379E318-DE2C-427B-836D-57B2CE477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41" y="1249518"/>
                <a:ext cx="11756461" cy="5148339"/>
              </a:xfrm>
              <a:prstGeom prst="rect">
                <a:avLst/>
              </a:prstGeom>
              <a:blipFill>
                <a:blip r:embed="rId2"/>
                <a:stretch>
                  <a:fillRect l="-674" t="-1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396CFB-FEC9-4B9F-9DC5-CB74073E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651A9D-DA0E-4D1F-9DBE-08A540DA9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430" y="1174017"/>
            <a:ext cx="3077004" cy="552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83ACB3-D6BD-4585-AF12-1CED471C9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145" y="4015860"/>
            <a:ext cx="1629966" cy="9014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E4D872-B51B-494C-B75F-C90D87190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145" y="4917350"/>
            <a:ext cx="2933220" cy="850073"/>
          </a:xfrm>
          <a:prstGeom prst="rect">
            <a:avLst/>
          </a:prstGeom>
        </p:spPr>
      </p:pic>
      <p:pic>
        <p:nvPicPr>
          <p:cNvPr id="1028" name="Picture 4" descr="Thresholding - NI Vision 2015 Concepts Help - National Instruments">
            <a:extLst>
              <a:ext uri="{FF2B5EF4-FFF2-40B4-BE49-F238E27FC236}">
                <a16:creationId xmlns:a16="http://schemas.microsoft.com/office/drawing/2014/main" id="{B51752B3-77E9-4CE6-AC50-9A261215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009" y="3722126"/>
            <a:ext cx="40957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09C8FB2-954A-46C8-8914-78DE39ED6D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9611" y="3737211"/>
            <a:ext cx="147799" cy="16996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ECC6907-C9F2-4F0E-81E2-73763E0404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4898" y="3733726"/>
            <a:ext cx="109328" cy="1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9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Otsu’s method</a:t>
            </a:r>
            <a:endParaRPr lang="en-US" altLang="ko-KR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C379E318-DE2C-427B-836D-57B2CE4779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241" y="1249518"/>
                <a:ext cx="11756461" cy="51483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Mean value of the pixels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Mean value of the pixels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Find the threshold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that maximizing </a:t>
                </a: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the between-class variance.</a:t>
                </a: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C379E318-DE2C-427B-836D-57B2CE477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41" y="1249518"/>
                <a:ext cx="11756461" cy="5148339"/>
              </a:xfrm>
              <a:prstGeom prst="rect">
                <a:avLst/>
              </a:prstGeom>
              <a:blipFill>
                <a:blip r:embed="rId2"/>
                <a:stretch>
                  <a:fillRect l="-674" t="-4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396CFB-FEC9-4B9F-9DC5-CB74073E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5E2E7AB-1327-4076-8024-E140EFDC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2" y="4726136"/>
            <a:ext cx="4201111" cy="4953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D0828F7-E049-444D-806E-439E5E0618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589"/>
          <a:stretch/>
        </p:blipFill>
        <p:spPr>
          <a:xfrm>
            <a:off x="768454" y="5334106"/>
            <a:ext cx="2067025" cy="752580"/>
          </a:xfrm>
          <a:prstGeom prst="rect">
            <a:avLst/>
          </a:prstGeom>
        </p:spPr>
      </p:pic>
      <p:pic>
        <p:nvPicPr>
          <p:cNvPr id="3074" name="Picture 2" descr="Separating Bimodal Distributions with Otsu Threshold">
            <a:extLst>
              <a:ext uri="{FF2B5EF4-FFF2-40B4-BE49-F238E27FC236}">
                <a16:creationId xmlns:a16="http://schemas.microsoft.com/office/drawing/2014/main" id="{2C9AAE30-1895-438D-A518-26C2DA928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471" y="3090608"/>
            <a:ext cx="4619112" cy="369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31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Otsu’s method</a:t>
            </a: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79E318-DE2C-427B-836D-57B2CE477910}"/>
              </a:ext>
            </a:extLst>
          </p:cNvPr>
          <p:cNvSpPr txBox="1">
            <a:spLocks/>
          </p:cNvSpPr>
          <p:nvPr/>
        </p:nvSpPr>
        <p:spPr>
          <a:xfrm>
            <a:off x="301241" y="1249518"/>
            <a:ext cx="11756461" cy="5471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The method breaks down when the two classes are very unequal(i.e., different sizes).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If the variances of the object are large compared to the mean difference,</a:t>
            </a: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If the image is severely corrupted by additive noise, </a:t>
            </a: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the sharp valley of the gray level histogram is degraded.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Then Otsu's method results in the segmentation error.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Otsu's method is a one-dimensional discrete analog of Fisher's Discriminant Analysis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396CFB-FEC9-4B9F-9DC5-CB74073E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0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Otsu’s method</a:t>
            </a: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79E318-DE2C-427B-836D-57B2CE477910}"/>
              </a:ext>
            </a:extLst>
          </p:cNvPr>
          <p:cNvSpPr txBox="1">
            <a:spLocks/>
          </p:cNvSpPr>
          <p:nvPr/>
        </p:nvSpPr>
        <p:spPr>
          <a:xfrm>
            <a:off x="301241" y="1249518"/>
            <a:ext cx="11756461" cy="5471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396CFB-FEC9-4B9F-9DC5-CB74073E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128AA6-9A42-4D50-BC71-F34AAD8EA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62" y="2318536"/>
            <a:ext cx="5342107" cy="2342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FEF9FE-6406-4826-B3AE-9C7E36569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4391"/>
            <a:ext cx="5759267" cy="24646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217D0B-7250-4823-A62C-DD69101F5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26075"/>
            <a:ext cx="3886234" cy="10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79E318-DE2C-427B-836D-57B2CE477910}"/>
              </a:ext>
            </a:extLst>
          </p:cNvPr>
          <p:cNvSpPr txBox="1">
            <a:spLocks/>
          </p:cNvSpPr>
          <p:nvPr/>
        </p:nvSpPr>
        <p:spPr>
          <a:xfrm>
            <a:off x="301241" y="1249518"/>
            <a:ext cx="11756461" cy="5471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396CFB-FEC9-4B9F-9DC5-CB74073E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70F6067-C41F-440B-8BB2-DA91C8B3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Otsu’s method</a:t>
            </a:r>
            <a:endParaRPr lang="en-US" altLang="ko-KR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660795E-498C-4745-A944-45EA5170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57" y="463239"/>
            <a:ext cx="5896285" cy="62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16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79E318-DE2C-427B-836D-57B2CE477910}"/>
              </a:ext>
            </a:extLst>
          </p:cNvPr>
          <p:cNvSpPr txBox="1">
            <a:spLocks/>
          </p:cNvSpPr>
          <p:nvPr/>
        </p:nvSpPr>
        <p:spPr>
          <a:xfrm>
            <a:off x="301241" y="1249518"/>
            <a:ext cx="11756461" cy="5471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396CFB-FEC9-4B9F-9DC5-CB74073E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70F6067-C41F-440B-8BB2-DA91C8B3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Otsu’s method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8E311B-128B-4875-ACB9-68D933D7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66" y="2506014"/>
            <a:ext cx="2248214" cy="2181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5AC081-A038-46AE-8851-A747222B6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299" y="2506014"/>
            <a:ext cx="2400635" cy="21624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3F068F-6B77-44B6-B0B9-4ACCEAFB3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509" y="2506014"/>
            <a:ext cx="3772426" cy="2362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E1D044-163B-4B6D-8F1D-381C07362E49}"/>
              </a:ext>
            </a:extLst>
          </p:cNvPr>
          <p:cNvSpPr txBox="1"/>
          <p:nvPr/>
        </p:nvSpPr>
        <p:spPr>
          <a:xfrm>
            <a:off x="9980393" y="3368995"/>
            <a:ext cx="231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A93BD-3920-4CC8-ABE9-6522E7B623E0}"/>
              </a:ext>
            </a:extLst>
          </p:cNvPr>
          <p:cNvSpPr txBox="1"/>
          <p:nvPr/>
        </p:nvSpPr>
        <p:spPr>
          <a:xfrm>
            <a:off x="10211416" y="2340400"/>
            <a:ext cx="231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47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Region splitting</a:t>
            </a:r>
            <a:endParaRPr lang="en-US" altLang="ko-K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C379E318-DE2C-427B-836D-57B2CE4779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241" y="1249518"/>
                <a:ext cx="11756461" cy="51483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Break the image into a set of disjoint regions which are coherent within themselves:</a:t>
                </a: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Look at the area of interest and decide if all pixels contained in the region satisfy some similarity constraint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If TRUE then the area of interest corresponds to a region in the image.</a:t>
                </a: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If FALSE split the area of interest and consider each of the sub-areas as the area of interest in turn.</a:t>
                </a: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C379E318-DE2C-427B-836D-57B2CE477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41" y="1249518"/>
                <a:ext cx="11756461" cy="5148339"/>
              </a:xfrm>
              <a:prstGeom prst="rect">
                <a:avLst/>
              </a:prstGeom>
              <a:blipFill>
                <a:blip r:embed="rId2"/>
                <a:stretch>
                  <a:fillRect l="-674" t="-1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396CFB-FEC9-4B9F-9DC5-CB74073E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050" name="Picture 2" descr="7. Implementation of split &amp; merge segmentation Algorithm 3.2: Split... |  Download Scientific Diagram">
            <a:extLst>
              <a:ext uri="{FF2B5EF4-FFF2-40B4-BE49-F238E27FC236}">
                <a16:creationId xmlns:a16="http://schemas.microsoft.com/office/drawing/2014/main" id="{C5E7C9E6-1D08-4E31-8B6C-7D26C8956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85" y="4916497"/>
            <a:ext cx="7598233" cy="194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40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Mean-shift</a:t>
            </a: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79E318-DE2C-427B-836D-57B2CE477910}"/>
              </a:ext>
            </a:extLst>
          </p:cNvPr>
          <p:cNvSpPr txBox="1">
            <a:spLocks/>
          </p:cNvSpPr>
          <p:nvPr/>
        </p:nvSpPr>
        <p:spPr>
          <a:xfrm>
            <a:off x="301241" y="1249518"/>
            <a:ext cx="11756461" cy="5148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The weighted mean of the density in the window determined by K is 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396CFB-FEC9-4B9F-9DC5-CB74073E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A74119-515B-458F-859D-80747182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31" y="2009236"/>
            <a:ext cx="4999671" cy="12907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66E0EC-F09C-4E31-937E-5C731709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96" y="2700262"/>
            <a:ext cx="3663386" cy="261152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3E8580B-FA68-4364-880D-8739E4BF6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1" y="3946525"/>
            <a:ext cx="52387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771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Region merging</a:t>
            </a:r>
            <a:endParaRPr lang="en-US" altLang="ko-KR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C379E318-DE2C-427B-836D-57B2CE4779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241" y="1249518"/>
                <a:ext cx="11756461" cy="51483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We can describe the splitting of the image using a tree structure, using a quadtree</a:t>
                </a: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merge adjacent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+mn-ea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= TRUE</a:t>
                </a: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Iterate until no further merging is possible</a:t>
                </a:r>
              </a:p>
            </p:txBody>
          </p:sp>
        </mc:Choice>
        <mc:Fallback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C379E318-DE2C-427B-836D-57B2CE477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41" y="1249518"/>
                <a:ext cx="11756461" cy="5148339"/>
              </a:xfrm>
              <a:prstGeom prst="rect">
                <a:avLst/>
              </a:prstGeom>
              <a:blipFill>
                <a:blip r:embed="rId2"/>
                <a:stretch>
                  <a:fillRect l="-674" t="-1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396CFB-FEC9-4B9F-9DC5-CB74073E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074" name="Picture 2" descr="Split and merge segmentation - Wikipedia">
            <a:extLst>
              <a:ext uri="{FF2B5EF4-FFF2-40B4-BE49-F238E27FC236}">
                <a16:creationId xmlns:a16="http://schemas.microsoft.com/office/drawing/2014/main" id="{C55A5A49-AF49-4610-B316-FB461113E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24" y="2018693"/>
            <a:ext cx="3747155" cy="259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563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Region splitting and merging</a:t>
            </a: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79E318-DE2C-427B-836D-57B2CE477910}"/>
              </a:ext>
            </a:extLst>
          </p:cNvPr>
          <p:cNvSpPr txBox="1">
            <a:spLocks/>
          </p:cNvSpPr>
          <p:nvPr/>
        </p:nvSpPr>
        <p:spPr>
          <a:xfrm>
            <a:off x="301241" y="1249518"/>
            <a:ext cx="11756461" cy="5148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Meaningful regions may not be uniform: </a:t>
            </a: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- surface properties of a solid body will vary in brightness or color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It is very unusual in practice for an image to be composed of uniform regions of similar intensity, color, etc.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396CFB-FEC9-4B9F-9DC5-CB74073E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Watershed</a:t>
            </a: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79E318-DE2C-427B-836D-57B2CE477910}"/>
              </a:ext>
            </a:extLst>
          </p:cNvPr>
          <p:cNvSpPr txBox="1">
            <a:spLocks/>
          </p:cNvSpPr>
          <p:nvPr/>
        </p:nvSpPr>
        <p:spPr>
          <a:xfrm>
            <a:off x="301241" y="1249518"/>
            <a:ext cx="11756461" cy="5608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Any grayscale image can be viewed as a topographic surface where high intensity denotes peaks and hills while low intensity denotes valleys.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ko-KR" sz="2200" dirty="0">
                <a:latin typeface="+mn-ea"/>
              </a:rPr>
              <a:t>start filling every isolated valley with water.</a:t>
            </a:r>
            <a:br>
              <a:rPr lang="en-US" altLang="ko-KR" sz="2200" dirty="0">
                <a:latin typeface="+mn-ea"/>
              </a:rPr>
            </a:br>
            <a:r>
              <a:rPr lang="en-US" altLang="ko-KR" sz="2200" dirty="0">
                <a:latin typeface="+mn-ea"/>
              </a:rPr>
              <a:t>- the rising water from different valleys will start to merge.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396CFB-FEC9-4B9F-9DC5-CB74073E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BE3449-F2BE-408C-93D9-1360615E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086" y="1869837"/>
            <a:ext cx="1977756" cy="19330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507882-DB18-4095-97C9-A2FA28D77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086" y="4363171"/>
            <a:ext cx="1977756" cy="193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8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Watershed</a:t>
            </a: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79E318-DE2C-427B-836D-57B2CE477910}"/>
              </a:ext>
            </a:extLst>
          </p:cNvPr>
          <p:cNvSpPr txBox="1">
            <a:spLocks/>
          </p:cNvSpPr>
          <p:nvPr/>
        </p:nvSpPr>
        <p:spPr>
          <a:xfrm>
            <a:off x="301241" y="1249518"/>
            <a:ext cx="11756461" cy="5608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 startAt="2"/>
            </a:pPr>
            <a:r>
              <a:rPr lang="en-US" altLang="ko-KR" sz="2200" dirty="0">
                <a:latin typeface="+mn-ea"/>
              </a:rPr>
              <a:t>build barriers in the locations where the water would merge.</a:t>
            </a:r>
            <a:br>
              <a:rPr lang="en-US" altLang="ko-KR" sz="2200" dirty="0">
                <a:latin typeface="+mn-ea"/>
              </a:rPr>
            </a:br>
            <a:r>
              <a:rPr lang="en-US" altLang="ko-KR" sz="2200" dirty="0">
                <a:latin typeface="+mn-ea"/>
              </a:rPr>
              <a:t>- barriers are called watershed lines</a:t>
            </a:r>
          </a:p>
          <a:p>
            <a:pPr marL="457200" indent="-457200">
              <a:buAutoNum type="arabicPeriod"/>
            </a:pPr>
            <a:endParaRPr lang="en-US" altLang="ko-KR" sz="2200" dirty="0"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457200" indent="-457200">
              <a:buAutoNum type="arabicPeriod" startAt="3"/>
            </a:pPr>
            <a:r>
              <a:rPr lang="en-US" altLang="ko-KR" sz="2200" dirty="0">
                <a:latin typeface="+mn-ea"/>
              </a:rPr>
              <a:t>continue filling water and building watershed until the water level reaches the height of the highest peak.</a:t>
            </a:r>
            <a:br>
              <a:rPr lang="en-US" altLang="ko-KR" sz="2200" dirty="0">
                <a:latin typeface="+mn-ea"/>
              </a:rPr>
            </a:br>
            <a:r>
              <a:rPr lang="en-US" altLang="ko-KR" sz="2200" dirty="0">
                <a:latin typeface="+mn-ea"/>
              </a:rPr>
              <a:t>- only watershed lines will be visible and that will be the final segmentation result.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396CFB-FEC9-4B9F-9DC5-CB74073E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706AEB-786E-407C-9683-F13DFD24E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526" y="1249518"/>
            <a:ext cx="1901915" cy="18385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87D32F-F2CC-4CBF-89CA-ED6CB412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40" y="4487013"/>
            <a:ext cx="1908013" cy="18693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125560-56B7-4953-84AD-23B09ACD3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252" y="4487013"/>
            <a:ext cx="1894513" cy="18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05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Watershed</a:t>
            </a: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79E318-DE2C-427B-836D-57B2CE477910}"/>
              </a:ext>
            </a:extLst>
          </p:cNvPr>
          <p:cNvSpPr txBox="1">
            <a:spLocks/>
          </p:cNvSpPr>
          <p:nvPr/>
        </p:nvSpPr>
        <p:spPr>
          <a:xfrm>
            <a:off x="301241" y="1266296"/>
            <a:ext cx="11756461" cy="5608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But this approach gives you </a:t>
            </a:r>
            <a:r>
              <a:rPr lang="en-US" altLang="ko-KR" sz="2200" dirty="0" err="1">
                <a:latin typeface="+mn-ea"/>
              </a:rPr>
              <a:t>oversegmented</a:t>
            </a:r>
            <a:r>
              <a:rPr lang="en-US" altLang="ko-KR" sz="2200" dirty="0">
                <a:latin typeface="+mn-ea"/>
              </a:rPr>
              <a:t> result due to noise.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Label the region which we are sure of being the foreground or object with one color,</a:t>
            </a: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label the region which we are sure of being background or non-object with another color.</a:t>
            </a: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The region which we are not sure of anything, label it with 0. That is our marker.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Apply watershed algorithm, Then our marker will be updated with the labels we gave.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And the boundaries of objects will have a value of -1.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396CFB-FEC9-4B9F-9DC5-CB74073E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93106F-28B5-44A8-80EF-6B9C1BA78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441" y="429001"/>
            <a:ext cx="2411364" cy="241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86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Index</a:t>
            </a: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79E318-DE2C-427B-836D-57B2CE477910}"/>
              </a:ext>
            </a:extLst>
          </p:cNvPr>
          <p:cNvSpPr txBox="1">
            <a:spLocks/>
          </p:cNvSpPr>
          <p:nvPr/>
        </p:nvSpPr>
        <p:spPr>
          <a:xfrm>
            <a:off x="301241" y="1249518"/>
            <a:ext cx="11756461" cy="5148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Segmentation</a:t>
            </a:r>
          </a:p>
          <a:p>
            <a:pPr>
              <a:buFontTx/>
              <a:buChar char="-"/>
            </a:pPr>
            <a:r>
              <a:rPr lang="en-US" altLang="ko-KR" sz="2200" dirty="0">
                <a:latin typeface="+mn-ea"/>
              </a:rPr>
              <a:t>Active contours</a:t>
            </a:r>
          </a:p>
          <a:p>
            <a:pPr>
              <a:buFontTx/>
              <a:buChar char="-"/>
            </a:pPr>
            <a:endParaRPr lang="en-US" altLang="ko-KR" sz="220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2200" dirty="0">
                <a:latin typeface="+mn-ea"/>
              </a:rPr>
              <a:t>Otsu’s algorithm</a:t>
            </a:r>
          </a:p>
          <a:p>
            <a:pPr>
              <a:buFontTx/>
              <a:buChar char="-"/>
            </a:pPr>
            <a:endParaRPr lang="en-US" altLang="ko-KR" sz="220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2200" dirty="0">
                <a:latin typeface="+mn-ea"/>
              </a:rPr>
              <a:t>Region splitting and merging</a:t>
            </a:r>
          </a:p>
          <a:p>
            <a:pPr>
              <a:buFontTx/>
              <a:buChar char="-"/>
            </a:pPr>
            <a:endParaRPr lang="en-US" altLang="ko-KR" sz="220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2200" dirty="0">
                <a:latin typeface="+mn-ea"/>
              </a:rPr>
              <a:t>Watershed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D2DBEE-036F-4ED5-AD4C-AABCBC5E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1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Active Contours</a:t>
            </a: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79E318-DE2C-427B-836D-57B2CE477910}"/>
              </a:ext>
            </a:extLst>
          </p:cNvPr>
          <p:cNvSpPr txBox="1">
            <a:spLocks/>
          </p:cNvSpPr>
          <p:nvPr/>
        </p:nvSpPr>
        <p:spPr>
          <a:xfrm>
            <a:off x="301241" y="1249518"/>
            <a:ext cx="11756461" cy="5148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Snakes solve problems where the approximate shape of the boundary is known.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ko-KR" sz="2200" dirty="0">
                <a:latin typeface="+mn-ea"/>
              </a:rPr>
              <a:t>Initialize the boundary curve (Automatically, Manually)</a:t>
            </a:r>
          </a:p>
          <a:p>
            <a:pPr marL="457200" indent="-457200">
              <a:buAutoNum type="arabicPeriod"/>
            </a:pPr>
            <a:endParaRPr lang="en-US" altLang="ko-KR" sz="22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ko-KR" sz="2200" dirty="0">
                <a:latin typeface="+mn-ea"/>
              </a:rPr>
              <a:t>The “Active” contour moves, like a wiggling “snake”.</a:t>
            </a: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   -  </a:t>
            </a:r>
            <a:r>
              <a:rPr lang="en-US" altLang="ko-KR" sz="2200" b="1" dirty="0">
                <a:latin typeface="+mn-ea"/>
              </a:rPr>
              <a:t>minimize</a:t>
            </a:r>
            <a:r>
              <a:rPr lang="en-US" altLang="ko-KR" sz="2200" dirty="0">
                <a:latin typeface="+mn-ea"/>
              </a:rPr>
              <a:t> the energy function from an external and internal force.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457200" indent="-457200">
              <a:buAutoNum type="arabicPeriod" startAt="3"/>
            </a:pPr>
            <a:r>
              <a:rPr lang="en-US" altLang="ko-KR" sz="2200" dirty="0">
                <a:latin typeface="+mn-ea"/>
              </a:rPr>
              <a:t>When most points on the contour line up with boundary, The contour stops moving.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457200" indent="-457200">
              <a:buAutoNum type="arabicPeriod"/>
            </a:pPr>
            <a:endParaRPr lang="en-US" altLang="ko-KR" sz="22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D2DBEE-036F-4ED5-AD4C-AABCBC5E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2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Active Contours</a:t>
            </a: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79E318-DE2C-427B-836D-57B2CE477910}"/>
              </a:ext>
            </a:extLst>
          </p:cNvPr>
          <p:cNvSpPr txBox="1">
            <a:spLocks/>
          </p:cNvSpPr>
          <p:nvPr/>
        </p:nvSpPr>
        <p:spPr>
          <a:xfrm>
            <a:off x="301241" y="1249518"/>
            <a:ext cx="11756461" cy="5148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The curve is represented as a set of sequentially connected points.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The curve is usually closed, so the “first” and “last” points are connected.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Curve move around as the points moves.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D2DBEE-036F-4ED5-AD4C-AABCBC5E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20B152-CFF8-4840-BA05-8A254E39C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77" y="3784889"/>
            <a:ext cx="59626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Active Contours</a:t>
            </a: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79E318-DE2C-427B-836D-57B2CE477910}"/>
              </a:ext>
            </a:extLst>
          </p:cNvPr>
          <p:cNvSpPr txBox="1">
            <a:spLocks/>
          </p:cNvSpPr>
          <p:nvPr/>
        </p:nvSpPr>
        <p:spPr>
          <a:xfrm>
            <a:off x="301241" y="1249518"/>
            <a:ext cx="11756461" cy="5148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The energy function of the snake is the sum of its external energy and internal energy.</a:t>
            </a:r>
          </a:p>
          <a:p>
            <a:pPr marL="0" indent="0">
              <a:buNone/>
            </a:pPr>
            <a:endParaRPr lang="en-US" altLang="ko-KR" sz="2200" dirty="0">
              <a:latin typeface="+mn-ea"/>
            </a:endParaRPr>
          </a:p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External Energy(Image Energy):</a:t>
            </a:r>
          </a:p>
          <a:p>
            <a:pPr>
              <a:buFontTx/>
              <a:buChar char="-"/>
            </a:pPr>
            <a:r>
              <a:rPr lang="en-US" altLang="ko-KR" sz="2200" dirty="0">
                <a:latin typeface="+mn-ea"/>
              </a:rPr>
              <a:t>defined such that the contour seeks the boundary of the image.</a:t>
            </a:r>
          </a:p>
          <a:p>
            <a:pPr>
              <a:buFontTx/>
              <a:buChar char="-"/>
            </a:pPr>
            <a:r>
              <a:rPr lang="en-US" altLang="ko-KR" sz="2200" dirty="0">
                <a:latin typeface="+mn-ea"/>
              </a:rPr>
              <a:t>measures the gradient magnitude in the image at the location of each snake point</a:t>
            </a:r>
          </a:p>
          <a:p>
            <a:pPr>
              <a:buFontTx/>
              <a:buChar char="-"/>
            </a:pPr>
            <a:endParaRPr lang="en-US" altLang="ko-KR" sz="2200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D2DBEE-036F-4ED5-AD4C-AABCBC5E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D99810-ABCC-4392-8CD2-76C73800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120" y="4725942"/>
            <a:ext cx="1767440" cy="4284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081C6E-7000-4E6C-87B3-6CFB915F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356" y="4779500"/>
            <a:ext cx="781959" cy="3749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6A8491-39A3-4B7B-B4B1-7FBDCC6F4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192" y="3839341"/>
            <a:ext cx="4334480" cy="26864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F422D8-647A-449F-84E1-D7026C011687}"/>
              </a:ext>
            </a:extLst>
          </p:cNvPr>
          <p:cNvSpPr/>
          <p:nvPr/>
        </p:nvSpPr>
        <p:spPr>
          <a:xfrm>
            <a:off x="2205872" y="3586019"/>
            <a:ext cx="3176833" cy="195075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45000">
                <a:schemeClr val="accent1">
                  <a:lumMod val="75000"/>
                  <a:alpha val="90000"/>
                </a:schemeClr>
              </a:gs>
              <a:gs pos="55000">
                <a:schemeClr val="accent1">
                  <a:lumMod val="75000"/>
                  <a:alpha val="90000"/>
                </a:schemeClr>
              </a:gs>
              <a:gs pos="100000">
                <a:schemeClr val="accent1">
                  <a:lumMod val="20000"/>
                  <a:lumOff val="8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9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Active Contours</a:t>
            </a: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79E318-DE2C-427B-836D-57B2CE477910}"/>
              </a:ext>
            </a:extLst>
          </p:cNvPr>
          <p:cNvSpPr txBox="1">
            <a:spLocks/>
          </p:cNvSpPr>
          <p:nvPr/>
        </p:nvSpPr>
        <p:spPr>
          <a:xfrm>
            <a:off x="301241" y="1249518"/>
            <a:ext cx="11756461" cy="5148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latin typeface="+mn-ea"/>
              </a:rPr>
              <a:t>Internal Energy(Shape Energy):</a:t>
            </a:r>
          </a:p>
          <a:p>
            <a:pPr>
              <a:buFontTx/>
              <a:buChar char="-"/>
            </a:pPr>
            <a:r>
              <a:rPr lang="en-US" altLang="ko-KR" sz="2200" dirty="0">
                <a:latin typeface="+mn-ea"/>
              </a:rPr>
              <a:t>is composed of the continuity of the contour and the smoothness of the contour.</a:t>
            </a:r>
          </a:p>
          <a:p>
            <a:pPr>
              <a:buFontTx/>
              <a:buChar char="-"/>
            </a:pPr>
            <a:endParaRPr lang="en-US" altLang="ko-KR" sz="220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2200" dirty="0">
                <a:latin typeface="+mn-ea"/>
              </a:rPr>
              <a:t>the first-order term makes the snake act like membrane and the second-order term makes it act like a thin plate.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D2DBEE-036F-4ED5-AD4C-AABCBC5E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C67AFC-2046-4F9E-B0E5-FFAC7B6E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66" y="4122943"/>
            <a:ext cx="2486372" cy="390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8DEA3D-1BDF-4A4C-B578-AAC88539F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483" y="4737376"/>
            <a:ext cx="3663033" cy="6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6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Active Contours</a:t>
            </a:r>
            <a:endParaRPr lang="en-US" altLang="ko-K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C379E318-DE2C-427B-836D-57B2CE4779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1412" y="2363395"/>
                <a:ext cx="3969390" cy="21794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C379E318-DE2C-427B-836D-57B2CE477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412" y="2363395"/>
                <a:ext cx="3969390" cy="21794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D2DBEE-036F-4ED5-AD4C-AABCBC5E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C67AFC-2046-4F9E-B0E5-FFAC7B6E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2" y="1262297"/>
            <a:ext cx="2486372" cy="390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8DEA3D-1BDF-4A4C-B578-AAC88539F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479" y="1652877"/>
            <a:ext cx="3663033" cy="6613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70A0EB-51F7-4D10-8FD6-BA7BF2C02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84025"/>
            <a:ext cx="3753222" cy="24979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63838B-641D-425D-B0F9-2AF53D5EC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102" y="4322723"/>
            <a:ext cx="3620005" cy="14003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8AC44A-CF52-4A53-BE86-867225118A36}"/>
              </a:ext>
            </a:extLst>
          </p:cNvPr>
          <p:cNvSpPr txBox="1"/>
          <p:nvPr/>
        </p:nvSpPr>
        <p:spPr>
          <a:xfrm>
            <a:off x="6746110" y="5881899"/>
            <a:ext cx="424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make the curve shrink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41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62" y="320386"/>
            <a:ext cx="10654680" cy="53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/>
              <a:t>Active Contours</a:t>
            </a:r>
            <a:endParaRPr lang="en-US" altLang="ko-K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C379E318-DE2C-427B-836D-57B2CE4779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84070" y="2364261"/>
                <a:ext cx="6256883" cy="21794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)−(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C379E318-DE2C-427B-836D-57B2CE477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070" y="2364261"/>
                <a:ext cx="6256883" cy="21794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D2DBEE-036F-4ED5-AD4C-AABCBC5E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C67AFC-2046-4F9E-B0E5-FFAC7B6E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2" y="1262297"/>
            <a:ext cx="2486372" cy="3905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8DEA3D-1BDF-4A4C-B578-AAC88539F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479" y="1652877"/>
            <a:ext cx="3663033" cy="6613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8AC44A-CF52-4A53-BE86-867225118A36}"/>
              </a:ext>
            </a:extLst>
          </p:cNvPr>
          <p:cNvSpPr txBox="1"/>
          <p:nvPr/>
        </p:nvSpPr>
        <p:spPr>
          <a:xfrm>
            <a:off x="6746110" y="5881899"/>
            <a:ext cx="424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make the curve smooth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50CA1C-297E-4E6A-B3B6-0F55EC711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983" y="4163146"/>
            <a:ext cx="2564025" cy="20839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83333F-494E-4D61-88A8-367F6F46E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843200"/>
            <a:ext cx="372479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3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14550</TotalTime>
  <Words>990</Words>
  <Application>Microsoft Office PowerPoint</Application>
  <PresentationFormat>와이드스크린</PresentationFormat>
  <Paragraphs>194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Cambria Math</vt:lpstr>
      <vt:lpstr>Office 테마</vt:lpstr>
      <vt:lpstr>컴퓨터 비전 세미나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비전 세미나</dc:title>
  <dc:creator>ownit4137@naver.com</dc:creator>
  <cp:lastModifiedBy>ownit4137@naver.com</cp:lastModifiedBy>
  <cp:revision>912</cp:revision>
  <cp:lastPrinted>2021-03-24T00:15:44Z</cp:lastPrinted>
  <dcterms:created xsi:type="dcterms:W3CDTF">2021-02-05T08:20:27Z</dcterms:created>
  <dcterms:modified xsi:type="dcterms:W3CDTF">2021-05-17T09:23:10Z</dcterms:modified>
</cp:coreProperties>
</file>