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0262E-2E6C-4A53-B3AD-9A0C60787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32C6FA-380A-4033-90EA-E6510A45B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B474B-6BE3-400F-ABF2-EFCDBF61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270F-8AF8-4C77-A310-9AE42F2355AA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E2392-C74C-43FD-9590-ED988B6B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D3017-3433-4037-BC13-B342FF16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4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D9F8D-532A-4F78-BA4B-9848FAD4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A123D2-4101-4DE7-B910-7903830E5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572F6-F2A7-4F3F-B9A1-41AB937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270F-8AF8-4C77-A310-9AE42F2355AA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C7AE2-CB58-49CB-ACE8-08E3291D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A03C4-5B52-4F8B-9F76-1D1F6ED9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C33C70-A2B1-45A9-98BC-07F458840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55E160-453C-4794-AC51-330FB27F7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50226-E2B1-4D7C-80D3-9E3137F1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270F-8AF8-4C77-A310-9AE42F2355AA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E8D8B-5DC9-4070-A12F-702942BD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C6683B-5D26-49C7-8CDA-2A808E86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43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77ACE-EED6-48B7-804E-E2B4118A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EFA05-7016-4596-A9F3-AA323A76D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F6800-4B0B-4BB4-9546-30C77A0A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270F-8AF8-4C77-A310-9AE42F2355AA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82958-CC78-460E-BBD4-F65BF0A3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0FB96-5B24-436E-85B7-1DB85D17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08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E419C-7626-424D-8A8E-84741853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238549-096B-48F6-B319-554D1EAC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0ADD3-3671-41C2-BBE6-28A7F2D3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270F-8AF8-4C77-A310-9AE42F2355AA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131EA-C989-4F63-8C9D-E9C580B1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6252E-AA10-4ADA-B9D2-F098A469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6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178B7-E5F9-4C71-B65E-E3948E4C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2DB5D-86D2-457D-A919-D40E11F7B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ACCC95-A97C-4F79-B110-6D8AA30D5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FFE50-604A-4607-BE7B-04332C30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270F-8AF8-4C77-A310-9AE42F2355AA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611AC2-0406-433C-B30C-257EB3EA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831F2-8689-4AF6-9854-002CD024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8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F95F8-0A24-403B-BC16-9936D760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DB8833-4A66-4C7F-96BD-FD3E86D25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C159CC-3204-4A79-A340-DBE1D0BA3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E67C4F-D3DB-4E80-B6B6-CAB8DB907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27889D-6CFA-4E7C-804C-0880E52E1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6AEFF4-AB6A-4E2F-AF42-E4D38DB2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270F-8AF8-4C77-A310-9AE42F2355AA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68D2C5-CEFE-4DE0-B3DB-3EA108E8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81AB64-510B-40EA-9FE5-0138832F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3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36BB4-3BB9-4B1A-B25A-896C6C5F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2592C5-2C4A-4847-8472-7AFF4106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270F-8AF8-4C77-A310-9AE42F2355AA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7D3AF2-AD8D-4585-83C8-A0C5C5C0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5FFA30-926A-4ED2-A3DF-0D762ABF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0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039C9B-E229-494E-93C4-EF84E83B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270F-8AF8-4C77-A310-9AE42F2355AA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E1FDA5-2DDA-4D73-8B07-6793DF48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F3EDEB-714D-434D-AAA5-28CC52D6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48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CAEBF-E589-4DBB-A42D-47C39DFC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54F30-407B-4773-BA8D-B0471189A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89924-5D36-42DC-A108-71D676224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90D875-E653-47BD-AE11-6204C87C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270F-8AF8-4C77-A310-9AE42F2355AA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F9F11-C6FA-444D-B03C-D2AAE34C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71E9C-2F50-4452-B927-455850C7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2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1F278-5790-40CE-83FC-B3326226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DEB6ED-66C6-4E5E-947F-F8D8863AC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26B74F-383B-46E0-8CD4-4C1CAE35A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2B780-036D-473E-99BC-E78E422E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D270F-8AF8-4C77-A310-9AE42F2355AA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8935FA-C310-4677-82A9-E6847B4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CC3480-ACF7-4DC0-B9EB-0A1F5757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9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C31D02-3355-44E1-93CC-77C5782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DDCAB-6405-46F6-9B15-F7940C0B5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2867D-5F14-41C3-BCEC-DE9F20001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D270F-8AF8-4C77-A310-9AE42F2355AA}" type="datetimeFigureOut">
              <a:rPr lang="ko-KR" altLang="en-US" smtClean="0"/>
              <a:t>2021-02-08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6A813F-49F9-48CB-8CA4-680E0DB3E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43205-14C4-4ABC-868E-9F50423F1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285F-A194-4019-9616-EBE0C7330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4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3B1DF-C065-455D-A6E2-83A5EBF6E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2763" y="3105143"/>
            <a:ext cx="3906473" cy="647714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컴퓨터 비전 세미나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146AF0-C63A-444D-AF55-0E7C70C7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6161" y="4021487"/>
            <a:ext cx="2379676" cy="34917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200" dirty="0"/>
              <a:t>12191584 </a:t>
            </a:r>
            <a:r>
              <a:rPr lang="ko-KR" altLang="en-US" sz="2200" dirty="0"/>
              <a:t>김창수</a:t>
            </a:r>
          </a:p>
        </p:txBody>
      </p:sp>
    </p:spTree>
    <p:extLst>
      <p:ext uri="{BB962C8B-B14F-4D97-AF65-F5344CB8AC3E}">
        <p14:creationId xmlns:p14="http://schemas.microsoft.com/office/powerpoint/2010/main" val="976840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83" y="449622"/>
            <a:ext cx="11874211" cy="6865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3-1-4. Histogram</a:t>
            </a:r>
            <a:r>
              <a:rPr lang="ko-KR" altLang="en-US" dirty="0"/>
              <a:t> </a:t>
            </a:r>
            <a:r>
              <a:rPr lang="en-US" altLang="ko-KR" dirty="0"/>
              <a:t>equalization(</a:t>
            </a:r>
            <a:r>
              <a:rPr lang="ko-KR" altLang="en-US" dirty="0"/>
              <a:t>균일화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algn="l"/>
            <a:r>
              <a:rPr lang="en-US" altLang="ko-KR" sz="1800" dirty="0">
                <a:latin typeface="NimbusRomNo9L-Regu"/>
              </a:rPr>
              <a:t>W</a:t>
            </a:r>
            <a:r>
              <a:rPr lang="en-US" altLang="ko-KR" sz="1800" b="0" i="0" u="none" strike="noStrike" baseline="0" dirty="0">
                <a:latin typeface="NimbusRomNo9L-Regu"/>
              </a:rPr>
              <a:t>e can visualize the lightness values in an image </a:t>
            </a:r>
            <a:r>
              <a:rPr lang="en-US" altLang="ko-KR" sz="1800" dirty="0">
                <a:latin typeface="NimbusRomNo9L-Regu"/>
              </a:rPr>
              <a:t>by </a:t>
            </a:r>
            <a:r>
              <a:rPr lang="en-US" altLang="ko-KR" sz="1800" b="0" i="0" u="none" strike="noStrike" baseline="0" dirty="0">
                <a:latin typeface="NimbusRomNo9L-Regu"/>
              </a:rPr>
              <a:t>plotting the </a:t>
            </a:r>
            <a:r>
              <a:rPr lang="en-US" altLang="ko-KR" sz="1800" b="0" i="0" u="none" strike="noStrike" baseline="0" dirty="0">
                <a:latin typeface="NimbusRomNo9L-ReguItal"/>
              </a:rPr>
              <a:t>histogram </a:t>
            </a:r>
            <a:r>
              <a:rPr lang="en-US" altLang="ko-KR" sz="1800" b="0" i="0" u="none" strike="noStrike" baseline="0" dirty="0">
                <a:latin typeface="NimbusRomNo9L-Regu"/>
              </a:rPr>
              <a:t>of the color channels and luminance values.</a:t>
            </a:r>
          </a:p>
          <a:p>
            <a:pPr algn="l"/>
            <a:endParaRPr lang="en-US" altLang="ko-KR" sz="1800" dirty="0">
              <a:latin typeface="NimbusRomNo9L-Regu"/>
            </a:endParaRPr>
          </a:p>
          <a:p>
            <a:pPr algn="l"/>
            <a:endParaRPr lang="en-US" altLang="ko-KR" sz="1800" dirty="0">
              <a:latin typeface="NimbusRomNo9L-Regu"/>
            </a:endParaRPr>
          </a:p>
          <a:p>
            <a:pPr algn="l"/>
            <a:endParaRPr lang="en-US" altLang="ko-KR" sz="1800" dirty="0">
              <a:latin typeface="NimbusRomNo9L-Regu"/>
            </a:endParaRPr>
          </a:p>
          <a:p>
            <a:pPr algn="l"/>
            <a:endParaRPr lang="en-US" altLang="ko-KR" sz="1800" dirty="0">
              <a:latin typeface="NimbusRomNo9L-Regu"/>
            </a:endParaRPr>
          </a:p>
          <a:p>
            <a:pPr algn="l"/>
            <a:endParaRPr lang="en-US" altLang="ko-KR" sz="1800" dirty="0">
              <a:latin typeface="NimbusRomNo9L-Regu"/>
            </a:endParaRPr>
          </a:p>
          <a:p>
            <a:pPr marL="0" indent="0" algn="l">
              <a:buNone/>
            </a:pPr>
            <a:endParaRPr lang="en-US" altLang="ko-KR" sz="1800" dirty="0">
              <a:latin typeface="NimbusRomNo9L-Regu"/>
            </a:endParaRPr>
          </a:p>
          <a:p>
            <a:pPr marL="0" indent="0" algn="l">
              <a:buNone/>
            </a:pPr>
            <a:endParaRPr lang="en-US" altLang="ko-KR" sz="1800" dirty="0">
              <a:latin typeface="NimbusRomNo9L-Regu"/>
            </a:endParaRP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NimbusRomNo9L-Regu"/>
              </a:rPr>
              <a:t>Notice that the image in Figure has both an excess of dark values and light values, </a:t>
            </a:r>
            <a:br>
              <a:rPr lang="en-US" altLang="ko-KR" sz="1800" b="0" i="0" u="none" strike="noStrike" baseline="0" dirty="0">
                <a:solidFill>
                  <a:srgbClr val="000000"/>
                </a:solidFill>
                <a:latin typeface="NimbusRomNo9L-Regu"/>
              </a:rPr>
            </a:b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NimbusRomNo9L-Regu"/>
              </a:rPr>
              <a:t>but that the mid-range values are largely under-populated.</a:t>
            </a:r>
          </a:p>
          <a:p>
            <a:pPr algn="l"/>
            <a:endParaRPr lang="en-US" altLang="ko-KR" sz="1800" b="0" i="0" u="none" strike="noStrike" baseline="0" dirty="0">
              <a:latin typeface="NimbusRomNo9L-Regu"/>
            </a:endParaRP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how</a:t>
            </a:r>
            <a:r>
              <a:rPr lang="ko-KR" altLang="en-US" sz="1800" b="0" i="0" u="none" strike="noStrike" baseline="0" dirty="0">
                <a:latin typeface="NimbusRomNo9L-Regu"/>
              </a:rPr>
              <a:t> </a:t>
            </a:r>
            <a:r>
              <a:rPr lang="en-US" altLang="ko-KR" sz="1800" b="0" i="0" u="none" strike="noStrike" baseline="0" dirty="0">
                <a:latin typeface="NimbusRomNo9L-Regu"/>
              </a:rPr>
              <a:t>to simultaneously brighten some dark values and darken some light values, </a:t>
            </a:r>
            <a:br>
              <a:rPr lang="en-US" altLang="ko-KR" sz="1800" b="0" i="0" u="none" strike="noStrike" baseline="0" dirty="0">
                <a:latin typeface="NimbusRomNo9L-Regu"/>
              </a:rPr>
            </a:br>
            <a:r>
              <a:rPr lang="en-US" altLang="ko-KR" sz="1800" b="0" i="0" u="none" strike="noStrike" baseline="0" dirty="0">
                <a:latin typeface="NimbusRomNo9L-Regu"/>
              </a:rPr>
              <a:t>while still using the full extent of the available dynamic range?</a:t>
            </a: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One popular answer to this question is to perform </a:t>
            </a:r>
            <a:r>
              <a:rPr lang="en-US" altLang="ko-KR" sz="1800" b="0" i="0" u="none" strike="noStrike" baseline="0" dirty="0">
                <a:latin typeface="NimbusRomNo9L-ReguItal"/>
              </a:rPr>
              <a:t>histogram equalization(</a:t>
            </a:r>
            <a:r>
              <a:rPr lang="ko-KR" altLang="en-US" sz="1800" dirty="0">
                <a:latin typeface="NimbusRomNo9L-ReguItal"/>
              </a:rPr>
              <a:t>균일화</a:t>
            </a:r>
            <a:r>
              <a:rPr lang="en-US" altLang="ko-KR" sz="1800" dirty="0">
                <a:latin typeface="NimbusRomNo9L-ReguItal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58A40-8D3B-4BB8-AB36-BE3E4BEC3AD3}"/>
              </a:ext>
            </a:extLst>
          </p:cNvPr>
          <p:cNvSpPr txBox="1"/>
          <p:nvPr/>
        </p:nvSpPr>
        <p:spPr>
          <a:xfrm>
            <a:off x="10226180" y="6534835"/>
            <a:ext cx="19658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3-1. Point operators </a:t>
            </a:r>
            <a:endParaRPr lang="ko-KR" alt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2A2A87-56AE-4986-B22F-E847AA5C8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80"/>
          <a:stretch/>
        </p:blipFill>
        <p:spPr>
          <a:xfrm>
            <a:off x="430083" y="1937086"/>
            <a:ext cx="7592070" cy="247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4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83" y="449622"/>
            <a:ext cx="11874211" cy="6865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3-1-4. Histogram</a:t>
            </a:r>
            <a:r>
              <a:rPr lang="ko-KR" altLang="en-US" dirty="0"/>
              <a:t> </a:t>
            </a:r>
            <a:r>
              <a:rPr lang="en-US" altLang="ko-KR" dirty="0"/>
              <a:t>equalization</a:t>
            </a:r>
          </a:p>
          <a:p>
            <a:pPr marL="0" indent="0">
              <a:buNone/>
            </a:pPr>
            <a:endParaRPr lang="en-US" altLang="ko-KR" dirty="0"/>
          </a:p>
          <a:p>
            <a:pPr algn="l"/>
            <a:r>
              <a:rPr lang="en-US" altLang="ko-KR" sz="1800" dirty="0">
                <a:latin typeface="NimbusRomNo9L-Regu"/>
              </a:rPr>
              <a:t>C</a:t>
            </a:r>
            <a:r>
              <a:rPr lang="en-US" altLang="ko-KR" sz="1800" b="0" i="0" u="none" strike="noStrike" baseline="0" dirty="0">
                <a:latin typeface="NimbusRomNo9L-Regu"/>
              </a:rPr>
              <a:t>umulative distribution(</a:t>
            </a:r>
            <a:r>
              <a:rPr lang="ko-KR" altLang="en-US" sz="1800" b="0" i="0" u="none" strike="noStrike" baseline="0" dirty="0">
                <a:latin typeface="NimbusRomNo9L-Regu"/>
              </a:rPr>
              <a:t>누적 분포</a:t>
            </a:r>
            <a:r>
              <a:rPr lang="en-US" altLang="ko-KR" sz="1800" b="0" i="0" u="none" strike="noStrike" baseline="0" dirty="0">
                <a:latin typeface="NimbusRomNo9L-Regu"/>
              </a:rPr>
              <a:t>) </a:t>
            </a:r>
            <a:r>
              <a:rPr lang="en-US" altLang="ko-KR" sz="1800" b="0" i="0" u="none" strike="noStrike" baseline="0" dirty="0">
                <a:latin typeface="CMMI10"/>
              </a:rPr>
              <a:t>c</a:t>
            </a:r>
            <a:r>
              <a:rPr lang="en-US" altLang="ko-KR" sz="1800" b="0" i="0" u="none" strike="noStrike" baseline="0" dirty="0">
                <a:latin typeface="CMR10"/>
              </a:rPr>
              <a:t>(</a:t>
            </a:r>
            <a:r>
              <a:rPr lang="en-US" altLang="ko-KR" sz="1800" b="0" i="0" u="none" strike="noStrike" baseline="0" dirty="0">
                <a:latin typeface="CMMI10"/>
              </a:rPr>
              <a:t>I</a:t>
            </a:r>
            <a:r>
              <a:rPr lang="en-US" altLang="ko-KR" sz="1800" b="0" i="0" u="none" strike="noStrike" baseline="0" dirty="0">
                <a:latin typeface="CMR10"/>
              </a:rPr>
              <a:t>) is</a:t>
            </a:r>
            <a:r>
              <a:rPr lang="ko-KR" altLang="en-US" sz="1800" b="0" i="0" u="none" strike="noStrike" baseline="0" dirty="0">
                <a:latin typeface="CMR10"/>
              </a:rPr>
              <a:t> </a:t>
            </a:r>
            <a:r>
              <a:rPr lang="en-US" altLang="ko-KR" sz="1800" b="0" i="0" u="none" strike="noStrike" baseline="0" dirty="0">
                <a:latin typeface="CMR10"/>
              </a:rPr>
              <a:t>the </a:t>
            </a:r>
            <a:r>
              <a:rPr lang="en-US" altLang="ko-KR" sz="1800" b="0" i="0" u="none" strike="noStrike" baseline="0" dirty="0">
                <a:latin typeface="NimbusRomNo9L-Regu"/>
              </a:rPr>
              <a:t>integrated original distribution </a:t>
            </a:r>
            <a:r>
              <a:rPr lang="en-US" altLang="ko-KR" sz="1800" b="0" i="0" u="none" strike="noStrike" baseline="0" dirty="0">
                <a:latin typeface="CMMI10"/>
              </a:rPr>
              <a:t>h</a:t>
            </a:r>
            <a:r>
              <a:rPr lang="en-US" altLang="ko-KR" sz="1800" b="0" i="0" u="none" strike="noStrike" baseline="0" dirty="0">
                <a:latin typeface="CMR10"/>
              </a:rPr>
              <a:t>(</a:t>
            </a:r>
            <a:r>
              <a:rPr lang="en-US" altLang="ko-KR" sz="1800" b="0" i="0" u="none" strike="noStrike" baseline="0" dirty="0">
                <a:latin typeface="CMMI10"/>
              </a:rPr>
              <a:t>I</a:t>
            </a:r>
            <a:r>
              <a:rPr lang="en-US" altLang="ko-KR" sz="1800" b="0" i="0" u="none" strike="noStrike" baseline="0" dirty="0">
                <a:latin typeface="CMR10"/>
              </a:rPr>
              <a:t>).</a:t>
            </a:r>
          </a:p>
          <a:p>
            <a:pPr algn="l"/>
            <a:endParaRPr lang="en-US" altLang="ko-KR" sz="1800" dirty="0">
              <a:latin typeface="CMR10"/>
            </a:endParaRPr>
          </a:p>
          <a:p>
            <a:pPr algn="l"/>
            <a:endParaRPr lang="en-US" altLang="ko-KR" sz="1800" dirty="0">
              <a:latin typeface="CMR10"/>
            </a:endParaRPr>
          </a:p>
          <a:p>
            <a:pPr algn="l"/>
            <a:endParaRPr lang="en-US" altLang="ko-KR" sz="1800" dirty="0">
              <a:latin typeface="CMR10"/>
            </a:endParaRPr>
          </a:p>
          <a:p>
            <a:pPr algn="l"/>
            <a:endParaRPr lang="en-US" altLang="ko-KR" sz="1800" dirty="0">
              <a:latin typeface="CMR10"/>
            </a:endParaRPr>
          </a:p>
          <a:p>
            <a:pPr algn="l"/>
            <a:r>
              <a:rPr lang="en-US" altLang="ko-KR" sz="1800" dirty="0">
                <a:latin typeface="CMR10"/>
              </a:rPr>
              <a:t>                                                                                                                                  -&gt; scaled</a:t>
            </a:r>
          </a:p>
          <a:p>
            <a:pPr algn="l"/>
            <a:endParaRPr lang="en-US" altLang="ko-KR" sz="1800" dirty="0">
              <a:latin typeface="CMR10"/>
            </a:endParaRPr>
          </a:p>
          <a:p>
            <a:pPr algn="l"/>
            <a:endParaRPr lang="en-US" altLang="ko-KR" sz="1800" dirty="0">
              <a:latin typeface="CMR10"/>
            </a:endParaRPr>
          </a:p>
          <a:p>
            <a:pPr algn="l"/>
            <a:endParaRPr lang="en-US" altLang="ko-KR" sz="1800" dirty="0">
              <a:latin typeface="CMR10"/>
            </a:endParaRPr>
          </a:p>
          <a:p>
            <a:pPr algn="l"/>
            <a:endParaRPr lang="en-US" altLang="ko-KR" sz="1800" dirty="0">
              <a:latin typeface="CMR10"/>
            </a:endParaRPr>
          </a:p>
          <a:p>
            <a:pPr algn="l"/>
            <a:r>
              <a:rPr lang="en-US" altLang="ko-KR" sz="1800" dirty="0">
                <a:latin typeface="NimbusRomNo9L-Regu"/>
              </a:rPr>
              <a:t>W</a:t>
            </a:r>
            <a:r>
              <a:rPr lang="en-US" altLang="ko-KR" sz="1800" b="0" i="0" u="none" strike="noStrike" baseline="0" dirty="0">
                <a:latin typeface="NimbusRomNo9L-Regu"/>
              </a:rPr>
              <a:t>e can look up its corresponding percentile </a:t>
            </a:r>
            <a:r>
              <a:rPr lang="en-US" altLang="ko-KR" sz="1800" b="0" i="0" u="none" strike="noStrike" baseline="0" dirty="0">
                <a:latin typeface="CMMI10"/>
              </a:rPr>
              <a:t>c</a:t>
            </a:r>
            <a:r>
              <a:rPr lang="en-US" altLang="ko-KR" sz="1800" b="0" i="0" u="none" strike="noStrike" baseline="0" dirty="0">
                <a:latin typeface="CMR10"/>
              </a:rPr>
              <a:t>(</a:t>
            </a:r>
            <a:r>
              <a:rPr lang="en-US" altLang="ko-KR" sz="1800" b="0" i="0" u="none" strike="noStrike" baseline="0" dirty="0">
                <a:latin typeface="CMMI10"/>
              </a:rPr>
              <a:t>I</a:t>
            </a:r>
            <a:r>
              <a:rPr lang="en-US" altLang="ko-KR" sz="1800" b="0" i="0" u="none" strike="noStrike" baseline="0" dirty="0">
                <a:latin typeface="CMR10"/>
              </a:rPr>
              <a:t>) </a:t>
            </a:r>
            <a:r>
              <a:rPr lang="en-US" altLang="ko-KR" sz="1800" b="0" i="0" u="none" strike="noStrike" baseline="0" dirty="0">
                <a:latin typeface="NimbusRomNo9L-Regu"/>
              </a:rPr>
              <a:t>and determine the final value that pixel should take. </a:t>
            </a: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When working with eight-bit pixel values, the </a:t>
            </a:r>
            <a:r>
              <a:rPr lang="en-US" altLang="ko-KR" sz="1800" b="0" i="0" u="none" strike="noStrike" baseline="0" dirty="0">
                <a:latin typeface="CMMI10"/>
              </a:rPr>
              <a:t>I </a:t>
            </a:r>
            <a:r>
              <a:rPr lang="en-US" altLang="ko-KR" sz="1800" b="0" i="0" u="none" strike="noStrike" baseline="0" dirty="0">
                <a:latin typeface="NimbusRomNo9L-Regu"/>
              </a:rPr>
              <a:t>and </a:t>
            </a:r>
            <a:r>
              <a:rPr lang="en-US" altLang="ko-KR" sz="1800" b="0" i="0" u="none" strike="noStrike" baseline="0" dirty="0">
                <a:latin typeface="CMMI10"/>
              </a:rPr>
              <a:t>c </a:t>
            </a:r>
            <a:r>
              <a:rPr lang="en-US" altLang="ko-KR" sz="1800" b="0" i="0" u="none" strike="noStrike" baseline="0" dirty="0">
                <a:latin typeface="NimbusRomNo9L-Regu"/>
              </a:rPr>
              <a:t>axes are rescaled from </a:t>
            </a:r>
            <a:r>
              <a:rPr lang="en-US" altLang="ko-KR" sz="1800" b="0" i="0" u="none" strike="noStrike" baseline="0" dirty="0">
                <a:latin typeface="CMR10"/>
              </a:rPr>
              <a:t>[0</a:t>
            </a:r>
            <a:r>
              <a:rPr lang="en-US" altLang="ko-KR" sz="1800" dirty="0">
                <a:latin typeface="CMMI10"/>
              </a:rPr>
              <a:t>,</a:t>
            </a:r>
            <a:r>
              <a:rPr lang="en-US" altLang="ko-KR" sz="1800" b="0" i="0" u="none" strike="noStrike" baseline="0" dirty="0">
                <a:latin typeface="CMMI10"/>
              </a:rPr>
              <a:t> </a:t>
            </a:r>
            <a:r>
              <a:rPr lang="en-US" altLang="ko-KR" sz="1800" b="0" i="0" u="none" strike="noStrike" baseline="0" dirty="0">
                <a:latin typeface="CMR10"/>
              </a:rPr>
              <a:t>255]</a:t>
            </a:r>
            <a:endParaRPr lang="en-US" altLang="ko-KR" sz="1800" dirty="0">
              <a:latin typeface="NimbusRomNo9L-Regu"/>
            </a:endParaRPr>
          </a:p>
          <a:p>
            <a:pPr algn="l"/>
            <a:endParaRPr lang="en-US" altLang="ko-KR" sz="1800" dirty="0">
              <a:latin typeface="NimbusRomNo9L-Regu"/>
            </a:endParaRPr>
          </a:p>
          <a:p>
            <a:pPr marL="0" indent="0" algn="l">
              <a:buNone/>
            </a:pPr>
            <a:endParaRPr lang="en-US" altLang="ko-KR" sz="1800" dirty="0">
              <a:latin typeface="NimbusRomNo9L-Regu"/>
            </a:endParaRPr>
          </a:p>
          <a:p>
            <a:pPr marL="0" indent="0" algn="l">
              <a:buNone/>
            </a:pPr>
            <a:endParaRPr lang="en-US" altLang="ko-KR" sz="1800" dirty="0">
              <a:latin typeface="NimbusRomNo9L-Regu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58A40-8D3B-4BB8-AB36-BE3E4BEC3AD3}"/>
              </a:ext>
            </a:extLst>
          </p:cNvPr>
          <p:cNvSpPr txBox="1"/>
          <p:nvPr/>
        </p:nvSpPr>
        <p:spPr>
          <a:xfrm>
            <a:off x="10226180" y="6534835"/>
            <a:ext cx="19658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3-1. Point operators 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9AA2A0-EBD3-4C83-9E17-B35690B3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759" y="449622"/>
            <a:ext cx="4417986" cy="9620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1F8F7B-EF5A-4B44-9370-D5AD0B694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55" y="1943006"/>
            <a:ext cx="6869960" cy="24955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B216BE-7826-47C2-BE26-4C621CDB8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952" y="2072173"/>
            <a:ext cx="3354455" cy="23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84" y="449622"/>
            <a:ext cx="11072106" cy="3480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3-1-4. Histogram</a:t>
            </a:r>
            <a:r>
              <a:rPr lang="ko-KR" altLang="en-US" dirty="0"/>
              <a:t> </a:t>
            </a:r>
            <a:r>
              <a:rPr lang="en-US" altLang="ko-KR" dirty="0"/>
              <a:t>equalization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 algn="l">
              <a:buNone/>
            </a:pPr>
            <a:r>
              <a:rPr lang="en-US" altLang="ko-KR" sz="1800" dirty="0">
                <a:latin typeface="CMR10"/>
              </a:rPr>
              <a:t>Blue</a:t>
            </a:r>
            <a:r>
              <a:rPr lang="ko-KR" altLang="en-US" sz="1800" dirty="0">
                <a:latin typeface="CMR10"/>
              </a:rPr>
              <a:t> </a:t>
            </a:r>
            <a:r>
              <a:rPr lang="en-US" altLang="ko-KR" sz="1800" dirty="0">
                <a:latin typeface="CMR10"/>
              </a:rPr>
              <a:t>Line </a:t>
            </a:r>
            <a:r>
              <a:rPr lang="ko-KR" altLang="en-US" sz="1800" dirty="0">
                <a:latin typeface="CMR10"/>
              </a:rPr>
              <a:t>기준</a:t>
            </a:r>
            <a:endParaRPr lang="en-US" altLang="ko-KR" sz="1800" dirty="0">
              <a:latin typeface="CMR10"/>
            </a:endParaRPr>
          </a:p>
          <a:p>
            <a:pPr algn="l"/>
            <a:endParaRPr lang="en-US" altLang="ko-KR" sz="1800" dirty="0">
              <a:latin typeface="CMR10"/>
            </a:endParaRPr>
          </a:p>
          <a:p>
            <a:pPr algn="l"/>
            <a:endParaRPr lang="en-US" altLang="ko-KR" sz="1800" dirty="0">
              <a:latin typeface="CMR10"/>
            </a:endParaRPr>
          </a:p>
          <a:p>
            <a:pPr algn="l"/>
            <a:endParaRPr lang="en-US" altLang="ko-KR" sz="1800" dirty="0">
              <a:latin typeface="CMR10"/>
            </a:endParaRPr>
          </a:p>
          <a:p>
            <a:pPr algn="l"/>
            <a:endParaRPr lang="en-US" altLang="ko-KR" sz="1800" dirty="0">
              <a:latin typeface="CMR10"/>
            </a:endParaRPr>
          </a:p>
          <a:p>
            <a:pPr marL="0" indent="0" algn="l">
              <a:buNone/>
            </a:pPr>
            <a:endParaRPr lang="en-US" altLang="ko-KR" sz="1800" dirty="0">
              <a:latin typeface="NimbusRomNo9L-Regu"/>
            </a:endParaRPr>
          </a:p>
          <a:p>
            <a:pPr marL="0" indent="0" algn="l">
              <a:buNone/>
            </a:pPr>
            <a:endParaRPr lang="en-US" altLang="ko-KR" sz="1800" dirty="0">
              <a:latin typeface="NimbusRomNo9L-Regu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58A40-8D3B-4BB8-AB36-BE3E4BEC3AD3}"/>
              </a:ext>
            </a:extLst>
          </p:cNvPr>
          <p:cNvSpPr txBox="1"/>
          <p:nvPr/>
        </p:nvSpPr>
        <p:spPr>
          <a:xfrm>
            <a:off x="10226180" y="6534835"/>
            <a:ext cx="19658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3-1. Point operators </a:t>
            </a:r>
            <a:endParaRPr lang="ko-KR" altLang="en-US" sz="1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1F8F7B-EF5A-4B44-9370-D5AD0B694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172"/>
          <a:stretch/>
        </p:blipFill>
        <p:spPr>
          <a:xfrm>
            <a:off x="288593" y="2436726"/>
            <a:ext cx="3354455" cy="24955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B216BE-7826-47C2-BE26-4C621CDB8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265" y="2589017"/>
            <a:ext cx="3354455" cy="23838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C294F0-DA80-4351-9661-5760CB84D7D3}"/>
              </a:ext>
            </a:extLst>
          </p:cNvPr>
          <p:cNvSpPr txBox="1"/>
          <p:nvPr/>
        </p:nvSpPr>
        <p:spPr>
          <a:xfrm>
            <a:off x="572537" y="4988280"/>
            <a:ext cx="4058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NimbusRomNo9L-Regu"/>
              </a:rPr>
              <a:t>요소 많음</a:t>
            </a:r>
            <a:r>
              <a:rPr lang="ko-KR" altLang="en-US" dirty="0">
                <a:latin typeface="NimbusRomNo9L-Regu"/>
              </a:rPr>
              <a:t>         요소  적음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90A5B9-1C14-437A-BF0E-76E3D616C2E7}"/>
              </a:ext>
            </a:extLst>
          </p:cNvPr>
          <p:cNvSpPr/>
          <p:nvPr/>
        </p:nvSpPr>
        <p:spPr>
          <a:xfrm>
            <a:off x="689810" y="2627470"/>
            <a:ext cx="766930" cy="2214274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6F55B-2382-45B9-B2C8-740DE5DE4C9B}"/>
              </a:ext>
            </a:extLst>
          </p:cNvPr>
          <p:cNvSpPr/>
          <p:nvPr/>
        </p:nvSpPr>
        <p:spPr>
          <a:xfrm>
            <a:off x="1697008" y="4089177"/>
            <a:ext cx="1931550" cy="752567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ACCD-D88C-48E7-935D-099370EF4A6B}"/>
              </a:ext>
            </a:extLst>
          </p:cNvPr>
          <p:cNvSpPr txBox="1"/>
          <p:nvPr/>
        </p:nvSpPr>
        <p:spPr>
          <a:xfrm>
            <a:off x="3720376" y="4957364"/>
            <a:ext cx="2375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  <a:latin typeface="NimbusRomNo9L-Regu"/>
              </a:rPr>
              <a:t>              요소 많음</a:t>
            </a:r>
            <a:endParaRPr lang="en-US" altLang="ko-KR" dirty="0">
              <a:solidFill>
                <a:srgbClr val="FFC000"/>
              </a:solidFill>
              <a:latin typeface="NimbusRomNo9L-Regu"/>
            </a:endParaRPr>
          </a:p>
          <a:p>
            <a:r>
              <a:rPr lang="en-US" altLang="ko-KR" dirty="0">
                <a:solidFill>
                  <a:srgbClr val="FFC000"/>
                </a:solidFill>
                <a:latin typeface="NimbusRomNo9L-Regu"/>
              </a:rPr>
              <a:t>-&gt; </a:t>
            </a:r>
            <a:r>
              <a:rPr lang="ko-KR" altLang="en-US" dirty="0">
                <a:solidFill>
                  <a:srgbClr val="FFC000"/>
                </a:solidFill>
                <a:latin typeface="NimbusRomNo9L-Regu"/>
              </a:rPr>
              <a:t>넓은 범위로 매핑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B85FC-EF18-499B-B55A-278CB1383F2C}"/>
              </a:ext>
            </a:extLst>
          </p:cNvPr>
          <p:cNvSpPr txBox="1"/>
          <p:nvPr/>
        </p:nvSpPr>
        <p:spPr>
          <a:xfrm>
            <a:off x="5296133" y="1927228"/>
            <a:ext cx="2375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NimbusRomNo9L-Regu"/>
              </a:rPr>
              <a:t>   요소 적음</a:t>
            </a:r>
            <a:endParaRPr lang="en-US" altLang="ko-KR" dirty="0">
              <a:latin typeface="NimbusRomNo9L-Regu"/>
            </a:endParaRPr>
          </a:p>
          <a:p>
            <a:r>
              <a:rPr lang="en-US" altLang="ko-KR" dirty="0">
                <a:latin typeface="NimbusRomNo9L-Regu"/>
              </a:rPr>
              <a:t>-&gt; </a:t>
            </a:r>
            <a:r>
              <a:rPr lang="ko-KR" altLang="en-US" dirty="0">
                <a:latin typeface="NimbusRomNo9L-Regu"/>
              </a:rPr>
              <a:t>좁은 범위로 매핑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78D4A64-E056-487E-9177-003A007371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98"/>
          <a:stretch/>
        </p:blipFill>
        <p:spPr>
          <a:xfrm>
            <a:off x="7921090" y="2665551"/>
            <a:ext cx="3860862" cy="278102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4E8129-5D55-4BD2-BFFA-E5EF7FAEA03B}"/>
              </a:ext>
            </a:extLst>
          </p:cNvPr>
          <p:cNvSpPr/>
          <p:nvPr/>
        </p:nvSpPr>
        <p:spPr>
          <a:xfrm>
            <a:off x="4504887" y="3276432"/>
            <a:ext cx="614779" cy="1341782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CC424C-032D-4925-98C8-98348F16FAC1}"/>
              </a:ext>
            </a:extLst>
          </p:cNvPr>
          <p:cNvSpPr/>
          <p:nvPr/>
        </p:nvSpPr>
        <p:spPr>
          <a:xfrm>
            <a:off x="5176905" y="2735035"/>
            <a:ext cx="1931550" cy="46732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4F2B15-46AA-4ECC-9A9F-DF9E735F26F0}"/>
              </a:ext>
            </a:extLst>
          </p:cNvPr>
          <p:cNvSpPr/>
          <p:nvPr/>
        </p:nvSpPr>
        <p:spPr>
          <a:xfrm>
            <a:off x="8635230" y="2864160"/>
            <a:ext cx="1724011" cy="752567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788A87-D8E4-4A49-8318-9B4C3E07BBDF}"/>
              </a:ext>
            </a:extLst>
          </p:cNvPr>
          <p:cNvSpPr/>
          <p:nvPr/>
        </p:nvSpPr>
        <p:spPr>
          <a:xfrm>
            <a:off x="10541908" y="2868814"/>
            <a:ext cx="531473" cy="752567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465FA4-52FD-4833-9F3C-BCD0F572AADA}"/>
              </a:ext>
            </a:extLst>
          </p:cNvPr>
          <p:cNvSpPr txBox="1"/>
          <p:nvPr/>
        </p:nvSpPr>
        <p:spPr>
          <a:xfrm>
            <a:off x="8549072" y="1972006"/>
            <a:ext cx="3785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요소가 많은 부분이 흩어짐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/>
              <a:t>요소가 적은 부분이 모임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0F192A3-E276-45AA-9D23-F369A4530E9C}"/>
              </a:ext>
            </a:extLst>
          </p:cNvPr>
          <p:cNvCxnSpPr>
            <a:cxnSpLocks/>
          </p:cNvCxnSpPr>
          <p:nvPr/>
        </p:nvCxnSpPr>
        <p:spPr>
          <a:xfrm>
            <a:off x="4070203" y="3276432"/>
            <a:ext cx="0" cy="1341782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2964604-192D-4007-B8B6-A62F337329A9}"/>
              </a:ext>
            </a:extLst>
          </p:cNvPr>
          <p:cNvCxnSpPr>
            <a:cxnSpLocks/>
          </p:cNvCxnSpPr>
          <p:nvPr/>
        </p:nvCxnSpPr>
        <p:spPr>
          <a:xfrm>
            <a:off x="7384112" y="2735035"/>
            <a:ext cx="0" cy="46732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1C323E7-4908-43C6-9A2D-4261651D0967}"/>
              </a:ext>
            </a:extLst>
          </p:cNvPr>
          <p:cNvCxnSpPr>
            <a:cxnSpLocks/>
          </p:cNvCxnSpPr>
          <p:nvPr/>
        </p:nvCxnSpPr>
        <p:spPr>
          <a:xfrm flipH="1">
            <a:off x="8629782" y="2665238"/>
            <a:ext cx="1729459" cy="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261BCDF-ACDC-44D1-B2FF-0A42778C7E86}"/>
              </a:ext>
            </a:extLst>
          </p:cNvPr>
          <p:cNvCxnSpPr>
            <a:cxnSpLocks/>
          </p:cNvCxnSpPr>
          <p:nvPr/>
        </p:nvCxnSpPr>
        <p:spPr>
          <a:xfrm flipH="1">
            <a:off x="10442013" y="2665238"/>
            <a:ext cx="63136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2192B4-991B-439C-90BE-43DB73F4E8F4}"/>
              </a:ext>
            </a:extLst>
          </p:cNvPr>
          <p:cNvSpPr txBox="1"/>
          <p:nvPr/>
        </p:nvSpPr>
        <p:spPr>
          <a:xfrm>
            <a:off x="373117" y="6069711"/>
            <a:ext cx="1069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NimbusRomNo9L-Regu"/>
              </a:rPr>
              <a:t>ex) </a:t>
            </a:r>
            <a:r>
              <a:rPr lang="ko-KR" altLang="en-US" dirty="0">
                <a:latin typeface="NimbusRomNo9L-Regu"/>
              </a:rPr>
              <a:t>밝기 </a:t>
            </a:r>
            <a:r>
              <a:rPr lang="en-US" altLang="ko-KR" dirty="0">
                <a:latin typeface="NimbusRomNo9L-Regu"/>
              </a:rPr>
              <a:t>0</a:t>
            </a:r>
            <a:r>
              <a:rPr lang="ko-KR" altLang="en-US" dirty="0">
                <a:latin typeface="NimbusRomNo9L-Regu"/>
              </a:rPr>
              <a:t>부터 </a:t>
            </a:r>
            <a:r>
              <a:rPr lang="en-US" altLang="ko-KR" dirty="0">
                <a:latin typeface="NimbusRomNo9L-Regu"/>
              </a:rPr>
              <a:t>50</a:t>
            </a:r>
            <a:r>
              <a:rPr lang="ko-KR" altLang="en-US" dirty="0">
                <a:latin typeface="NimbusRomNo9L-Regu"/>
              </a:rPr>
              <a:t>을 가지는 요소가 </a:t>
            </a:r>
            <a:r>
              <a:rPr lang="en-US" altLang="ko-KR" dirty="0">
                <a:latin typeface="NimbusRomNo9L-Regu"/>
              </a:rPr>
              <a:t>10000</a:t>
            </a:r>
            <a:r>
              <a:rPr lang="ko-KR" altLang="en-US" dirty="0">
                <a:latin typeface="NimbusRomNo9L-Regu"/>
              </a:rPr>
              <a:t>개였다면</a:t>
            </a:r>
            <a:r>
              <a:rPr lang="en-US" altLang="ko-KR" dirty="0">
                <a:latin typeface="NimbusRomNo9L-Regu"/>
              </a:rPr>
              <a:t>, </a:t>
            </a:r>
            <a:r>
              <a:rPr lang="ko-KR" altLang="en-US" dirty="0">
                <a:latin typeface="NimbusRomNo9L-Regu"/>
              </a:rPr>
              <a:t>밝기 </a:t>
            </a:r>
            <a:r>
              <a:rPr lang="en-US" altLang="ko-KR" dirty="0">
                <a:latin typeface="NimbusRomNo9L-Regu"/>
              </a:rPr>
              <a:t>0</a:t>
            </a:r>
            <a:r>
              <a:rPr lang="ko-KR" altLang="en-US" dirty="0">
                <a:latin typeface="NimbusRomNo9L-Regu"/>
              </a:rPr>
              <a:t>부터 </a:t>
            </a:r>
            <a:r>
              <a:rPr lang="en-US" altLang="ko-KR" dirty="0">
                <a:latin typeface="NimbusRomNo9L-Regu"/>
              </a:rPr>
              <a:t>200</a:t>
            </a:r>
            <a:r>
              <a:rPr lang="ko-KR" altLang="en-US" dirty="0">
                <a:latin typeface="NimbusRomNo9L-Regu"/>
              </a:rPr>
              <a:t>을 가지는 요소가 </a:t>
            </a:r>
            <a:r>
              <a:rPr lang="en-US" altLang="ko-KR" dirty="0">
                <a:latin typeface="NimbusRomNo9L-Regu"/>
              </a:rPr>
              <a:t>10000</a:t>
            </a:r>
            <a:r>
              <a:rPr lang="ko-KR" altLang="en-US" dirty="0">
                <a:latin typeface="NimbusRomNo9L-Regu"/>
              </a:rPr>
              <a:t>개가 됨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67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83" y="449622"/>
            <a:ext cx="11874211" cy="6152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3-1-4. Histogram</a:t>
            </a:r>
            <a:r>
              <a:rPr lang="ko-KR" altLang="en-US" dirty="0"/>
              <a:t> </a:t>
            </a:r>
            <a:r>
              <a:rPr lang="en-US" altLang="ko-KR" dirty="0"/>
              <a:t>equalization</a:t>
            </a:r>
          </a:p>
          <a:p>
            <a:pPr marL="0" indent="0">
              <a:buNone/>
            </a:pPr>
            <a:endParaRPr lang="en-US" altLang="ko-KR" dirty="0"/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As we can see, the resulting histogram is flat; (it is “flat” in the sense of a lack of contrast and being muddy(</a:t>
            </a:r>
            <a:r>
              <a:rPr lang="ko-KR" altLang="en-US" sz="1800" b="0" i="0" u="none" strike="noStrike" baseline="0" dirty="0">
                <a:latin typeface="NimbusRomNo9L-Regu"/>
              </a:rPr>
              <a:t>탁한</a:t>
            </a:r>
            <a:r>
              <a:rPr lang="en-US" altLang="ko-KR" sz="1800" b="0" i="0" u="none" strike="noStrike" baseline="0" dirty="0">
                <a:latin typeface="NimbusRomNo9L-Regu"/>
              </a:rPr>
              <a:t>) looking). </a:t>
            </a: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One way to compensate for this is to only </a:t>
            </a:r>
            <a:r>
              <a:rPr lang="en-US" altLang="ko-KR" sz="1800" b="0" i="0" u="none" strike="noStrike" baseline="0" dirty="0">
                <a:latin typeface="NimbusRomNo9L-ReguItal"/>
              </a:rPr>
              <a:t>partially </a:t>
            </a:r>
            <a:r>
              <a:rPr lang="en-US" altLang="ko-KR" sz="1800" b="0" i="0" u="none" strike="noStrike" baseline="0" dirty="0">
                <a:latin typeface="NimbusRomNo9L-Regu"/>
              </a:rPr>
              <a:t>compensate for the histogram unevenness</a:t>
            </a:r>
            <a:endParaRPr lang="en-US" altLang="ko-KR" sz="1800" dirty="0">
              <a:latin typeface="NimbusRomNo9L-Regu"/>
            </a:endParaRPr>
          </a:p>
          <a:p>
            <a:pPr algn="l"/>
            <a:endParaRPr lang="en-US" altLang="ko-KR" sz="1800" dirty="0">
              <a:latin typeface="NimbusRomNo9L-Regu"/>
            </a:endParaRPr>
          </a:p>
          <a:p>
            <a:pPr algn="l"/>
            <a:endParaRPr lang="en-US" altLang="ko-KR" sz="1800" b="0" i="0" u="none" strike="noStrike" baseline="0" dirty="0">
              <a:latin typeface="NimbusRomNo9L-Regu"/>
            </a:endParaRP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which is a linear blend between the cumulative distribution function and the identity transform (a straight line)</a:t>
            </a:r>
            <a:endParaRPr lang="en-US" altLang="ko-KR" sz="1800" dirty="0">
              <a:latin typeface="NimbusRomNo9L-Regu"/>
            </a:endParaRPr>
          </a:p>
          <a:p>
            <a:pPr algn="l"/>
            <a:endParaRPr lang="en-US" altLang="ko-KR" sz="1800" dirty="0">
              <a:latin typeface="NimbusRomNo9L-Regu"/>
            </a:endParaRPr>
          </a:p>
          <a:p>
            <a:pPr algn="l"/>
            <a:endParaRPr lang="en-US" altLang="ko-KR" sz="1800" dirty="0">
              <a:latin typeface="NimbusRomNo9L-Regu"/>
            </a:endParaRPr>
          </a:p>
          <a:p>
            <a:pPr algn="l"/>
            <a:endParaRPr lang="en-US" altLang="ko-KR" sz="1800" dirty="0">
              <a:latin typeface="NimbusRomNo9L-Regu"/>
            </a:endParaRPr>
          </a:p>
          <a:p>
            <a:pPr algn="l"/>
            <a:endParaRPr lang="en-US" altLang="ko-KR" sz="1800" b="0" i="0" u="none" strike="noStrike" baseline="0" dirty="0">
              <a:latin typeface="NimbusRomNo9L-Regu"/>
            </a:endParaRPr>
          </a:p>
          <a:p>
            <a:pPr algn="l"/>
            <a:endParaRPr lang="en-US" altLang="ko-KR" sz="1800" dirty="0">
              <a:latin typeface="NimbusRomNo9L-Regu"/>
            </a:endParaRPr>
          </a:p>
          <a:p>
            <a:pPr algn="l"/>
            <a:endParaRPr lang="en-US" altLang="ko-KR" sz="1800" b="0" i="0" u="none" strike="noStrike" baseline="0" dirty="0">
              <a:latin typeface="NimbusRomNo9L-Regu"/>
            </a:endParaRPr>
          </a:p>
          <a:p>
            <a:pPr marL="0" indent="0" algn="l">
              <a:buNone/>
            </a:pPr>
            <a:endParaRPr lang="en-US" altLang="ko-KR" sz="1800" b="0" i="0" u="none" strike="noStrike" baseline="0" dirty="0">
              <a:latin typeface="NimbusRomNo9L-Regu"/>
            </a:endParaRP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Another potential problem with histogram equalization(in general, image brightening) is that </a:t>
            </a:r>
            <a:br>
              <a:rPr lang="en-US" altLang="ko-KR" sz="1800" b="0" i="0" u="none" strike="noStrike" baseline="0" dirty="0">
                <a:latin typeface="NimbusRomNo9L-Regu"/>
              </a:rPr>
            </a:br>
            <a:r>
              <a:rPr lang="en-US" altLang="ko-KR" sz="1800" b="0" i="0" u="none" strike="noStrike" baseline="0" dirty="0">
                <a:latin typeface="NimbusRomNo9L-Regu"/>
              </a:rPr>
              <a:t>noise in dark regions can be amplified and become more visible.</a:t>
            </a:r>
            <a:endParaRPr lang="en-US" altLang="ko-KR" sz="1800" dirty="0">
              <a:latin typeface="NimbusRomNo9L-Regu"/>
            </a:endParaRPr>
          </a:p>
          <a:p>
            <a:pPr algn="l"/>
            <a:endParaRPr lang="en-US" altLang="ko-KR" sz="1800" dirty="0">
              <a:latin typeface="NimbusRomNo9L-Regu"/>
            </a:endParaRPr>
          </a:p>
          <a:p>
            <a:pPr algn="l"/>
            <a:endParaRPr lang="en-US" altLang="ko-KR" sz="1800" dirty="0">
              <a:latin typeface="NimbusRomNo9L-Regu"/>
            </a:endParaRPr>
          </a:p>
          <a:p>
            <a:pPr algn="l"/>
            <a:endParaRPr lang="en-US" altLang="ko-KR" sz="1800" dirty="0">
              <a:latin typeface="NimbusRomNo9L-Regu"/>
            </a:endParaRPr>
          </a:p>
          <a:p>
            <a:pPr marL="0" indent="0" algn="l">
              <a:buNone/>
            </a:pPr>
            <a:endParaRPr lang="en-US" altLang="ko-KR" sz="1800" dirty="0">
              <a:latin typeface="NimbusRomNo9L-Regu"/>
            </a:endParaRPr>
          </a:p>
          <a:p>
            <a:pPr marL="0" indent="0" algn="l">
              <a:buNone/>
            </a:pPr>
            <a:endParaRPr lang="en-US" altLang="ko-KR" sz="1800" dirty="0">
              <a:latin typeface="NimbusRomNo9L-Regu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58A40-8D3B-4BB8-AB36-BE3E4BEC3AD3}"/>
              </a:ext>
            </a:extLst>
          </p:cNvPr>
          <p:cNvSpPr txBox="1"/>
          <p:nvPr/>
        </p:nvSpPr>
        <p:spPr>
          <a:xfrm>
            <a:off x="10226180" y="6534835"/>
            <a:ext cx="19658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3-1. Point operators </a:t>
            </a:r>
            <a:endParaRPr lang="ko-KR" altLang="en-US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A59713-832B-4D0B-B1A5-7E0A250BD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36" y="2267185"/>
            <a:ext cx="1060756" cy="3958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675C73-A527-48CF-9342-7E6D7CBBF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392" y="2288389"/>
            <a:ext cx="2512490" cy="3958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490ED0-5D13-4F2C-8065-162E4A90F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23" y="3261939"/>
            <a:ext cx="3640822" cy="266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0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83" y="449622"/>
            <a:ext cx="11874211" cy="6152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3-1-4. Locally Adaptive Histogram</a:t>
            </a:r>
            <a:r>
              <a:rPr lang="ko-KR" altLang="en-US" dirty="0"/>
              <a:t> </a:t>
            </a:r>
            <a:r>
              <a:rPr lang="en-US" altLang="ko-KR" dirty="0"/>
              <a:t>equalization</a:t>
            </a:r>
          </a:p>
          <a:p>
            <a:pPr marL="0" indent="0" algn="l">
              <a:buNone/>
            </a:pPr>
            <a:endParaRPr lang="en-US" altLang="ko-KR" sz="1800" dirty="0">
              <a:latin typeface="NimbusRomNo9L-Regu"/>
            </a:endParaRP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While global histogram equalization can be useful, </a:t>
            </a:r>
            <a:br>
              <a:rPr lang="en-US" altLang="ko-KR" sz="1800" b="0" i="0" u="none" strike="noStrike" baseline="0" dirty="0">
                <a:latin typeface="NimbusRomNo9L-Regu"/>
              </a:rPr>
            </a:br>
            <a:r>
              <a:rPr lang="en-US" altLang="ko-KR" sz="1800" b="0" i="0" u="none" strike="noStrike" baseline="0" dirty="0">
                <a:latin typeface="NimbusRomNo9L-Regu"/>
              </a:rPr>
              <a:t>for some images it might be preferable to apply different kinds of equalization in different regions.</a:t>
            </a:r>
          </a:p>
          <a:p>
            <a:pPr algn="l"/>
            <a:endParaRPr lang="en-US" altLang="ko-KR" sz="1800" dirty="0">
              <a:latin typeface="NimbusRomNo9L-Regu"/>
            </a:endParaRP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Instead of computing a single curve, subdivide the image into </a:t>
            </a:r>
            <a:r>
              <a:rPr lang="en-US" altLang="ko-KR" sz="1800" b="0" i="0" u="none" strike="noStrike" baseline="0" dirty="0">
                <a:latin typeface="CMMI10"/>
              </a:rPr>
              <a:t>M x M </a:t>
            </a:r>
            <a:r>
              <a:rPr lang="en-US" altLang="ko-KR" sz="1800" b="0" i="0" u="none" strike="noStrike" baseline="0" dirty="0">
                <a:latin typeface="NimbusRomNo9L-Regu"/>
              </a:rPr>
              <a:t>pixel blocks </a:t>
            </a:r>
            <a:br>
              <a:rPr lang="en-US" altLang="ko-KR" sz="1800" b="0" i="0" u="none" strike="noStrike" baseline="0" dirty="0">
                <a:latin typeface="NimbusRomNo9L-Regu"/>
              </a:rPr>
            </a:br>
            <a:r>
              <a:rPr lang="en-US" altLang="ko-KR" sz="1800" b="0" i="0" u="none" strike="noStrike" baseline="0" dirty="0">
                <a:latin typeface="NimbusRomNo9L-Regu"/>
              </a:rPr>
              <a:t>and perform separate histogram equalization in each sub-block</a:t>
            </a:r>
          </a:p>
          <a:p>
            <a:pPr algn="l"/>
            <a:endParaRPr lang="en-US" altLang="ko-KR" sz="1800" dirty="0">
              <a:latin typeface="NimbusRomNo9L-Regu"/>
            </a:endParaRP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One way to eliminate blocking artifacts is to use a </a:t>
            </a:r>
            <a:r>
              <a:rPr lang="en-US" altLang="ko-KR" sz="1800" b="0" i="0" u="none" strike="noStrike" baseline="0" dirty="0">
                <a:latin typeface="NimbusRomNo9L-ReguItal"/>
              </a:rPr>
              <a:t>moving window.</a:t>
            </a:r>
            <a:endParaRPr lang="en-US" altLang="ko-KR" sz="1800" dirty="0">
              <a:latin typeface="NimbusRomNo9L-Regu"/>
            </a:endParaRPr>
          </a:p>
          <a:p>
            <a:pPr marL="0" indent="0" algn="l">
              <a:buNone/>
            </a:pPr>
            <a:endParaRPr lang="en-US" altLang="ko-KR" sz="1800" dirty="0">
              <a:latin typeface="NimbusRomNo9L-Regu"/>
            </a:endParaRPr>
          </a:p>
          <a:p>
            <a:pPr marL="0" indent="0" algn="l">
              <a:buNone/>
            </a:pPr>
            <a:endParaRPr lang="en-US" altLang="ko-KR" sz="1800" dirty="0">
              <a:latin typeface="NimbusRomNo9L-Regu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58A40-8D3B-4BB8-AB36-BE3E4BEC3AD3}"/>
              </a:ext>
            </a:extLst>
          </p:cNvPr>
          <p:cNvSpPr txBox="1"/>
          <p:nvPr/>
        </p:nvSpPr>
        <p:spPr>
          <a:xfrm>
            <a:off x="10226180" y="6534835"/>
            <a:ext cx="19658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3-1. Point operators </a:t>
            </a:r>
            <a:endParaRPr lang="ko-KR" alt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4BA7A0-2063-47FF-99D3-07B08E76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0" y="3753448"/>
            <a:ext cx="8780786" cy="31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8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DF352C2-9AA0-414F-8985-1BF4DAC3A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946" y="3622887"/>
            <a:ext cx="3178970" cy="304260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84" y="449622"/>
            <a:ext cx="11569412" cy="6085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3-1-4. Histogram Interpolation(</a:t>
            </a:r>
            <a:r>
              <a:rPr lang="ko-KR" altLang="en-US" dirty="0"/>
              <a:t>보간</a:t>
            </a:r>
            <a:r>
              <a:rPr lang="en-US" altLang="ko-KR" dirty="0"/>
              <a:t>)</a:t>
            </a:r>
          </a:p>
          <a:p>
            <a:pPr marL="0" indent="0" algn="l">
              <a:buNone/>
            </a:pPr>
            <a:endParaRPr lang="en-US" altLang="ko-KR" sz="1800" dirty="0">
              <a:latin typeface="NimbusRomNo9L-Regu"/>
            </a:endParaRP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A more efficient approach is to compute non-overlapped block-based equalization(</a:t>
            </a:r>
            <a:r>
              <a:rPr lang="ko-KR" altLang="en-US" sz="1800" b="0" i="0" u="none" strike="noStrike" baseline="0" dirty="0">
                <a:latin typeface="NimbusRomNo9L-Regu"/>
              </a:rPr>
              <a:t>균일화</a:t>
            </a:r>
            <a:r>
              <a:rPr lang="en-US" altLang="ko-KR" sz="1800" b="0" i="0" u="none" strike="noStrike" baseline="0" dirty="0">
                <a:latin typeface="NimbusRomNo9L-Regu"/>
              </a:rPr>
              <a:t>) functions as before, </a:t>
            </a:r>
            <a:br>
              <a:rPr lang="en-US" altLang="ko-KR" sz="1800" b="0" i="0" u="none" strike="noStrike" baseline="0" dirty="0">
                <a:latin typeface="NimbusRomNo9L-Regu"/>
              </a:rPr>
            </a:br>
            <a:r>
              <a:rPr lang="en-US" altLang="ko-KR" sz="1800" b="0" i="0" u="none" strike="noStrike" baseline="0" dirty="0">
                <a:latin typeface="NimbusRomNo9L-Regu"/>
              </a:rPr>
              <a:t>but to then smoothly interpolate the transfer functions as we move between blocks.</a:t>
            </a: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This technique is known as </a:t>
            </a:r>
            <a:r>
              <a:rPr lang="en-US" altLang="ko-KR" sz="1800" b="0" i="0" u="none" strike="noStrike" baseline="0" dirty="0">
                <a:latin typeface="NimbusRomNo9L-ReguItal"/>
              </a:rPr>
              <a:t>adaptive histogram equalization </a:t>
            </a:r>
            <a:r>
              <a:rPr lang="en-US" altLang="ko-KR" sz="1800" b="0" i="0" u="none" strike="noStrike" baseline="0" dirty="0">
                <a:latin typeface="NimbusRomNo9L-Regu"/>
              </a:rPr>
              <a:t>(AHE)</a:t>
            </a:r>
          </a:p>
          <a:p>
            <a:pPr algn="l"/>
            <a:endParaRPr lang="en-US" altLang="ko-KR" sz="1800" dirty="0">
              <a:latin typeface="NimbusRomNo9L-Regu"/>
            </a:endParaRP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The weighting function for a given pixel can be computed as a function of its horizontal and vertical position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MR10"/>
              </a:rPr>
              <a:t>(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MMI10"/>
              </a:rPr>
              <a:t>s, t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MR10"/>
              </a:rPr>
              <a:t>)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NimbusRomNo9L-Regu"/>
              </a:rPr>
              <a:t>within a block.</a:t>
            </a:r>
          </a:p>
          <a:p>
            <a:pPr algn="l"/>
            <a:endParaRPr lang="en-US" altLang="ko-KR" sz="1800" dirty="0">
              <a:solidFill>
                <a:srgbClr val="000000"/>
              </a:solidFill>
              <a:latin typeface="NimbusRomNo9L-Regu"/>
            </a:endParaRP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Instead of blending the four lookup tables for each output pixel</a:t>
            </a:r>
            <a:r>
              <a:rPr lang="en-US" altLang="ko-KR" sz="1800" dirty="0">
                <a:solidFill>
                  <a:srgbClr val="000000"/>
                </a:solidFill>
                <a:latin typeface="NimbusRomNo9L-Regu"/>
              </a:rPr>
              <a:t>,</a:t>
            </a:r>
            <a:br>
              <a:rPr lang="en-US" altLang="ko-KR" sz="1800" dirty="0">
                <a:solidFill>
                  <a:srgbClr val="000000"/>
                </a:solidFill>
                <a:latin typeface="NimbusRomNo9L-Regu"/>
              </a:rPr>
            </a:br>
            <a:r>
              <a:rPr lang="en-US" altLang="ko-KR" sz="1800" b="0" i="0" u="none" strike="noStrike" baseline="0" dirty="0">
                <a:latin typeface="NimbusRomNo9L-Regu"/>
              </a:rPr>
              <a:t>we can instead blend the results of</a:t>
            </a:r>
            <a:br>
              <a:rPr lang="en-US" altLang="ko-KR" sz="1800" b="0" i="0" u="none" strike="noStrike" baseline="0" dirty="0">
                <a:latin typeface="NimbusRomNo9L-Regu"/>
              </a:rPr>
            </a:br>
            <a:r>
              <a:rPr lang="en-US" altLang="ko-KR" sz="1800" b="0" i="0" u="none" strike="noStrike" baseline="0" dirty="0">
                <a:latin typeface="NimbusRomNo9L-Regu"/>
              </a:rPr>
              <a:t>mapping a given pixel through the four neighboring lookups.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algn="l"/>
            <a:endParaRPr lang="en-US" altLang="ko-KR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2010DD-5903-4A49-AE23-24F1D0324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74"/>
          <a:stretch/>
        </p:blipFill>
        <p:spPr>
          <a:xfrm>
            <a:off x="1721608" y="3079866"/>
            <a:ext cx="7566772" cy="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8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C580285-1567-44D5-B7F8-DFF042DF0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885" y="3113536"/>
            <a:ext cx="3644611" cy="374446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84" y="449622"/>
            <a:ext cx="11569412" cy="6085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3-1-4. Histogram Interpolation(</a:t>
            </a:r>
            <a:r>
              <a:rPr lang="ko-KR" altLang="en-US" dirty="0"/>
              <a:t>보간</a:t>
            </a:r>
            <a:r>
              <a:rPr lang="en-US" altLang="ko-KR" dirty="0"/>
              <a:t>)</a:t>
            </a:r>
          </a:p>
          <a:p>
            <a:pPr marL="0" indent="0" algn="l">
              <a:buNone/>
            </a:pPr>
            <a:endParaRPr lang="en-US" altLang="ko-KR" sz="1800" dirty="0">
              <a:latin typeface="NimbusRomNo9L-Regu"/>
            </a:endParaRP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A variant on this algorithm is to place the lookup tables at the </a:t>
            </a:r>
            <a:r>
              <a:rPr lang="en-US" altLang="ko-KR" sz="1800" b="0" i="0" u="none" strike="noStrike" baseline="0" dirty="0">
                <a:latin typeface="NimbusRomNo9L-ReguItal"/>
              </a:rPr>
              <a:t>corners </a:t>
            </a:r>
            <a:r>
              <a:rPr lang="en-US" altLang="ko-KR" sz="1800" b="0" i="0" u="none" strike="noStrike" baseline="0" dirty="0">
                <a:latin typeface="NimbusRomNo9L-Regu"/>
              </a:rPr>
              <a:t>of each </a:t>
            </a:r>
            <a:r>
              <a:rPr lang="en-US" altLang="ko-KR" sz="1800" b="0" i="0" u="none" strike="noStrike" baseline="0" dirty="0">
                <a:latin typeface="CMMI10"/>
              </a:rPr>
              <a:t>M </a:t>
            </a:r>
            <a:r>
              <a:rPr lang="en-US" altLang="ko-KR" sz="1800" dirty="0">
                <a:latin typeface="CMSY10"/>
              </a:rPr>
              <a:t>x </a:t>
            </a:r>
            <a:r>
              <a:rPr lang="en-US" altLang="ko-KR" sz="1800" b="0" i="0" u="none" strike="noStrike" baseline="0" dirty="0">
                <a:latin typeface="CMMI10"/>
              </a:rPr>
              <a:t>M</a:t>
            </a:r>
            <a:r>
              <a:rPr lang="en-US" altLang="ko-KR" sz="1800" dirty="0">
                <a:latin typeface="CMMI10"/>
              </a:rPr>
              <a:t> </a:t>
            </a:r>
            <a:r>
              <a:rPr lang="en-US" altLang="ko-KR" sz="1800" b="0" i="0" u="none" strike="noStrike" baseline="0" dirty="0">
                <a:latin typeface="NimbusRomNo9L-Regu"/>
              </a:rPr>
              <a:t>block.</a:t>
            </a:r>
            <a:endParaRPr lang="en-US" altLang="ko-KR" sz="1800" dirty="0">
              <a:latin typeface="NimbusRomNo9L-Regu"/>
            </a:endParaRP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In addition to blending four lookups to compute the final value, </a:t>
            </a:r>
            <a:br>
              <a:rPr lang="en-US" altLang="ko-KR" sz="1800" b="0" i="0" u="none" strike="noStrike" baseline="0" dirty="0">
                <a:latin typeface="NimbusRomNo9L-Regu"/>
              </a:rPr>
            </a:br>
            <a:r>
              <a:rPr lang="en-US" altLang="ko-KR" sz="1800" b="0" i="0" u="none" strike="noStrike" baseline="0" dirty="0">
                <a:latin typeface="NimbusRomNo9L-Regu"/>
              </a:rPr>
              <a:t>we can also </a:t>
            </a:r>
            <a:r>
              <a:rPr lang="en-US" altLang="ko-KR" sz="1800" b="0" i="0" u="none" strike="noStrike" baseline="0" dirty="0">
                <a:latin typeface="NimbusRomNo9L-ReguItal"/>
              </a:rPr>
              <a:t>distribute </a:t>
            </a:r>
            <a:r>
              <a:rPr lang="en-US" altLang="ko-KR" sz="1800" b="0" i="0" u="none" strike="noStrike" baseline="0" dirty="0">
                <a:latin typeface="NimbusRomNo9L-Regu"/>
              </a:rPr>
              <a:t>each input pixel into four adjacent lookup tables.</a:t>
            </a:r>
          </a:p>
          <a:p>
            <a:pPr algn="l"/>
            <a:endParaRPr lang="en-US" altLang="ko-KR" sz="1800" dirty="0">
              <a:solidFill>
                <a:srgbClr val="000000"/>
              </a:solidFill>
              <a:latin typeface="NimbusRomNo9L-Regu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NimbusRomNo9L-Regu"/>
            </a:endParaRPr>
          </a:p>
          <a:p>
            <a:pPr algn="l"/>
            <a:r>
              <a:rPr lang="en-US" altLang="ko-KR" sz="1800" b="0" i="0" u="none" strike="noStrike" baseline="0" dirty="0">
                <a:latin typeface="CMMI10"/>
              </a:rPr>
              <a:t>w</a:t>
            </a:r>
            <a:r>
              <a:rPr lang="en-US" altLang="ko-KR" sz="1800" b="0" i="0" u="none" strike="noStrike" baseline="0" dirty="0">
                <a:latin typeface="CMR10"/>
              </a:rPr>
              <a:t>(</a:t>
            </a:r>
            <a:r>
              <a:rPr lang="en-US" altLang="ko-KR" sz="1800" b="0" i="0" u="none" strike="noStrike" baseline="0" dirty="0">
                <a:latin typeface="CMMI10"/>
              </a:rPr>
              <a:t>I</a:t>
            </a:r>
            <a:r>
              <a:rPr lang="en-US" altLang="ko-KR" sz="1800" dirty="0">
                <a:latin typeface="CMMI10"/>
              </a:rPr>
              <a:t>,</a:t>
            </a:r>
            <a:r>
              <a:rPr lang="en-US" altLang="ko-KR" sz="1800" b="0" i="0" u="none" strike="noStrike" baseline="0" dirty="0">
                <a:latin typeface="CMMI10"/>
              </a:rPr>
              <a:t> j, k, l</a:t>
            </a:r>
            <a:r>
              <a:rPr lang="en-US" altLang="ko-KR" sz="1800" b="0" i="0" u="none" strike="noStrike" baseline="0" dirty="0">
                <a:latin typeface="CMR10"/>
              </a:rPr>
              <a:t>) </a:t>
            </a:r>
            <a:r>
              <a:rPr lang="en-US" altLang="ko-KR" sz="1800" b="0" i="0" u="none" strike="noStrike" baseline="0" dirty="0">
                <a:latin typeface="NimbusRomNo9L-Regu"/>
              </a:rPr>
              <a:t>is the bilinear weighting function between pixel </a:t>
            </a:r>
            <a:r>
              <a:rPr lang="en-US" altLang="ko-KR" sz="1800" b="0" i="0" u="none" strike="noStrike" baseline="0" dirty="0">
                <a:latin typeface="CMR10"/>
              </a:rPr>
              <a:t>(</a:t>
            </a:r>
            <a:r>
              <a:rPr lang="en-US" altLang="ko-KR" sz="1800" b="0" i="0" u="none" strike="noStrike" baseline="0" dirty="0">
                <a:latin typeface="CMMI10"/>
              </a:rPr>
              <a:t>I</a:t>
            </a:r>
            <a:r>
              <a:rPr lang="en-US" altLang="ko-KR" sz="1800" dirty="0">
                <a:latin typeface="CMMI10"/>
              </a:rPr>
              <a:t>,</a:t>
            </a:r>
            <a:r>
              <a:rPr lang="en-US" altLang="ko-KR" sz="1800" b="0" i="0" u="none" strike="noStrike" baseline="0" dirty="0">
                <a:latin typeface="CMMI10"/>
              </a:rPr>
              <a:t> j</a:t>
            </a:r>
            <a:r>
              <a:rPr lang="en-US" altLang="ko-KR" sz="1800" b="0" i="0" u="none" strike="noStrike" baseline="0" dirty="0">
                <a:latin typeface="CMR10"/>
              </a:rPr>
              <a:t>) </a:t>
            </a:r>
            <a:r>
              <a:rPr lang="en-US" altLang="ko-KR" sz="1800" b="0" i="0" u="none" strike="noStrike" baseline="0" dirty="0">
                <a:latin typeface="NimbusRomNo9L-Regu"/>
              </a:rPr>
              <a:t>and lookup table </a:t>
            </a:r>
            <a:r>
              <a:rPr lang="en-US" altLang="ko-KR" sz="1800" b="0" i="0" u="none" strike="noStrike" baseline="0" dirty="0">
                <a:latin typeface="CMR10"/>
              </a:rPr>
              <a:t>(</a:t>
            </a:r>
            <a:r>
              <a:rPr lang="en-US" altLang="ko-KR" sz="1800" b="0" i="0" u="none" strike="noStrike" baseline="0" dirty="0">
                <a:latin typeface="CMMI10"/>
              </a:rPr>
              <a:t>k, l</a:t>
            </a:r>
            <a:r>
              <a:rPr lang="en-US" altLang="ko-KR" sz="1800" b="0" i="0" u="none" strike="noStrike" baseline="0" dirty="0">
                <a:latin typeface="CMR10"/>
              </a:rPr>
              <a:t>)</a:t>
            </a:r>
            <a:r>
              <a:rPr lang="en-US" altLang="ko-KR" sz="1800" b="0" i="0" u="none" strike="noStrike" baseline="0" dirty="0">
                <a:latin typeface="NimbusRomNo9L-Regu"/>
              </a:rPr>
              <a:t>. 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NimbusRomNo9L-Regu"/>
              </a:rPr>
              <a:t>notice that the gray arrows in Figure point both ways</a:t>
            </a:r>
          </a:p>
          <a:p>
            <a:pPr algn="l"/>
            <a:endParaRPr lang="en-US" altLang="ko-KR" sz="1800" b="0" i="0" u="none" strike="noStrike" baseline="0" dirty="0">
              <a:latin typeface="NimbusRomNo9L-Regu"/>
            </a:endParaRP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This is an example of </a:t>
            </a:r>
            <a:r>
              <a:rPr lang="en-US" altLang="ko-KR" sz="1800" b="0" i="0" u="none" strike="noStrike" baseline="0" dirty="0">
                <a:latin typeface="NimbusRomNo9L-ReguItal"/>
              </a:rPr>
              <a:t>soft </a:t>
            </a:r>
            <a:r>
              <a:rPr lang="en-US" altLang="ko-KR" sz="1800" b="0" i="0" u="none" strike="noStrike" baseline="0" dirty="0" err="1">
                <a:latin typeface="NimbusRomNo9L-ReguItal"/>
              </a:rPr>
              <a:t>histogramming</a:t>
            </a:r>
            <a:r>
              <a:rPr lang="en-US" altLang="ko-KR" sz="1800" b="0" i="0" u="none" strike="noStrike" baseline="0" dirty="0">
                <a:latin typeface="NimbusRomNo9L-ReguItal"/>
              </a:rPr>
              <a:t>.</a:t>
            </a:r>
            <a:endParaRPr lang="en-US" altLang="ko-KR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7EAD2C-34D7-4306-9FA6-72A469E80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50" y="2356651"/>
            <a:ext cx="2679935" cy="56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95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0597E68-ED6A-4D93-9E22-5242B41D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952" y="0"/>
            <a:ext cx="574409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76A0C0-F51F-4366-957D-83866BF8D2B7}"/>
              </a:ext>
            </a:extLst>
          </p:cNvPr>
          <p:cNvSpPr txBox="1"/>
          <p:nvPr/>
        </p:nvSpPr>
        <p:spPr>
          <a:xfrm>
            <a:off x="2149643" y="457018"/>
            <a:ext cx="1732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baseline="0" dirty="0">
                <a:latin typeface="NimbusRomNo9L-Regu"/>
              </a:rPr>
              <a:t>original -&gt;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C95CB6-A6A8-4851-9DAD-4DCA4C8E410F}"/>
              </a:ext>
            </a:extLst>
          </p:cNvPr>
          <p:cNvSpPr txBox="1"/>
          <p:nvPr/>
        </p:nvSpPr>
        <p:spPr>
          <a:xfrm>
            <a:off x="10226180" y="6534835"/>
            <a:ext cx="19658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3-1. Point operators </a:t>
            </a:r>
            <a:endParaRPr lang="ko-KR" alt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B0BD3-C273-443A-AFF0-BACC67982514}"/>
              </a:ext>
            </a:extLst>
          </p:cNvPr>
          <p:cNvSpPr txBox="1"/>
          <p:nvPr/>
        </p:nvSpPr>
        <p:spPr>
          <a:xfrm>
            <a:off x="8968047" y="641684"/>
            <a:ext cx="2694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baseline="0" dirty="0">
                <a:latin typeface="NimbusRomNo9L-ReguItal"/>
              </a:rPr>
              <a:t>brightness increased (additive offset, </a:t>
            </a:r>
            <a:r>
              <a:rPr lang="en-US" altLang="ko-KR" sz="1800" b="0" i="0" u="none" strike="noStrike" baseline="0" dirty="0">
                <a:latin typeface="CMMI10"/>
              </a:rPr>
              <a:t>b </a:t>
            </a:r>
            <a:r>
              <a:rPr lang="en-US" altLang="ko-KR" sz="1800" b="0" i="0" u="none" strike="noStrike" baseline="0" dirty="0">
                <a:latin typeface="CMR10"/>
              </a:rPr>
              <a:t>= 16)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560F2-19C7-444D-A561-85F37028C5BC}"/>
              </a:ext>
            </a:extLst>
          </p:cNvPr>
          <p:cNvSpPr txBox="1"/>
          <p:nvPr/>
        </p:nvSpPr>
        <p:spPr>
          <a:xfrm>
            <a:off x="465882" y="2832500"/>
            <a:ext cx="2999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baseline="0" dirty="0">
                <a:latin typeface="NimbusRomNo9L-ReguItal"/>
              </a:rPr>
              <a:t>contrast increased (multiplicative gain, </a:t>
            </a:r>
            <a:r>
              <a:rPr lang="en-US" altLang="ko-KR" sz="1800" b="0" i="0" u="none" strike="noStrike" baseline="0" dirty="0">
                <a:latin typeface="CMMI10"/>
              </a:rPr>
              <a:t>a </a:t>
            </a:r>
            <a:r>
              <a:rPr lang="en-US" altLang="ko-KR" sz="1800" b="0" i="0" u="none" strike="noStrike" baseline="0" dirty="0">
                <a:latin typeface="CMR10"/>
              </a:rPr>
              <a:t>= 1</a:t>
            </a:r>
            <a:r>
              <a:rPr lang="en-US" altLang="ko-KR" dirty="0">
                <a:latin typeface="CMMI10"/>
              </a:rPr>
              <a:t>.1</a:t>
            </a:r>
            <a:r>
              <a:rPr lang="en-US" altLang="ko-KR" sz="1800" b="0" i="0" u="none" strike="noStrike" baseline="0" dirty="0">
                <a:latin typeface="NimbusRomNo9L-ReguItal"/>
              </a:rPr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A4100-4C67-42E3-9D1E-648B4C400B36}"/>
              </a:ext>
            </a:extLst>
          </p:cNvPr>
          <p:cNvSpPr txBox="1"/>
          <p:nvPr/>
        </p:nvSpPr>
        <p:spPr>
          <a:xfrm>
            <a:off x="9055181" y="2647834"/>
            <a:ext cx="2447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baseline="0" dirty="0">
                <a:latin typeface="NimbusRomNo9L-ReguItal"/>
              </a:rPr>
              <a:t>gamma (partially) linearized (</a:t>
            </a:r>
            <a:r>
              <a:rPr lang="en-US" altLang="ko-KR" sz="1800" b="0" i="0" u="none" strike="noStrike" baseline="0" dirty="0">
                <a:latin typeface="CMMI10"/>
              </a:rPr>
              <a:t> </a:t>
            </a:r>
            <a:r>
              <a:rPr lang="en-US" altLang="ko-KR" sz="1800" b="0" i="0" u="none" strike="noStrike" baseline="0" dirty="0">
                <a:latin typeface="CMR10"/>
              </a:rPr>
              <a:t>= 1</a:t>
            </a:r>
            <a:r>
              <a:rPr lang="en-US" altLang="ko-KR" sz="1800" b="0" i="0" u="none" strike="noStrike" baseline="0" dirty="0">
                <a:latin typeface="CMMI10"/>
              </a:rPr>
              <a:t>:</a:t>
            </a:r>
            <a:r>
              <a:rPr lang="en-US" altLang="ko-KR" sz="1800" b="0" i="0" u="none" strike="noStrike" baseline="0" dirty="0">
                <a:latin typeface="CMR10"/>
              </a:rPr>
              <a:t>2</a:t>
            </a:r>
            <a:r>
              <a:rPr lang="en-US" altLang="ko-KR" sz="1800" b="0" i="0" u="none" strike="noStrike" baseline="0" dirty="0">
                <a:latin typeface="NimbusRomNo9L-ReguItal"/>
              </a:rPr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88EC7-DE7C-4D2D-865A-10D587C26D68}"/>
              </a:ext>
            </a:extLst>
          </p:cNvPr>
          <p:cNvSpPr txBox="1"/>
          <p:nvPr/>
        </p:nvSpPr>
        <p:spPr>
          <a:xfrm>
            <a:off x="1491406" y="4963304"/>
            <a:ext cx="17325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baseline="0" dirty="0">
                <a:latin typeface="NimbusRomNo9L-ReguItal"/>
              </a:rPr>
              <a:t>full histogram equalization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B8960-376D-4EF4-80F7-1E70CEAE8AE4}"/>
              </a:ext>
            </a:extLst>
          </p:cNvPr>
          <p:cNvSpPr txBox="1"/>
          <p:nvPr/>
        </p:nvSpPr>
        <p:spPr>
          <a:xfrm>
            <a:off x="8968046" y="4963304"/>
            <a:ext cx="2101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baseline="0" dirty="0">
                <a:latin typeface="NimbusRomNo9L-ReguItal"/>
              </a:rPr>
              <a:t>partial histogram equalization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67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474"/>
            <a:ext cx="10515600" cy="56154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Image</a:t>
            </a:r>
            <a:r>
              <a:rPr lang="ko-KR" altLang="en-US" dirty="0"/>
              <a:t> </a:t>
            </a:r>
            <a:r>
              <a:rPr lang="en-US" altLang="ko-KR" dirty="0"/>
              <a:t>Processing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   3-1. Point operators</a:t>
            </a:r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3-2. Linear filtering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64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474"/>
            <a:ext cx="10515600" cy="56154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Image</a:t>
            </a:r>
            <a:r>
              <a:rPr lang="ko-KR" altLang="en-US" dirty="0"/>
              <a:t> </a:t>
            </a:r>
            <a:r>
              <a:rPr lang="en-US" altLang="ko-KR" dirty="0"/>
              <a:t>Processing</a:t>
            </a:r>
          </a:p>
          <a:p>
            <a:pPr marL="0" indent="0">
              <a:buNone/>
            </a:pPr>
            <a:endParaRPr lang="en-US" altLang="ko-KR" dirty="0"/>
          </a:p>
          <a:p>
            <a:pPr algn="l"/>
            <a:r>
              <a:rPr lang="en-US" altLang="ko-KR" sz="1800" b="0" i="0" u="none" strike="noStrike" baseline="0" dirty="0"/>
              <a:t>to preprocess the image and convert it into a form, suitable for further analysis.</a:t>
            </a:r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b="0" i="0" u="none" strike="noStrike" baseline="0" dirty="0"/>
              <a:t>Examples of such operations include exposure(</a:t>
            </a:r>
            <a:r>
              <a:rPr lang="ko-KR" altLang="en-US" sz="1800" b="0" i="0" u="none" strike="noStrike" baseline="0" dirty="0"/>
              <a:t>노출</a:t>
            </a:r>
            <a:r>
              <a:rPr lang="en-US" altLang="ko-KR" sz="1800" b="0" i="0" u="none" strike="noStrike" baseline="0" dirty="0"/>
              <a:t>) correction and color balancing, reducing image noise, increasing sharpness(</a:t>
            </a:r>
            <a:r>
              <a:rPr lang="ko-KR" altLang="en-US" sz="1800" b="0" i="0" u="none" strike="noStrike" baseline="0" dirty="0"/>
              <a:t>선명</a:t>
            </a:r>
            <a:r>
              <a:rPr lang="en-US" altLang="ko-KR" sz="1800" b="0" i="0" u="none" strike="noStrike" baseline="0" dirty="0"/>
              <a:t>), or straightening(</a:t>
            </a:r>
            <a:r>
              <a:rPr lang="ko-KR" altLang="en-US" sz="1800" b="0" i="0" u="none" strike="noStrike" baseline="0" dirty="0"/>
              <a:t>똑바로</a:t>
            </a:r>
            <a:r>
              <a:rPr lang="en-US" altLang="ko-KR" sz="1800" b="0" i="0" u="none" strike="noStrike" baseline="0" dirty="0"/>
              <a:t>) the image by rotating it. </a:t>
            </a:r>
          </a:p>
          <a:p>
            <a:pPr algn="l"/>
            <a:r>
              <a:rPr lang="en-US" altLang="ko-KR" sz="1800" b="0" i="0" u="none" strike="noStrike" baseline="0" dirty="0"/>
              <a:t>Additional examples include image warping(</a:t>
            </a:r>
            <a:r>
              <a:rPr lang="ko-KR" altLang="en-US" sz="1800" b="0" i="0" u="none" strike="noStrike" baseline="0" dirty="0"/>
              <a:t>뒤틂</a:t>
            </a:r>
            <a:r>
              <a:rPr lang="en-US" altLang="ko-KR" sz="1800" dirty="0"/>
              <a:t>)</a:t>
            </a:r>
            <a:r>
              <a:rPr lang="en-US" altLang="ko-KR" sz="1800" b="0" i="0" u="none" strike="noStrike" baseline="0" dirty="0"/>
              <a:t> and image blending, which are often used for visual effects.</a:t>
            </a:r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b="0" i="0" u="none" strike="noStrike" baseline="0" dirty="0"/>
              <a:t>most computer vision applications, require care in designing the image processing stages </a:t>
            </a:r>
            <a:br>
              <a:rPr lang="en-US" altLang="ko-KR" sz="1800" b="0" i="0" u="none" strike="noStrike" baseline="0" dirty="0"/>
            </a:br>
            <a:r>
              <a:rPr lang="en-US" altLang="ko-KR" sz="1800" b="0" i="0" u="none" strike="noStrike" baseline="0" dirty="0"/>
              <a:t>in order to achieve acceptable results.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74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97" y="452418"/>
            <a:ext cx="10515600" cy="56154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3-1. Point operators </a:t>
            </a:r>
            <a:r>
              <a:rPr lang="en-US" altLang="ko-KR" sz="1800" dirty="0"/>
              <a:t>(</a:t>
            </a:r>
            <a:r>
              <a:rPr lang="en-US" altLang="ko-KR" sz="1800" b="0" i="0" u="none" strike="noStrike" baseline="0" dirty="0"/>
              <a:t>point processes)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algn="l"/>
            <a:r>
              <a:rPr lang="en-US" altLang="ko-KR" sz="1800" b="0" i="0" u="none" strike="noStrike" baseline="0" dirty="0"/>
              <a:t>where each output pixel’s value depends on only the corresponding input pixel value </a:t>
            </a:r>
            <a:br>
              <a:rPr lang="en-US" altLang="ko-KR" sz="1800" b="0" i="0" u="none" strike="noStrike" baseline="0" dirty="0"/>
            </a:br>
            <a:r>
              <a:rPr lang="en-US" altLang="ko-KR" sz="1800" b="0" i="0" u="none" strike="noStrike" baseline="0" dirty="0"/>
              <a:t>plus, potentially, some globally collected information or parameters</a:t>
            </a:r>
          </a:p>
          <a:p>
            <a:pPr marL="0" indent="0" algn="l">
              <a:buNone/>
            </a:pPr>
            <a:endParaRPr lang="en-US" altLang="ko-KR" sz="1800" dirty="0"/>
          </a:p>
          <a:p>
            <a:pPr algn="l"/>
            <a:r>
              <a:rPr lang="en-US" altLang="ko-KR" sz="1800" dirty="0"/>
              <a:t>ex)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</a:rPr>
              <a:t>brightness and contrast adjustments / color correction and transformations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F5CBC-46D6-4EED-8D67-8D7C2CC8B572}"/>
              </a:ext>
            </a:extLst>
          </p:cNvPr>
          <p:cNvSpPr txBox="1"/>
          <p:nvPr/>
        </p:nvSpPr>
        <p:spPr>
          <a:xfrm>
            <a:off x="10226180" y="6534835"/>
            <a:ext cx="19658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3-1. Point operators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9669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52" y="754421"/>
            <a:ext cx="10515600" cy="56154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3-1-1. Pixel Transforms</a:t>
            </a:r>
          </a:p>
          <a:p>
            <a:pPr marL="0" indent="0">
              <a:buNone/>
            </a:pPr>
            <a:endParaRPr lang="en-US" altLang="ko-KR" dirty="0"/>
          </a:p>
          <a:p>
            <a:pPr algn="l"/>
            <a:r>
              <a:rPr lang="en-US" altLang="ko-KR" sz="1800" b="0" i="0" u="none" strike="noStrike" baseline="0" dirty="0"/>
              <a:t>general image processing operator is a function that takes one or more input images </a:t>
            </a:r>
            <a:br>
              <a:rPr lang="en-US" altLang="ko-KR" sz="1800" b="0" i="0" u="none" strike="noStrike" baseline="0" dirty="0"/>
            </a:br>
            <a:r>
              <a:rPr lang="en-US" altLang="ko-KR" sz="1800" b="0" i="0" u="none" strike="noStrike" baseline="0" dirty="0"/>
              <a:t>and produces an output image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algn="l"/>
            <a:r>
              <a:rPr lang="en-US" altLang="ko-KR" sz="1800" b="0" i="0" u="none" strike="noStrike" baseline="0" dirty="0"/>
              <a:t>x is in the D-dimensional domain (usually D = 2 for images) </a:t>
            </a:r>
          </a:p>
          <a:p>
            <a:pPr algn="l"/>
            <a:r>
              <a:rPr lang="en-US" altLang="ko-KR" sz="1800" b="0" i="0" u="none" strike="noStrike" baseline="0" dirty="0"/>
              <a:t>f and g operate over some range, </a:t>
            </a:r>
            <a:br>
              <a:rPr lang="en-US" altLang="ko-KR" sz="1800" b="0" i="0" u="none" strike="noStrike" baseline="0" dirty="0"/>
            </a:br>
            <a:r>
              <a:rPr lang="en-US" altLang="ko-KR" sz="1800" b="0" i="0" u="none" strike="noStrike" baseline="0" dirty="0"/>
              <a:t>which can either be scalar or vector-valued for color images or 2D motion.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58A40-8D3B-4BB8-AB36-BE3E4BEC3AD3}"/>
              </a:ext>
            </a:extLst>
          </p:cNvPr>
          <p:cNvSpPr txBox="1"/>
          <p:nvPr/>
        </p:nvSpPr>
        <p:spPr>
          <a:xfrm>
            <a:off x="10226180" y="6534835"/>
            <a:ext cx="19658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3-1. Point operators </a:t>
            </a:r>
            <a:endParaRPr lang="ko-KR" altLang="en-US" sz="1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6F2599-37DB-4324-8436-F7611035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86" y="2484990"/>
            <a:ext cx="4764039" cy="5526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E5FD6C-94E1-4402-9747-4490CEA62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03" y="4505639"/>
            <a:ext cx="2710650" cy="83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1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57" y="225032"/>
            <a:ext cx="11408989" cy="622610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3-1-1. Pixel Transforms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2200" b="0" i="0" u="none" strike="noStrike" baseline="0" dirty="0">
                <a:latin typeface="NimbusRomNo9L-Regu"/>
              </a:rPr>
              <a:t>commonly used point </a:t>
            </a:r>
            <a:r>
              <a:rPr lang="en-US" altLang="ko-KR" sz="2200" dirty="0">
                <a:latin typeface="NimbusRomNo9L-Regu"/>
              </a:rPr>
              <a:t>operator</a:t>
            </a:r>
            <a:r>
              <a:rPr lang="en-US" altLang="ko-KR" sz="2200" b="0" i="0" u="none" strike="noStrike" baseline="0" dirty="0">
                <a:latin typeface="NimbusRomNo9L-Regu"/>
              </a:rPr>
              <a:t>s</a:t>
            </a:r>
          </a:p>
          <a:p>
            <a:pPr marL="0" indent="0">
              <a:buNone/>
            </a:pPr>
            <a:endParaRPr lang="en-US" altLang="ko-KR" sz="2200" b="0" i="0" u="none" strike="noStrike" baseline="0" dirty="0">
              <a:latin typeface="NimbusRomNo9L-Regu"/>
            </a:endParaRPr>
          </a:p>
          <a:p>
            <a:pPr marL="0" indent="0">
              <a:buNone/>
            </a:pPr>
            <a:endParaRPr lang="en-US" altLang="ko-KR" sz="1000" b="0" i="0" u="none" strike="noStrike" baseline="0" dirty="0">
              <a:latin typeface="NimbusRomNo9L-Regu"/>
            </a:endParaRPr>
          </a:p>
          <a:p>
            <a:pPr marL="0" indent="0">
              <a:buNone/>
            </a:pPr>
            <a:r>
              <a:rPr lang="en-US" altLang="ko-KR" sz="2000" b="0" i="0" u="none" strike="noStrike" baseline="0" dirty="0">
                <a:latin typeface="NimbusRomNo9L-Regu"/>
              </a:rPr>
              <a:t>multiplication and addition with a constant</a:t>
            </a:r>
          </a:p>
          <a:p>
            <a:r>
              <a:rPr lang="en-US" altLang="ko-KR" sz="1800" dirty="0">
                <a:latin typeface="NimbusRomNo9L-Regu"/>
              </a:rPr>
              <a:t> </a:t>
            </a:r>
            <a:r>
              <a:rPr lang="en-US" altLang="ko-KR" sz="1800" b="0" i="0" u="none" strike="noStrike" baseline="0" dirty="0">
                <a:latin typeface="CMMI10"/>
              </a:rPr>
              <a:t>a </a:t>
            </a:r>
            <a:r>
              <a:rPr lang="en-US" altLang="ko-KR" sz="1800" b="0" i="0" u="none" strike="noStrike" baseline="0" dirty="0">
                <a:latin typeface="NimbusRomNo9L-Regu"/>
              </a:rPr>
              <a:t>and </a:t>
            </a:r>
            <a:r>
              <a:rPr lang="en-US" altLang="ko-KR" sz="1800" b="0" i="0" u="none" strike="noStrike" baseline="0" dirty="0">
                <a:latin typeface="CMMI10"/>
              </a:rPr>
              <a:t>b </a:t>
            </a:r>
            <a:r>
              <a:rPr lang="en-US" altLang="ko-KR" sz="1800" b="0" i="0" u="none" strike="noStrike" baseline="0" dirty="0">
                <a:latin typeface="NimbusRomNo9L-Regu"/>
              </a:rPr>
              <a:t>are often called the </a:t>
            </a:r>
            <a:r>
              <a:rPr lang="en-US" altLang="ko-KR" sz="1800" b="0" i="0" u="none" strike="noStrike" baseline="0" dirty="0">
                <a:latin typeface="NimbusRomNo9L-ReguItal"/>
              </a:rPr>
              <a:t>gain </a:t>
            </a:r>
            <a:r>
              <a:rPr lang="en-US" altLang="ko-KR" sz="1800" b="0" i="0" u="none" strike="noStrike" baseline="0" dirty="0">
                <a:latin typeface="NimbusRomNo9L-Regu"/>
              </a:rPr>
              <a:t>and </a:t>
            </a:r>
            <a:r>
              <a:rPr lang="en-US" altLang="ko-KR" sz="1800" b="0" i="0" u="none" strike="noStrike" baseline="0" dirty="0">
                <a:latin typeface="NimbusRomNo9L-ReguItal"/>
              </a:rPr>
              <a:t>bias </a:t>
            </a:r>
            <a:r>
              <a:rPr lang="en-US" altLang="ko-KR" sz="1800" b="0" i="0" u="none" strike="noStrike" baseline="0" dirty="0">
                <a:latin typeface="NimbusRomNo9L-Regu"/>
              </a:rPr>
              <a:t>parameters; are said to control </a:t>
            </a:r>
            <a:r>
              <a:rPr lang="en-US" altLang="ko-KR" sz="1800" b="0" i="0" u="none" strike="noStrike" baseline="0" dirty="0">
                <a:latin typeface="NimbusRomNo9L-ReguItal"/>
              </a:rPr>
              <a:t>contrast </a:t>
            </a:r>
            <a:r>
              <a:rPr lang="en-US" altLang="ko-KR" sz="1800" b="0" i="0" u="none" strike="noStrike" baseline="0" dirty="0">
                <a:latin typeface="NimbusRomNo9L-Regu"/>
              </a:rPr>
              <a:t>and </a:t>
            </a:r>
            <a:r>
              <a:rPr lang="en-US" altLang="ko-KR" sz="1800" b="0" i="0" u="none" strike="noStrike" baseline="0" dirty="0">
                <a:latin typeface="NimbusRomNo9L-ReguItal"/>
              </a:rPr>
              <a:t>brightness</a:t>
            </a:r>
          </a:p>
          <a:p>
            <a:pPr marL="0" indent="0" algn="l">
              <a:buNone/>
            </a:pPr>
            <a:endParaRPr lang="en-US" altLang="ko-KR" sz="1800" dirty="0">
              <a:latin typeface="NimbusRomNo9L-Regu"/>
            </a:endParaRPr>
          </a:p>
          <a:p>
            <a:pPr marL="0" indent="0" algn="l">
              <a:buNone/>
            </a:pPr>
            <a:r>
              <a:rPr lang="en-US" altLang="ko-KR" sz="2000" b="0" i="0" u="none" strike="noStrike" baseline="0" dirty="0">
                <a:latin typeface="NimbusRomNo9L-ReguItal"/>
              </a:rPr>
              <a:t>dyadic </a:t>
            </a:r>
            <a:r>
              <a:rPr lang="en-US" altLang="ko-KR" sz="2000" b="0" i="0" u="none" strike="noStrike" baseline="0" dirty="0">
                <a:latin typeface="NimbusRomNo9L-Regu"/>
              </a:rPr>
              <a:t>(two-input) operator  (</a:t>
            </a:r>
            <a:r>
              <a:rPr lang="en-US" altLang="ko-KR" sz="2000" b="0" i="0" u="none" strike="noStrike" baseline="0" dirty="0">
                <a:latin typeface="NimbusRomNo9L-ReguItal"/>
              </a:rPr>
              <a:t>linear blend </a:t>
            </a:r>
            <a:r>
              <a:rPr lang="en-US" altLang="ko-KR" sz="2000" b="0" i="0" u="none" strike="noStrike" baseline="0" dirty="0">
                <a:latin typeface="NimbusRomNo9L-Regu"/>
              </a:rPr>
              <a:t>operator)</a:t>
            </a: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perform a temporal </a:t>
            </a:r>
            <a:r>
              <a:rPr lang="en-US" altLang="ko-KR" sz="1800" b="0" i="0" u="none" strike="noStrike" baseline="0" dirty="0">
                <a:latin typeface="NimbusRomNo9L-ReguItal"/>
              </a:rPr>
              <a:t>cross-dissolve(</a:t>
            </a:r>
            <a:r>
              <a:rPr lang="ko-KR" altLang="en-US" sz="1800" b="0" i="0" u="none" strike="noStrike" baseline="0" dirty="0">
                <a:latin typeface="NimbusRomNo9L-ReguItal"/>
              </a:rPr>
              <a:t>흩어짐</a:t>
            </a:r>
            <a:r>
              <a:rPr lang="en-US" altLang="ko-KR" sz="1800" b="0" i="0" u="none" strike="noStrike" baseline="0" dirty="0">
                <a:latin typeface="NimbusRomNo9L-ReguItal"/>
              </a:rPr>
              <a:t>) </a:t>
            </a:r>
            <a:r>
              <a:rPr lang="en-US" altLang="ko-KR" sz="1800" b="0" i="0" u="none" strike="noStrike" baseline="0" dirty="0">
                <a:latin typeface="NimbusRomNo9L-Regu"/>
              </a:rPr>
              <a:t>between two images or videos, as seen in slide shows and film production</a:t>
            </a:r>
          </a:p>
          <a:p>
            <a:pPr algn="l"/>
            <a:endParaRPr lang="en-US" altLang="ko-KR" sz="1800" dirty="0">
              <a:latin typeface="NimbusRomNo9L-Regu"/>
            </a:endParaRPr>
          </a:p>
          <a:p>
            <a:pPr marL="0" indent="0" algn="l">
              <a:buNone/>
            </a:pPr>
            <a:r>
              <a:rPr lang="en-US" altLang="ko-KR" sz="2000" b="0" i="0" u="none" strike="noStrike" baseline="0" dirty="0">
                <a:latin typeface="NimbusRomNo9L-ReguItal"/>
              </a:rPr>
              <a:t>gamma correction</a:t>
            </a:r>
            <a:endParaRPr lang="en-US" altLang="ko-KR" sz="2000" b="0" i="0" u="none" strike="noStrike" baseline="0" dirty="0">
              <a:latin typeface="NimbusRomNo9L-Regu"/>
            </a:endParaRPr>
          </a:p>
          <a:p>
            <a:r>
              <a:rPr lang="en-US" altLang="ko-KR" sz="1800" b="0" i="0" u="none" strike="noStrike" baseline="0" dirty="0">
                <a:latin typeface="NimbusRomNo9L-Regu"/>
              </a:rPr>
              <a:t>highly used non-linear transform that applied to images before further processing</a:t>
            </a: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is used to remove the non-linear mapping between input radiance(</a:t>
            </a:r>
            <a:r>
              <a:rPr lang="ko-KR" altLang="en-US" sz="1800" b="0" i="0" u="none" strike="noStrike" baseline="0" dirty="0">
                <a:latin typeface="NimbusRomNo9L-Regu"/>
              </a:rPr>
              <a:t>빛</a:t>
            </a:r>
            <a:r>
              <a:rPr lang="en-US" altLang="ko-KR" sz="1800" b="0" i="0" u="none" strike="noStrike" baseline="0" dirty="0">
                <a:latin typeface="NimbusRomNo9L-Regu"/>
              </a:rPr>
              <a:t>) and quantized pixel values</a:t>
            </a:r>
          </a:p>
          <a:p>
            <a:pPr algn="l"/>
            <a:r>
              <a:rPr lang="en-US" altLang="ko-KR" sz="1800" b="0" i="0" u="none" strike="noStrike" baseline="0" dirty="0">
                <a:latin typeface="CMR10"/>
              </a:rPr>
              <a:t>gamma 2</a:t>
            </a:r>
            <a:r>
              <a:rPr lang="en-US" altLang="ko-KR" sz="1800" dirty="0">
                <a:latin typeface="CMMI10"/>
              </a:rPr>
              <a:t>.</a:t>
            </a:r>
            <a:r>
              <a:rPr lang="en-US" altLang="ko-KR" sz="1800" b="0" i="0" u="none" strike="noStrike" baseline="0" dirty="0">
                <a:latin typeface="CMR10"/>
              </a:rPr>
              <a:t>2 </a:t>
            </a:r>
            <a:r>
              <a:rPr lang="en-US" altLang="ko-KR" sz="1800" b="0" i="0" u="none" strike="noStrike" baseline="0" dirty="0">
                <a:latin typeface="NimbusRomNo9L-Regu"/>
              </a:rPr>
              <a:t>is a reasonable fit for most digital cameras.</a:t>
            </a:r>
            <a:endParaRPr lang="en-US" altLang="ko-KR" sz="2200" dirty="0">
              <a:latin typeface="NimbusRomNo9L-Regu"/>
            </a:endParaRPr>
          </a:p>
          <a:p>
            <a:pPr marL="0" indent="0">
              <a:buNone/>
            </a:pPr>
            <a:endParaRPr lang="en-US" altLang="ko-KR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58A40-8D3B-4BB8-AB36-BE3E4BEC3AD3}"/>
              </a:ext>
            </a:extLst>
          </p:cNvPr>
          <p:cNvSpPr txBox="1"/>
          <p:nvPr/>
        </p:nvSpPr>
        <p:spPr>
          <a:xfrm>
            <a:off x="10226180" y="6534835"/>
            <a:ext cx="19658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3-1. Point operators </a:t>
            </a:r>
            <a:endParaRPr lang="ko-KR" alt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D4F42D-FB45-43CE-BE3F-BF840F72E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382" y="1918032"/>
            <a:ext cx="2247869" cy="6001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CAA0B4-02F9-4D18-BC08-18470F58B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642" y="1888787"/>
            <a:ext cx="2247869" cy="6294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377192-50DC-44E9-8049-793070644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630" y="3185095"/>
            <a:ext cx="2842024" cy="4878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1A4A133-C4B3-449E-BEB0-3FE691B32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9776" y="4189159"/>
            <a:ext cx="1419423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84" y="449621"/>
            <a:ext cx="11184400" cy="56154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3-1-2. Color Transforms</a:t>
            </a:r>
          </a:p>
          <a:p>
            <a:pPr marL="0" indent="0">
              <a:buNone/>
            </a:pPr>
            <a:endParaRPr lang="en-US" altLang="ko-KR" dirty="0"/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In fact, adding the same value to each color channel not only increases the apparent </a:t>
            </a:r>
            <a:r>
              <a:rPr lang="en-US" altLang="ko-KR" sz="1800" b="0" i="0" u="none" strike="noStrike" baseline="0" dirty="0">
                <a:latin typeface="NimbusRomNo9L-ReguItal"/>
              </a:rPr>
              <a:t>intensity </a:t>
            </a:r>
            <a:r>
              <a:rPr lang="en-US" altLang="ko-KR" sz="1800" b="0" i="0" u="none" strike="noStrike" baseline="0" dirty="0">
                <a:latin typeface="NimbusRomNo9L-Regu"/>
              </a:rPr>
              <a:t>of each pixel, it can also affect the pixel’s </a:t>
            </a:r>
            <a:r>
              <a:rPr lang="en-US" altLang="ko-KR" sz="1800" b="0" i="0" u="none" strike="noStrike" baseline="0" dirty="0">
                <a:latin typeface="NimbusRomNo9L-ReguItal"/>
              </a:rPr>
              <a:t>hue(</a:t>
            </a:r>
            <a:r>
              <a:rPr lang="ko-KR" altLang="en-US" sz="1800" b="0" i="0" u="none" strike="noStrike" baseline="0" dirty="0">
                <a:latin typeface="NimbusRomNo9L-ReguItal"/>
              </a:rPr>
              <a:t>색조</a:t>
            </a:r>
            <a:r>
              <a:rPr lang="en-US" altLang="ko-KR" sz="1800" dirty="0">
                <a:latin typeface="NimbusRomNo9L-ReguItal"/>
              </a:rPr>
              <a:t>)</a:t>
            </a:r>
            <a:r>
              <a:rPr lang="en-US" altLang="ko-KR" sz="1800" b="0" i="0" u="none" strike="noStrike" baseline="0" dirty="0">
                <a:latin typeface="NimbusRomNo9L-ReguItal"/>
              </a:rPr>
              <a:t> </a:t>
            </a:r>
            <a:r>
              <a:rPr lang="en-US" altLang="ko-KR" sz="1800" b="0" i="0" u="none" strike="noStrike" baseline="0" dirty="0">
                <a:latin typeface="NimbusRomNo9L-Regu"/>
              </a:rPr>
              <a:t>and </a:t>
            </a:r>
            <a:r>
              <a:rPr lang="en-US" altLang="ko-KR" sz="1800" b="0" i="0" u="none" strike="noStrike" baseline="0" dirty="0">
                <a:latin typeface="NimbusRomNo9L-ReguItal"/>
              </a:rPr>
              <a:t>saturation(</a:t>
            </a:r>
            <a:r>
              <a:rPr lang="ko-KR" altLang="en-US" sz="1800" b="0" i="0" u="none" strike="noStrike" baseline="0" dirty="0">
                <a:latin typeface="NimbusRomNo9L-ReguItal"/>
              </a:rPr>
              <a:t>채도</a:t>
            </a:r>
            <a:r>
              <a:rPr lang="en-US" altLang="ko-KR" sz="1800" dirty="0">
                <a:latin typeface="NimbusRomNo9L-ReguItal"/>
              </a:rPr>
              <a:t>)</a:t>
            </a:r>
            <a:endParaRPr lang="en-US" altLang="ko-KR" sz="1800" b="0" i="0" u="none" strike="noStrike" baseline="0" dirty="0">
              <a:latin typeface="NimbusRomNo9L-ReguItal"/>
            </a:endParaRPr>
          </a:p>
          <a:p>
            <a:pPr algn="l"/>
            <a:endParaRPr lang="en-US" altLang="ko-KR" sz="1800" dirty="0">
              <a:latin typeface="NimbusRomNo9L-ReguItal"/>
            </a:endParaRP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NimbusRomNo9L-Regu"/>
              </a:rPr>
              <a:t>Chromaticity coordinates(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색 좌표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NimbusRomNo9L-Regu"/>
              </a:rPr>
              <a:t>) or even simpler color ratios(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색 비율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NimbusRomNo9L-Regu"/>
              </a:rPr>
              <a:t>) can first be computed and then </a:t>
            </a:r>
            <a:br>
              <a:rPr lang="en-US" altLang="ko-KR" sz="1800" b="0" i="0" u="none" strike="noStrike" baseline="0" dirty="0">
                <a:solidFill>
                  <a:srgbClr val="000000"/>
                </a:solidFill>
                <a:latin typeface="NimbusRomNo9L-Regu"/>
              </a:rPr>
            </a:b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NimbusRomNo9L-Regu"/>
              </a:rPr>
              <a:t>used after manipulating the luminance(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NimbusRomNo9L-Regu"/>
              </a:rPr>
              <a:t>밝기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NimbusRomNo9L-Regu"/>
              </a:rPr>
              <a:t>)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MMI10"/>
              </a:rPr>
              <a:t>Y </a:t>
            </a:r>
            <a:br>
              <a:rPr lang="en-US" altLang="ko-KR" sz="1800" b="0" i="0" u="none" strike="noStrike" baseline="0" dirty="0">
                <a:solidFill>
                  <a:srgbClr val="000000"/>
                </a:solidFill>
                <a:latin typeface="CMMI10"/>
              </a:rPr>
            </a:br>
            <a:r>
              <a:rPr lang="en-US" altLang="ko-KR" sz="1800" b="0" i="0" u="none" strike="noStrike" baseline="0" dirty="0">
                <a:latin typeface="NimbusRomNo9L-Regu"/>
              </a:rPr>
              <a:t>to re-compute a valid RGB image with the same hue and saturation.</a:t>
            </a:r>
            <a:endParaRPr lang="en-US" altLang="ko-KR" sz="1800" dirty="0">
              <a:solidFill>
                <a:srgbClr val="000000"/>
              </a:solidFill>
              <a:latin typeface="NimbusRomNo9L-ReguItal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NimbusRomNo9L-ReguItal"/>
            </a:endParaRP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Similarly, Color balancing can be performed either by multiplying each channel with a different scale factor or by the more complex process.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58A40-8D3B-4BB8-AB36-BE3E4BEC3AD3}"/>
              </a:ext>
            </a:extLst>
          </p:cNvPr>
          <p:cNvSpPr txBox="1"/>
          <p:nvPr/>
        </p:nvSpPr>
        <p:spPr>
          <a:xfrm>
            <a:off x="10226180" y="6534835"/>
            <a:ext cx="19658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3-1. Point operators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19388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84" y="449621"/>
            <a:ext cx="11184400" cy="561548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3-1-3. Compositing(</a:t>
            </a:r>
            <a:r>
              <a:rPr lang="ko-KR" altLang="en-US" dirty="0"/>
              <a:t>합성</a:t>
            </a:r>
            <a:r>
              <a:rPr lang="en-US" altLang="ko-KR" dirty="0"/>
              <a:t>) and matting(</a:t>
            </a:r>
            <a:r>
              <a:rPr lang="ko-KR" altLang="en-US" dirty="0"/>
              <a:t>지우기</a:t>
            </a:r>
            <a:r>
              <a:rPr lang="en-US" altLang="ko-KR" dirty="0"/>
              <a:t>)</a:t>
            </a:r>
          </a:p>
          <a:p>
            <a:pPr algn="l"/>
            <a:endParaRPr lang="en-US" altLang="ko-KR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The process of extracting the object from the original image is often called matting, </a:t>
            </a:r>
            <a:br>
              <a:rPr lang="en-US" altLang="ko-KR" sz="1800" b="0" i="0" u="none" strike="noStrike" baseline="0" dirty="0">
                <a:solidFill>
                  <a:srgbClr val="000000"/>
                </a:solidFill>
                <a:latin typeface="NimbusRomNo9L-Regu"/>
              </a:rPr>
            </a:b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NimbusRomNo9L-Regu"/>
              </a:rPr>
              <a:t>while the process of inserting it into another image  is called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compositing.</a:t>
            </a:r>
          </a:p>
          <a:p>
            <a:pPr algn="l"/>
            <a:endParaRPr lang="en-US" altLang="ko-KR" sz="1800" dirty="0">
              <a:solidFill>
                <a:srgbClr val="000000"/>
              </a:solidFill>
              <a:latin typeface="NimbusRomNo9L-ReguItal"/>
            </a:endParaRP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The intermediate representation used for the foreground object between these two stages </a:t>
            </a:r>
            <a:br>
              <a:rPr lang="en-US" altLang="ko-KR" sz="1800" b="0" i="0" u="none" strike="noStrike" baseline="0" dirty="0">
                <a:latin typeface="NimbusRomNo9L-Regu"/>
              </a:rPr>
            </a:br>
            <a:r>
              <a:rPr lang="en-US" altLang="ko-KR" sz="1800" b="0" i="0" u="none" strike="noStrike" baseline="0" dirty="0">
                <a:latin typeface="NimbusRomNo9L-Regu"/>
              </a:rPr>
              <a:t>is called an </a:t>
            </a:r>
            <a:r>
              <a:rPr lang="en-US" altLang="ko-KR" sz="1800" b="0" i="0" u="none" strike="noStrike" baseline="0" dirty="0">
                <a:latin typeface="NimbusRomNo9L-ReguItal"/>
              </a:rPr>
              <a:t>alpha-matted color image</a:t>
            </a:r>
          </a:p>
          <a:p>
            <a:pPr algn="l"/>
            <a:endParaRPr lang="en-US" altLang="ko-KR" sz="1800" dirty="0">
              <a:latin typeface="NimbusRomNo9L-ReguItal"/>
            </a:endParaRPr>
          </a:p>
          <a:p>
            <a:pPr algn="l"/>
            <a:endParaRPr lang="en-US" altLang="ko-KR" sz="1800" dirty="0">
              <a:latin typeface="NimbusRomNo9L-ReguItal"/>
            </a:endParaRPr>
          </a:p>
          <a:p>
            <a:pPr algn="l"/>
            <a:endParaRPr lang="en-US" altLang="ko-KR" sz="1800" dirty="0">
              <a:latin typeface="NimbusRomNo9L-ReguItal"/>
            </a:endParaRPr>
          </a:p>
          <a:p>
            <a:pPr algn="l"/>
            <a:endParaRPr lang="en-US" altLang="ko-KR" sz="1800" dirty="0">
              <a:latin typeface="NimbusRomNo9L-ReguItal"/>
            </a:endParaRP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In addition to the three color RGB channels, an alpha-matted image contains a fourth </a:t>
            </a:r>
            <a:r>
              <a:rPr lang="en-US" altLang="ko-KR" sz="1800" b="0" i="0" u="none" strike="noStrike" baseline="0" dirty="0">
                <a:latin typeface="NimbusRomNo9L-ReguItal"/>
              </a:rPr>
              <a:t>alpha </a:t>
            </a:r>
            <a:r>
              <a:rPr lang="en-US" altLang="ko-KR" sz="1800" b="0" i="0" u="none" strike="noStrike" baseline="0" dirty="0">
                <a:latin typeface="NimbusRomNo9L-Regu"/>
              </a:rPr>
              <a:t>channel alpha</a:t>
            </a:r>
            <a:r>
              <a:rPr lang="en-US" altLang="ko-KR" sz="1800" b="0" i="0" u="none" strike="noStrike" baseline="0" dirty="0">
                <a:latin typeface="CMMI10"/>
              </a:rPr>
              <a:t> </a:t>
            </a:r>
            <a:r>
              <a:rPr lang="en-US" altLang="ko-KR" sz="1800" b="0" i="0" u="none" strike="noStrike" baseline="0" dirty="0">
                <a:latin typeface="NimbusRomNo9L-Regu"/>
              </a:rPr>
              <a:t>(or A) that describes the relative amount of </a:t>
            </a:r>
            <a:r>
              <a:rPr lang="en-US" altLang="ko-KR" sz="1800" b="0" i="0" u="none" strike="noStrike" baseline="0" dirty="0">
                <a:latin typeface="NimbusRomNo9L-ReguItal"/>
              </a:rPr>
              <a:t>opacity(</a:t>
            </a:r>
            <a:r>
              <a:rPr lang="ko-KR" altLang="en-US" sz="1800" b="0" i="0" u="none" strike="noStrike" baseline="0" dirty="0">
                <a:latin typeface="NimbusRomNo9L-ReguItal"/>
              </a:rPr>
              <a:t>불투명도</a:t>
            </a:r>
            <a:r>
              <a:rPr lang="en-US" altLang="ko-KR" sz="1800" b="0" i="0" u="none" strike="noStrike" baseline="0" dirty="0">
                <a:latin typeface="NimbusRomNo9L-ReguItal"/>
              </a:rPr>
              <a:t>) </a:t>
            </a:r>
            <a:r>
              <a:rPr lang="en-US" altLang="ko-KR" sz="1800" b="0" i="0" u="none" strike="noStrike" baseline="0" dirty="0">
                <a:latin typeface="NimbusRomNo9L-Regu"/>
              </a:rPr>
              <a:t>or </a:t>
            </a:r>
            <a:r>
              <a:rPr lang="en-US" altLang="ko-KR" sz="1800" b="0" i="0" u="none" strike="noStrike" baseline="0" dirty="0">
                <a:latin typeface="NimbusRomNo9L-ReguItal"/>
              </a:rPr>
              <a:t>fractional coverage </a:t>
            </a:r>
            <a:r>
              <a:rPr lang="en-US" altLang="ko-KR" sz="1800" b="0" i="0" u="none" strike="noStrike" baseline="0" dirty="0">
                <a:latin typeface="NimbusRomNo9L-Regu"/>
              </a:rPr>
              <a:t>at each pixel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58A40-8D3B-4BB8-AB36-BE3E4BEC3AD3}"/>
              </a:ext>
            </a:extLst>
          </p:cNvPr>
          <p:cNvSpPr txBox="1"/>
          <p:nvPr/>
        </p:nvSpPr>
        <p:spPr>
          <a:xfrm>
            <a:off x="10226180" y="6534835"/>
            <a:ext cx="19658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3-1. Point operators </a:t>
            </a:r>
            <a:endParaRPr lang="ko-KR" altLang="en-US" sz="1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9FC363-4619-44EC-965E-94433D38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439" y="2690709"/>
            <a:ext cx="3334215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8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E209A-5528-457D-A169-514A06D01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84" y="449621"/>
            <a:ext cx="11184400" cy="66730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3-1-3. Compositing and matting</a:t>
            </a:r>
          </a:p>
          <a:p>
            <a:pPr marL="0" indent="0" algn="l">
              <a:buNone/>
            </a:pPr>
            <a:endParaRPr lang="en-US" altLang="ko-KR" sz="1800" dirty="0">
              <a:latin typeface="NimbusRomNo9L-Regu"/>
            </a:endParaRP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Pixels within the object are fully opaque (</a:t>
            </a:r>
            <a:r>
              <a:rPr lang="en-US" altLang="ko-KR" sz="1800" b="0" i="0" u="none" strike="noStrike" baseline="0" dirty="0">
                <a:latin typeface="CMMI10"/>
              </a:rPr>
              <a:t>a </a:t>
            </a:r>
            <a:r>
              <a:rPr lang="en-US" altLang="ko-KR" sz="1800" b="0" i="0" u="none" strike="noStrike" baseline="0" dirty="0">
                <a:latin typeface="CMR10"/>
              </a:rPr>
              <a:t>= 1</a:t>
            </a:r>
            <a:r>
              <a:rPr lang="en-US" altLang="ko-KR" sz="1800" b="0" i="0" u="none" strike="noStrike" baseline="0" dirty="0">
                <a:latin typeface="NimbusRomNo9L-Regu"/>
              </a:rPr>
              <a:t>), while pixels fully outside the object are transparent (a</a:t>
            </a:r>
            <a:r>
              <a:rPr lang="en-US" altLang="ko-KR" sz="1800" b="0" i="0" u="none" strike="noStrike" baseline="0" dirty="0">
                <a:latin typeface="CMMI10"/>
              </a:rPr>
              <a:t> </a:t>
            </a:r>
            <a:r>
              <a:rPr lang="en-US" altLang="ko-KR" sz="1800" b="0" i="0" u="none" strike="noStrike" baseline="0" dirty="0">
                <a:latin typeface="CMR10"/>
              </a:rPr>
              <a:t>= 0</a:t>
            </a:r>
            <a:r>
              <a:rPr lang="en-US" altLang="ko-KR" sz="1800" b="0" i="0" u="none" strike="noStrike" baseline="0" dirty="0">
                <a:latin typeface="NimbusRomNo9L-Regu"/>
              </a:rPr>
              <a:t>). </a:t>
            </a:r>
          </a:p>
          <a:p>
            <a:pPr algn="l"/>
            <a:r>
              <a:rPr lang="en-US" altLang="ko-KR" sz="1800" b="0" i="0" u="none" strike="noStrike" baseline="0" dirty="0">
                <a:latin typeface="NimbusRomNo9L-Regu"/>
              </a:rPr>
              <a:t>Pixels on the boundary of the object vary smoothly between these two extremes.</a:t>
            </a:r>
          </a:p>
          <a:p>
            <a:endParaRPr lang="en-US" altLang="ko-KR" sz="1800" b="0" i="0" u="none" strike="noStrike" baseline="0" dirty="0">
              <a:solidFill>
                <a:srgbClr val="000000"/>
              </a:solidFill>
              <a:latin typeface="NimbusRomNo9L-Regu"/>
            </a:endParaRPr>
          </a:p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NimbusRomNo9L-Regu"/>
              </a:rPr>
              <a:t>To composite a new image on top of an old image, the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NimbusRomNo9L-ReguItal"/>
              </a:rPr>
              <a:t>over operator i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NimbusRomNo9L-Regu"/>
              </a:rPr>
              <a:t>s used.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NimbusRomNo9L-Regu"/>
            </a:endParaRPr>
          </a:p>
          <a:p>
            <a:pPr algn="l"/>
            <a:endParaRPr lang="en-US" altLang="ko-KR" sz="1800" b="0" i="0" u="none" strike="noStrike" baseline="0" dirty="0">
              <a:latin typeface="NimbusRomNo9L-Regu"/>
            </a:endParaRPr>
          </a:p>
          <a:p>
            <a:pPr algn="l"/>
            <a:endParaRPr lang="en-US" altLang="ko-KR" sz="1800" dirty="0">
              <a:latin typeface="NimbusRomNo9L-Regu"/>
            </a:endParaRPr>
          </a:p>
          <a:p>
            <a:pPr algn="l"/>
            <a:endParaRPr lang="en-US" altLang="ko-KR" dirty="0"/>
          </a:p>
          <a:p>
            <a:pPr algn="l"/>
            <a:endParaRPr lang="en-US" altLang="ko-KR" sz="1800" b="0" i="0" u="none" strike="noStrike" baseline="0" dirty="0">
              <a:latin typeface="NimbusRomNo9L-Regu"/>
            </a:endParaRPr>
          </a:p>
          <a:p>
            <a:pPr algn="l"/>
            <a:endParaRPr lang="en-US" altLang="ko-KR" sz="1800" dirty="0">
              <a:latin typeface="NimbusRomNo9L-Regu"/>
            </a:endParaRPr>
          </a:p>
          <a:p>
            <a:pPr algn="l"/>
            <a:endParaRPr lang="en-US" altLang="ko-KR" sz="1800" b="0" i="0" u="none" strike="noStrike" baseline="0" dirty="0">
              <a:latin typeface="NimbusRomNo9L-Regu"/>
            </a:endParaRPr>
          </a:p>
          <a:p>
            <a:pPr algn="l"/>
            <a:endParaRPr lang="en-US" altLang="ko-KR" sz="1800" dirty="0">
              <a:latin typeface="NimbusRomNo9L-Regu"/>
            </a:endParaRPr>
          </a:p>
          <a:p>
            <a:pPr algn="l"/>
            <a:r>
              <a:rPr lang="en-US" altLang="ko-KR" sz="1800" dirty="0">
                <a:latin typeface="NimbusRomNo9L-Regu"/>
              </a:rPr>
              <a:t>a = 1</a:t>
            </a:r>
            <a:r>
              <a:rPr lang="ko-KR" altLang="en-US" sz="1800" dirty="0">
                <a:latin typeface="NimbusRomNo9L-Regu"/>
              </a:rPr>
              <a:t> 인 픽셀 </a:t>
            </a:r>
            <a:r>
              <a:rPr lang="en-US" altLang="ko-KR" sz="1800" dirty="0">
                <a:latin typeface="NimbusRomNo9L-Regu"/>
              </a:rPr>
              <a:t>: </a:t>
            </a:r>
            <a:r>
              <a:rPr lang="ko-KR" altLang="en-US" sz="1800" dirty="0">
                <a:latin typeface="NimbusRomNo9L-Regu"/>
              </a:rPr>
              <a:t>배경 부분을 연하게</a:t>
            </a:r>
            <a:r>
              <a:rPr lang="en-US" altLang="ko-KR" sz="1800" dirty="0">
                <a:latin typeface="NimbusRomNo9L-Regu"/>
              </a:rPr>
              <a:t>(1 – a = 0) + </a:t>
            </a:r>
            <a:r>
              <a:rPr lang="ko-KR" altLang="en-US" sz="1800" dirty="0">
                <a:latin typeface="NimbusRomNo9L-Regu"/>
              </a:rPr>
              <a:t>물체를 진하게</a:t>
            </a:r>
            <a:r>
              <a:rPr lang="en-US" altLang="ko-KR" sz="1800" dirty="0">
                <a:latin typeface="NimbusRomNo9L-Regu"/>
              </a:rPr>
              <a:t>(a = 1) =&gt; </a:t>
            </a:r>
            <a:r>
              <a:rPr lang="ko-KR" altLang="en-US" sz="1800" dirty="0">
                <a:latin typeface="NimbusRomNo9L-Regu"/>
              </a:rPr>
              <a:t>물체 픽셀</a:t>
            </a:r>
            <a:endParaRPr lang="en-US" altLang="ko-KR" sz="1800" dirty="0">
              <a:latin typeface="NimbusRomNo9L-Regu"/>
            </a:endParaRPr>
          </a:p>
          <a:p>
            <a:r>
              <a:rPr lang="en-US" altLang="ko-KR" sz="1800" dirty="0">
                <a:latin typeface="NimbusRomNo9L-Regu"/>
              </a:rPr>
              <a:t>a = 0</a:t>
            </a:r>
            <a:r>
              <a:rPr lang="ko-KR" altLang="en-US" sz="1800" dirty="0">
                <a:latin typeface="NimbusRomNo9L-Regu"/>
              </a:rPr>
              <a:t> 인 픽셀 </a:t>
            </a:r>
            <a:r>
              <a:rPr lang="en-US" altLang="ko-KR" sz="1800" dirty="0">
                <a:latin typeface="NimbusRomNo9L-Regu"/>
              </a:rPr>
              <a:t>:  </a:t>
            </a:r>
            <a:r>
              <a:rPr lang="ko-KR" altLang="en-US" sz="1800" dirty="0">
                <a:latin typeface="NimbusRomNo9L-Regu"/>
              </a:rPr>
              <a:t>배경 부분을 진하게</a:t>
            </a:r>
            <a:r>
              <a:rPr lang="en-US" altLang="ko-KR" sz="1800" dirty="0">
                <a:latin typeface="NimbusRomNo9L-Regu"/>
              </a:rPr>
              <a:t>(1 – a = 1) + </a:t>
            </a:r>
            <a:r>
              <a:rPr lang="ko-KR" altLang="en-US" sz="1800" dirty="0">
                <a:latin typeface="NimbusRomNo9L-Regu"/>
              </a:rPr>
              <a:t>물체를 연하게</a:t>
            </a:r>
            <a:r>
              <a:rPr lang="en-US" altLang="ko-KR" sz="1800" dirty="0">
                <a:latin typeface="NimbusRomNo9L-Regu"/>
              </a:rPr>
              <a:t>(a = 0) =&gt; </a:t>
            </a:r>
            <a:r>
              <a:rPr lang="ko-KR" altLang="en-US" sz="1800" dirty="0">
                <a:latin typeface="NimbusRomNo9L-Regu"/>
              </a:rPr>
              <a:t>배경 픽셀</a:t>
            </a:r>
            <a:endParaRPr lang="en-US" altLang="ko-KR" sz="1800" dirty="0">
              <a:latin typeface="NimbusRomNo9L-Regu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58A40-8D3B-4BB8-AB36-BE3E4BEC3AD3}"/>
              </a:ext>
            </a:extLst>
          </p:cNvPr>
          <p:cNvSpPr txBox="1"/>
          <p:nvPr/>
        </p:nvSpPr>
        <p:spPr>
          <a:xfrm>
            <a:off x="10226180" y="6534835"/>
            <a:ext cx="19658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3-1. Point operators </a:t>
            </a:r>
            <a:endParaRPr lang="ko-KR" alt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808A8D-CFFC-4E06-9A84-1A1B003A5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537"/>
          <a:stretch/>
        </p:blipFill>
        <p:spPr>
          <a:xfrm>
            <a:off x="1289228" y="3682330"/>
            <a:ext cx="8936952" cy="19484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6C337D-260A-4875-B90A-821E620D8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472" y="2891096"/>
            <a:ext cx="3068052" cy="79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8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1328</Words>
  <Application>Microsoft Office PowerPoint</Application>
  <PresentationFormat>와이드스크린</PresentationFormat>
  <Paragraphs>180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CMMI10</vt:lpstr>
      <vt:lpstr>CMR10</vt:lpstr>
      <vt:lpstr>CMSY10</vt:lpstr>
      <vt:lpstr>NimbusRomNo9L-Regu</vt:lpstr>
      <vt:lpstr>NimbusRomNo9L-ReguItal</vt:lpstr>
      <vt:lpstr>맑은 고딕</vt:lpstr>
      <vt:lpstr>Arial</vt:lpstr>
      <vt:lpstr>Office 테마</vt:lpstr>
      <vt:lpstr>컴퓨터 비전 세미나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비전 세미나</dc:title>
  <dc:creator>ownit4137@naver.com</dc:creator>
  <cp:lastModifiedBy>ownit4137@naver.com</cp:lastModifiedBy>
  <cp:revision>46</cp:revision>
  <dcterms:created xsi:type="dcterms:W3CDTF">2021-02-05T08:20:27Z</dcterms:created>
  <dcterms:modified xsi:type="dcterms:W3CDTF">2021-02-07T16:14:51Z</dcterms:modified>
</cp:coreProperties>
</file>