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9" r:id="rId13"/>
    <p:sldId id="267" r:id="rId14"/>
    <p:sldId id="268" r:id="rId15"/>
    <p:sldId id="270" r:id="rId1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227"/>
    <p:restoredTop sz="94694"/>
  </p:normalViewPr>
  <p:slideViewPr>
    <p:cSldViewPr snapToGrid="0" snapToObjects="1">
      <p:cViewPr varScale="1">
        <p:scale>
          <a:sx n="98" d="100"/>
          <a:sy n="98" d="100"/>
        </p:scale>
        <p:origin x="200" y="68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62389B1-4A77-1843-9A91-B18C546C8C7E}"/>
              </a:ext>
            </a:extLst>
          </p:cNvPr>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p>
        </p:txBody>
      </p:sp>
      <p:sp>
        <p:nvSpPr>
          <p:cNvPr id="3" name="副标题 2">
            <a:extLst>
              <a:ext uri="{FF2B5EF4-FFF2-40B4-BE49-F238E27FC236}">
                <a16:creationId xmlns:a16="http://schemas.microsoft.com/office/drawing/2014/main" id="{DFBCB7F8-7114-F246-B458-4526BF96AD6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a:extLst>
              <a:ext uri="{FF2B5EF4-FFF2-40B4-BE49-F238E27FC236}">
                <a16:creationId xmlns:a16="http://schemas.microsoft.com/office/drawing/2014/main" id="{A012D5D5-F601-7443-B08E-5448AAEAA184}"/>
              </a:ext>
            </a:extLst>
          </p:cNvPr>
          <p:cNvSpPr>
            <a:spLocks noGrp="1"/>
          </p:cNvSpPr>
          <p:nvPr>
            <p:ph type="dt" sz="half" idx="10"/>
          </p:nvPr>
        </p:nvSpPr>
        <p:spPr/>
        <p:txBody>
          <a:bodyPr/>
          <a:lstStyle/>
          <a:p>
            <a:fld id="{5DB8A948-9EE3-E641-89B8-7BF0BD05AF6E}" type="datetimeFigureOut">
              <a:rPr kumimoji="1" lang="zh-CN" altLang="en-US" smtClean="0"/>
              <a:t>2022/2/20</a:t>
            </a:fld>
            <a:endParaRPr kumimoji="1" lang="zh-CN" altLang="en-US"/>
          </a:p>
        </p:txBody>
      </p:sp>
      <p:sp>
        <p:nvSpPr>
          <p:cNvPr id="5" name="页脚占位符 4">
            <a:extLst>
              <a:ext uri="{FF2B5EF4-FFF2-40B4-BE49-F238E27FC236}">
                <a16:creationId xmlns:a16="http://schemas.microsoft.com/office/drawing/2014/main" id="{450FD173-802B-6542-8D28-44BA81C4B976}"/>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B084EE28-1BD4-5A4B-BB86-7A84ABAC07D5}"/>
              </a:ext>
            </a:extLst>
          </p:cNvPr>
          <p:cNvSpPr>
            <a:spLocks noGrp="1"/>
          </p:cNvSpPr>
          <p:nvPr>
            <p:ph type="sldNum" sz="quarter" idx="12"/>
          </p:nvPr>
        </p:nvSpPr>
        <p:spPr/>
        <p:txBody>
          <a:bodyPr/>
          <a:lstStyle/>
          <a:p>
            <a:fld id="{CDAF8E98-F270-7441-9192-EC85FACC5FA0}" type="slidenum">
              <a:rPr kumimoji="1" lang="zh-CN" altLang="en-US" smtClean="0"/>
              <a:t>‹#›</a:t>
            </a:fld>
            <a:endParaRPr kumimoji="1" lang="zh-CN" altLang="en-US"/>
          </a:p>
        </p:txBody>
      </p:sp>
    </p:spTree>
    <p:extLst>
      <p:ext uri="{BB962C8B-B14F-4D97-AF65-F5344CB8AC3E}">
        <p14:creationId xmlns:p14="http://schemas.microsoft.com/office/powerpoint/2010/main" val="22546807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142DA2-FEF4-6C47-8971-1BA9B0B673A7}"/>
              </a:ext>
            </a:extLst>
          </p:cNvPr>
          <p:cNvSpPr>
            <a:spLocks noGrp="1"/>
          </p:cNvSpPr>
          <p:nvPr>
            <p:ph type="title"/>
          </p:nvPr>
        </p:nvSpPr>
        <p:spPr/>
        <p:txBody>
          <a:bodyPr/>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8C6023F5-CD0A-2145-8833-B7532AEBE29F}"/>
              </a:ext>
            </a:extLst>
          </p:cNvPr>
          <p:cNvSpPr>
            <a:spLocks noGrp="1"/>
          </p:cNvSpPr>
          <p:nvPr>
            <p:ph type="body" orient="vert" idx="1"/>
          </p:nvPr>
        </p:nvSpPr>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727F738C-FB47-B04D-9012-BAB609C70AA3}"/>
              </a:ext>
            </a:extLst>
          </p:cNvPr>
          <p:cNvSpPr>
            <a:spLocks noGrp="1"/>
          </p:cNvSpPr>
          <p:nvPr>
            <p:ph type="dt" sz="half" idx="10"/>
          </p:nvPr>
        </p:nvSpPr>
        <p:spPr/>
        <p:txBody>
          <a:bodyPr/>
          <a:lstStyle/>
          <a:p>
            <a:fld id="{5DB8A948-9EE3-E641-89B8-7BF0BD05AF6E}" type="datetimeFigureOut">
              <a:rPr kumimoji="1" lang="zh-CN" altLang="en-US" smtClean="0"/>
              <a:t>2022/2/20</a:t>
            </a:fld>
            <a:endParaRPr kumimoji="1" lang="zh-CN" altLang="en-US"/>
          </a:p>
        </p:txBody>
      </p:sp>
      <p:sp>
        <p:nvSpPr>
          <p:cNvPr id="5" name="页脚占位符 4">
            <a:extLst>
              <a:ext uri="{FF2B5EF4-FFF2-40B4-BE49-F238E27FC236}">
                <a16:creationId xmlns:a16="http://schemas.microsoft.com/office/drawing/2014/main" id="{57AC21A7-D0BD-244D-982B-9B05CA2388A7}"/>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1769090D-DF46-BA41-A419-953FB1861C38}"/>
              </a:ext>
            </a:extLst>
          </p:cNvPr>
          <p:cNvSpPr>
            <a:spLocks noGrp="1"/>
          </p:cNvSpPr>
          <p:nvPr>
            <p:ph type="sldNum" sz="quarter" idx="12"/>
          </p:nvPr>
        </p:nvSpPr>
        <p:spPr/>
        <p:txBody>
          <a:bodyPr/>
          <a:lstStyle/>
          <a:p>
            <a:fld id="{CDAF8E98-F270-7441-9192-EC85FACC5FA0}" type="slidenum">
              <a:rPr kumimoji="1" lang="zh-CN" altLang="en-US" smtClean="0"/>
              <a:t>‹#›</a:t>
            </a:fld>
            <a:endParaRPr kumimoji="1" lang="zh-CN" altLang="en-US"/>
          </a:p>
        </p:txBody>
      </p:sp>
    </p:spTree>
    <p:extLst>
      <p:ext uri="{BB962C8B-B14F-4D97-AF65-F5344CB8AC3E}">
        <p14:creationId xmlns:p14="http://schemas.microsoft.com/office/powerpoint/2010/main" val="40773796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9EDC4251-7421-C044-9DD2-899CA92204E8}"/>
              </a:ext>
            </a:extLst>
          </p:cNvPr>
          <p:cNvSpPr>
            <a:spLocks noGrp="1"/>
          </p:cNvSpPr>
          <p:nvPr>
            <p:ph type="title" orient="vert"/>
          </p:nvPr>
        </p:nvSpPr>
        <p:spPr>
          <a:xfrm>
            <a:off x="8724900" y="365125"/>
            <a:ext cx="2628900" cy="5811838"/>
          </a:xfrm>
        </p:spPr>
        <p:txBody>
          <a:bodyPr vert="eaVert"/>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0094E93E-830D-8D4A-8E0C-E8F7375096D4}"/>
              </a:ext>
            </a:extLst>
          </p:cNvPr>
          <p:cNvSpPr>
            <a:spLocks noGrp="1"/>
          </p:cNvSpPr>
          <p:nvPr>
            <p:ph type="body" orient="vert" idx="1"/>
          </p:nvPr>
        </p:nvSpPr>
        <p:spPr>
          <a:xfrm>
            <a:off x="838200" y="365125"/>
            <a:ext cx="7734300" cy="5811838"/>
          </a:xfr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E8FB5C6B-538F-3F40-99C0-5D77317BA2A7}"/>
              </a:ext>
            </a:extLst>
          </p:cNvPr>
          <p:cNvSpPr>
            <a:spLocks noGrp="1"/>
          </p:cNvSpPr>
          <p:nvPr>
            <p:ph type="dt" sz="half" idx="10"/>
          </p:nvPr>
        </p:nvSpPr>
        <p:spPr/>
        <p:txBody>
          <a:bodyPr/>
          <a:lstStyle/>
          <a:p>
            <a:fld id="{5DB8A948-9EE3-E641-89B8-7BF0BD05AF6E}" type="datetimeFigureOut">
              <a:rPr kumimoji="1" lang="zh-CN" altLang="en-US" smtClean="0"/>
              <a:t>2022/2/20</a:t>
            </a:fld>
            <a:endParaRPr kumimoji="1" lang="zh-CN" altLang="en-US"/>
          </a:p>
        </p:txBody>
      </p:sp>
      <p:sp>
        <p:nvSpPr>
          <p:cNvPr id="5" name="页脚占位符 4">
            <a:extLst>
              <a:ext uri="{FF2B5EF4-FFF2-40B4-BE49-F238E27FC236}">
                <a16:creationId xmlns:a16="http://schemas.microsoft.com/office/drawing/2014/main" id="{EEE1FAF6-A28D-044E-8DC7-66B41EF8CB40}"/>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070E0009-895B-F54B-939F-6CC1F346DD89}"/>
              </a:ext>
            </a:extLst>
          </p:cNvPr>
          <p:cNvSpPr>
            <a:spLocks noGrp="1"/>
          </p:cNvSpPr>
          <p:nvPr>
            <p:ph type="sldNum" sz="quarter" idx="12"/>
          </p:nvPr>
        </p:nvSpPr>
        <p:spPr/>
        <p:txBody>
          <a:bodyPr/>
          <a:lstStyle/>
          <a:p>
            <a:fld id="{CDAF8E98-F270-7441-9192-EC85FACC5FA0}" type="slidenum">
              <a:rPr kumimoji="1" lang="zh-CN" altLang="en-US" smtClean="0"/>
              <a:t>‹#›</a:t>
            </a:fld>
            <a:endParaRPr kumimoji="1" lang="zh-CN" altLang="en-US"/>
          </a:p>
        </p:txBody>
      </p:sp>
    </p:spTree>
    <p:extLst>
      <p:ext uri="{BB962C8B-B14F-4D97-AF65-F5344CB8AC3E}">
        <p14:creationId xmlns:p14="http://schemas.microsoft.com/office/powerpoint/2010/main" val="2239462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75D1B9-4939-0143-B97A-DC0CB36C9285}"/>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61EF0EB3-04B6-1242-AE91-F2C14CAB2DC9}"/>
              </a:ext>
            </a:extLst>
          </p:cNvPr>
          <p:cNvSpPr>
            <a:spLocks noGrp="1"/>
          </p:cNvSpPr>
          <p:nvPr>
            <p:ph idx="1"/>
          </p:nvPr>
        </p:nvSpPr>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B2ADA4C7-31DB-DB47-9BF5-B7C2A1103DDB}"/>
              </a:ext>
            </a:extLst>
          </p:cNvPr>
          <p:cNvSpPr>
            <a:spLocks noGrp="1"/>
          </p:cNvSpPr>
          <p:nvPr>
            <p:ph type="dt" sz="half" idx="10"/>
          </p:nvPr>
        </p:nvSpPr>
        <p:spPr/>
        <p:txBody>
          <a:bodyPr/>
          <a:lstStyle/>
          <a:p>
            <a:fld id="{5DB8A948-9EE3-E641-89B8-7BF0BD05AF6E}" type="datetimeFigureOut">
              <a:rPr kumimoji="1" lang="zh-CN" altLang="en-US" smtClean="0"/>
              <a:t>2022/2/20</a:t>
            </a:fld>
            <a:endParaRPr kumimoji="1" lang="zh-CN" altLang="en-US"/>
          </a:p>
        </p:txBody>
      </p:sp>
      <p:sp>
        <p:nvSpPr>
          <p:cNvPr id="5" name="页脚占位符 4">
            <a:extLst>
              <a:ext uri="{FF2B5EF4-FFF2-40B4-BE49-F238E27FC236}">
                <a16:creationId xmlns:a16="http://schemas.microsoft.com/office/drawing/2014/main" id="{1B8C4F14-4697-0549-ACAD-CFCCA3109AB5}"/>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88AB6736-66E6-854D-80CE-A85738FD0F99}"/>
              </a:ext>
            </a:extLst>
          </p:cNvPr>
          <p:cNvSpPr>
            <a:spLocks noGrp="1"/>
          </p:cNvSpPr>
          <p:nvPr>
            <p:ph type="sldNum" sz="quarter" idx="12"/>
          </p:nvPr>
        </p:nvSpPr>
        <p:spPr/>
        <p:txBody>
          <a:bodyPr/>
          <a:lstStyle/>
          <a:p>
            <a:fld id="{CDAF8E98-F270-7441-9192-EC85FACC5FA0}" type="slidenum">
              <a:rPr kumimoji="1" lang="zh-CN" altLang="en-US" smtClean="0"/>
              <a:t>‹#›</a:t>
            </a:fld>
            <a:endParaRPr kumimoji="1" lang="zh-CN" altLang="en-US"/>
          </a:p>
        </p:txBody>
      </p:sp>
    </p:spTree>
    <p:extLst>
      <p:ext uri="{BB962C8B-B14F-4D97-AF65-F5344CB8AC3E}">
        <p14:creationId xmlns:p14="http://schemas.microsoft.com/office/powerpoint/2010/main" val="5848679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76730E-831C-7C40-B702-E14449DCD61F}"/>
              </a:ext>
            </a:extLst>
          </p:cNvPr>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p>
        </p:txBody>
      </p:sp>
      <p:sp>
        <p:nvSpPr>
          <p:cNvPr id="3" name="文本占位符 2">
            <a:extLst>
              <a:ext uri="{FF2B5EF4-FFF2-40B4-BE49-F238E27FC236}">
                <a16:creationId xmlns:a16="http://schemas.microsoft.com/office/drawing/2014/main" id="{8B2358C9-C687-924A-9684-C141B41DF12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p>
        </p:txBody>
      </p:sp>
      <p:sp>
        <p:nvSpPr>
          <p:cNvPr id="4" name="日期占位符 3">
            <a:extLst>
              <a:ext uri="{FF2B5EF4-FFF2-40B4-BE49-F238E27FC236}">
                <a16:creationId xmlns:a16="http://schemas.microsoft.com/office/drawing/2014/main" id="{4ED05656-5216-3B46-A9E2-47DF084E3156}"/>
              </a:ext>
            </a:extLst>
          </p:cNvPr>
          <p:cNvSpPr>
            <a:spLocks noGrp="1"/>
          </p:cNvSpPr>
          <p:nvPr>
            <p:ph type="dt" sz="half" idx="10"/>
          </p:nvPr>
        </p:nvSpPr>
        <p:spPr/>
        <p:txBody>
          <a:bodyPr/>
          <a:lstStyle/>
          <a:p>
            <a:fld id="{5DB8A948-9EE3-E641-89B8-7BF0BD05AF6E}" type="datetimeFigureOut">
              <a:rPr kumimoji="1" lang="zh-CN" altLang="en-US" smtClean="0"/>
              <a:t>2022/2/20</a:t>
            </a:fld>
            <a:endParaRPr kumimoji="1" lang="zh-CN" altLang="en-US"/>
          </a:p>
        </p:txBody>
      </p:sp>
      <p:sp>
        <p:nvSpPr>
          <p:cNvPr id="5" name="页脚占位符 4">
            <a:extLst>
              <a:ext uri="{FF2B5EF4-FFF2-40B4-BE49-F238E27FC236}">
                <a16:creationId xmlns:a16="http://schemas.microsoft.com/office/drawing/2014/main" id="{C80645AC-4DD3-0746-8E13-D1C172E04FCC}"/>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36A0A437-9717-D44F-B2D7-C2943F84F91A}"/>
              </a:ext>
            </a:extLst>
          </p:cNvPr>
          <p:cNvSpPr>
            <a:spLocks noGrp="1"/>
          </p:cNvSpPr>
          <p:nvPr>
            <p:ph type="sldNum" sz="quarter" idx="12"/>
          </p:nvPr>
        </p:nvSpPr>
        <p:spPr/>
        <p:txBody>
          <a:bodyPr/>
          <a:lstStyle/>
          <a:p>
            <a:fld id="{CDAF8E98-F270-7441-9192-EC85FACC5FA0}" type="slidenum">
              <a:rPr kumimoji="1" lang="zh-CN" altLang="en-US" smtClean="0"/>
              <a:t>‹#›</a:t>
            </a:fld>
            <a:endParaRPr kumimoji="1" lang="zh-CN" altLang="en-US"/>
          </a:p>
        </p:txBody>
      </p:sp>
    </p:spTree>
    <p:extLst>
      <p:ext uri="{BB962C8B-B14F-4D97-AF65-F5344CB8AC3E}">
        <p14:creationId xmlns:p14="http://schemas.microsoft.com/office/powerpoint/2010/main" val="42708729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D596135-6C10-4D46-94F1-CF322AEDE6D0}"/>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40FDE599-65D6-8940-B5AA-8F626F7A411B}"/>
              </a:ext>
            </a:extLst>
          </p:cNvPr>
          <p:cNvSpPr>
            <a:spLocks noGrp="1"/>
          </p:cNvSpPr>
          <p:nvPr>
            <p:ph sz="half" idx="1"/>
          </p:nvPr>
        </p:nvSpPr>
        <p:spPr>
          <a:xfrm>
            <a:off x="838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内容占位符 3">
            <a:extLst>
              <a:ext uri="{FF2B5EF4-FFF2-40B4-BE49-F238E27FC236}">
                <a16:creationId xmlns:a16="http://schemas.microsoft.com/office/drawing/2014/main" id="{185A80C5-FADD-BD4C-A49B-060D3927C959}"/>
              </a:ext>
            </a:extLst>
          </p:cNvPr>
          <p:cNvSpPr>
            <a:spLocks noGrp="1"/>
          </p:cNvSpPr>
          <p:nvPr>
            <p:ph sz="half" idx="2"/>
          </p:nvPr>
        </p:nvSpPr>
        <p:spPr>
          <a:xfrm>
            <a:off x="6172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日期占位符 4">
            <a:extLst>
              <a:ext uri="{FF2B5EF4-FFF2-40B4-BE49-F238E27FC236}">
                <a16:creationId xmlns:a16="http://schemas.microsoft.com/office/drawing/2014/main" id="{AB04D60E-EB68-F84D-AA61-19F0706AAC73}"/>
              </a:ext>
            </a:extLst>
          </p:cNvPr>
          <p:cNvSpPr>
            <a:spLocks noGrp="1"/>
          </p:cNvSpPr>
          <p:nvPr>
            <p:ph type="dt" sz="half" idx="10"/>
          </p:nvPr>
        </p:nvSpPr>
        <p:spPr/>
        <p:txBody>
          <a:bodyPr/>
          <a:lstStyle/>
          <a:p>
            <a:fld id="{5DB8A948-9EE3-E641-89B8-7BF0BD05AF6E}" type="datetimeFigureOut">
              <a:rPr kumimoji="1" lang="zh-CN" altLang="en-US" smtClean="0"/>
              <a:t>2022/2/20</a:t>
            </a:fld>
            <a:endParaRPr kumimoji="1" lang="zh-CN" altLang="en-US"/>
          </a:p>
        </p:txBody>
      </p:sp>
      <p:sp>
        <p:nvSpPr>
          <p:cNvPr id="6" name="页脚占位符 5">
            <a:extLst>
              <a:ext uri="{FF2B5EF4-FFF2-40B4-BE49-F238E27FC236}">
                <a16:creationId xmlns:a16="http://schemas.microsoft.com/office/drawing/2014/main" id="{7AA03C24-E733-7D40-909D-44E62AA55F93}"/>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6A56B9B9-D6B0-9544-9BDC-8025A4C5B9C7}"/>
              </a:ext>
            </a:extLst>
          </p:cNvPr>
          <p:cNvSpPr>
            <a:spLocks noGrp="1"/>
          </p:cNvSpPr>
          <p:nvPr>
            <p:ph type="sldNum" sz="quarter" idx="12"/>
          </p:nvPr>
        </p:nvSpPr>
        <p:spPr/>
        <p:txBody>
          <a:bodyPr/>
          <a:lstStyle/>
          <a:p>
            <a:fld id="{CDAF8E98-F270-7441-9192-EC85FACC5FA0}" type="slidenum">
              <a:rPr kumimoji="1" lang="zh-CN" altLang="en-US" smtClean="0"/>
              <a:t>‹#›</a:t>
            </a:fld>
            <a:endParaRPr kumimoji="1" lang="zh-CN" altLang="en-US"/>
          </a:p>
        </p:txBody>
      </p:sp>
    </p:spTree>
    <p:extLst>
      <p:ext uri="{BB962C8B-B14F-4D97-AF65-F5344CB8AC3E}">
        <p14:creationId xmlns:p14="http://schemas.microsoft.com/office/powerpoint/2010/main" val="15572384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7118F0C-E884-0740-A41A-267E96AB7074}"/>
              </a:ext>
            </a:extLst>
          </p:cNvPr>
          <p:cNvSpPr>
            <a:spLocks noGrp="1"/>
          </p:cNvSpPr>
          <p:nvPr>
            <p:ph type="title"/>
          </p:nvPr>
        </p:nvSpPr>
        <p:spPr>
          <a:xfrm>
            <a:off x="839788" y="365125"/>
            <a:ext cx="10515600" cy="1325563"/>
          </a:xfrm>
        </p:spPr>
        <p:txBody>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DDF27225-EE57-9C44-ABC4-0E3E0E23345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4" name="内容占位符 3">
            <a:extLst>
              <a:ext uri="{FF2B5EF4-FFF2-40B4-BE49-F238E27FC236}">
                <a16:creationId xmlns:a16="http://schemas.microsoft.com/office/drawing/2014/main" id="{AAAB228D-AF7D-124B-806C-AED5A39269FF}"/>
              </a:ext>
            </a:extLst>
          </p:cNvPr>
          <p:cNvSpPr>
            <a:spLocks noGrp="1"/>
          </p:cNvSpPr>
          <p:nvPr>
            <p:ph sz="half" idx="2"/>
          </p:nvPr>
        </p:nvSpPr>
        <p:spPr>
          <a:xfrm>
            <a:off x="839788" y="2505075"/>
            <a:ext cx="5157787"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文本占位符 4">
            <a:extLst>
              <a:ext uri="{FF2B5EF4-FFF2-40B4-BE49-F238E27FC236}">
                <a16:creationId xmlns:a16="http://schemas.microsoft.com/office/drawing/2014/main" id="{B339AB0F-433B-EC46-BF1D-71BDE483D8C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6" name="内容占位符 5">
            <a:extLst>
              <a:ext uri="{FF2B5EF4-FFF2-40B4-BE49-F238E27FC236}">
                <a16:creationId xmlns:a16="http://schemas.microsoft.com/office/drawing/2014/main" id="{CD1BB197-215A-C74F-A96C-04FA032F6B9B}"/>
              </a:ext>
            </a:extLst>
          </p:cNvPr>
          <p:cNvSpPr>
            <a:spLocks noGrp="1"/>
          </p:cNvSpPr>
          <p:nvPr>
            <p:ph sz="quarter" idx="4"/>
          </p:nvPr>
        </p:nvSpPr>
        <p:spPr>
          <a:xfrm>
            <a:off x="6172200" y="2505075"/>
            <a:ext cx="5183188"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日期占位符 6">
            <a:extLst>
              <a:ext uri="{FF2B5EF4-FFF2-40B4-BE49-F238E27FC236}">
                <a16:creationId xmlns:a16="http://schemas.microsoft.com/office/drawing/2014/main" id="{63E65E52-3E34-3241-8910-A34F6D82B298}"/>
              </a:ext>
            </a:extLst>
          </p:cNvPr>
          <p:cNvSpPr>
            <a:spLocks noGrp="1"/>
          </p:cNvSpPr>
          <p:nvPr>
            <p:ph type="dt" sz="half" idx="10"/>
          </p:nvPr>
        </p:nvSpPr>
        <p:spPr/>
        <p:txBody>
          <a:bodyPr/>
          <a:lstStyle/>
          <a:p>
            <a:fld id="{5DB8A948-9EE3-E641-89B8-7BF0BD05AF6E}" type="datetimeFigureOut">
              <a:rPr kumimoji="1" lang="zh-CN" altLang="en-US" smtClean="0"/>
              <a:t>2022/2/20</a:t>
            </a:fld>
            <a:endParaRPr kumimoji="1" lang="zh-CN" altLang="en-US"/>
          </a:p>
        </p:txBody>
      </p:sp>
      <p:sp>
        <p:nvSpPr>
          <p:cNvPr id="8" name="页脚占位符 7">
            <a:extLst>
              <a:ext uri="{FF2B5EF4-FFF2-40B4-BE49-F238E27FC236}">
                <a16:creationId xmlns:a16="http://schemas.microsoft.com/office/drawing/2014/main" id="{189D3F0B-D01E-364C-9FEF-C7F4F921E181}"/>
              </a:ext>
            </a:extLst>
          </p:cNvPr>
          <p:cNvSpPr>
            <a:spLocks noGrp="1"/>
          </p:cNvSpPr>
          <p:nvPr>
            <p:ph type="ftr" sz="quarter" idx="11"/>
          </p:nvPr>
        </p:nvSpPr>
        <p:spPr/>
        <p:txBody>
          <a:bodyPr/>
          <a:lstStyle/>
          <a:p>
            <a:endParaRPr kumimoji="1" lang="zh-CN" altLang="en-US"/>
          </a:p>
        </p:txBody>
      </p:sp>
      <p:sp>
        <p:nvSpPr>
          <p:cNvPr id="9" name="灯片编号占位符 8">
            <a:extLst>
              <a:ext uri="{FF2B5EF4-FFF2-40B4-BE49-F238E27FC236}">
                <a16:creationId xmlns:a16="http://schemas.microsoft.com/office/drawing/2014/main" id="{BC9A52BE-2E3E-134E-9A71-BE65913F64D2}"/>
              </a:ext>
            </a:extLst>
          </p:cNvPr>
          <p:cNvSpPr>
            <a:spLocks noGrp="1"/>
          </p:cNvSpPr>
          <p:nvPr>
            <p:ph type="sldNum" sz="quarter" idx="12"/>
          </p:nvPr>
        </p:nvSpPr>
        <p:spPr/>
        <p:txBody>
          <a:bodyPr/>
          <a:lstStyle/>
          <a:p>
            <a:fld id="{CDAF8E98-F270-7441-9192-EC85FACC5FA0}" type="slidenum">
              <a:rPr kumimoji="1" lang="zh-CN" altLang="en-US" smtClean="0"/>
              <a:t>‹#›</a:t>
            </a:fld>
            <a:endParaRPr kumimoji="1" lang="zh-CN" altLang="en-US"/>
          </a:p>
        </p:txBody>
      </p:sp>
    </p:spTree>
    <p:extLst>
      <p:ext uri="{BB962C8B-B14F-4D97-AF65-F5344CB8AC3E}">
        <p14:creationId xmlns:p14="http://schemas.microsoft.com/office/powerpoint/2010/main" val="4272683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CFEC9B-D5FE-CF46-8DD8-9010577FB924}"/>
              </a:ext>
            </a:extLst>
          </p:cNvPr>
          <p:cNvSpPr>
            <a:spLocks noGrp="1"/>
          </p:cNvSpPr>
          <p:nvPr>
            <p:ph type="title"/>
          </p:nvPr>
        </p:nvSpPr>
        <p:spPr/>
        <p:txBody>
          <a:bodyPr/>
          <a:lstStyle/>
          <a:p>
            <a:r>
              <a:rPr kumimoji="1" lang="zh-CN" altLang="en-US"/>
              <a:t>单击此处编辑母版标题样式</a:t>
            </a:r>
          </a:p>
        </p:txBody>
      </p:sp>
      <p:sp>
        <p:nvSpPr>
          <p:cNvPr id="3" name="日期占位符 2">
            <a:extLst>
              <a:ext uri="{FF2B5EF4-FFF2-40B4-BE49-F238E27FC236}">
                <a16:creationId xmlns:a16="http://schemas.microsoft.com/office/drawing/2014/main" id="{7A5837FE-B6B1-3C4C-8404-6712EB3CC5BE}"/>
              </a:ext>
            </a:extLst>
          </p:cNvPr>
          <p:cNvSpPr>
            <a:spLocks noGrp="1"/>
          </p:cNvSpPr>
          <p:nvPr>
            <p:ph type="dt" sz="half" idx="10"/>
          </p:nvPr>
        </p:nvSpPr>
        <p:spPr/>
        <p:txBody>
          <a:bodyPr/>
          <a:lstStyle/>
          <a:p>
            <a:fld id="{5DB8A948-9EE3-E641-89B8-7BF0BD05AF6E}" type="datetimeFigureOut">
              <a:rPr kumimoji="1" lang="zh-CN" altLang="en-US" smtClean="0"/>
              <a:t>2022/2/20</a:t>
            </a:fld>
            <a:endParaRPr kumimoji="1" lang="zh-CN" altLang="en-US"/>
          </a:p>
        </p:txBody>
      </p:sp>
      <p:sp>
        <p:nvSpPr>
          <p:cNvPr id="4" name="页脚占位符 3">
            <a:extLst>
              <a:ext uri="{FF2B5EF4-FFF2-40B4-BE49-F238E27FC236}">
                <a16:creationId xmlns:a16="http://schemas.microsoft.com/office/drawing/2014/main" id="{E7DF31CE-D4A4-1042-9326-358A54566B3D}"/>
              </a:ext>
            </a:extLst>
          </p:cNvPr>
          <p:cNvSpPr>
            <a:spLocks noGrp="1"/>
          </p:cNvSpPr>
          <p:nvPr>
            <p:ph type="ftr" sz="quarter" idx="11"/>
          </p:nvPr>
        </p:nvSpPr>
        <p:spPr/>
        <p:txBody>
          <a:bodyPr/>
          <a:lstStyle/>
          <a:p>
            <a:endParaRPr kumimoji="1" lang="zh-CN" altLang="en-US"/>
          </a:p>
        </p:txBody>
      </p:sp>
      <p:sp>
        <p:nvSpPr>
          <p:cNvPr id="5" name="灯片编号占位符 4">
            <a:extLst>
              <a:ext uri="{FF2B5EF4-FFF2-40B4-BE49-F238E27FC236}">
                <a16:creationId xmlns:a16="http://schemas.microsoft.com/office/drawing/2014/main" id="{A70FF113-E784-9E48-93DE-23179903E949}"/>
              </a:ext>
            </a:extLst>
          </p:cNvPr>
          <p:cNvSpPr>
            <a:spLocks noGrp="1"/>
          </p:cNvSpPr>
          <p:nvPr>
            <p:ph type="sldNum" sz="quarter" idx="12"/>
          </p:nvPr>
        </p:nvSpPr>
        <p:spPr/>
        <p:txBody>
          <a:bodyPr/>
          <a:lstStyle/>
          <a:p>
            <a:fld id="{CDAF8E98-F270-7441-9192-EC85FACC5FA0}" type="slidenum">
              <a:rPr kumimoji="1" lang="zh-CN" altLang="en-US" smtClean="0"/>
              <a:t>‹#›</a:t>
            </a:fld>
            <a:endParaRPr kumimoji="1" lang="zh-CN" altLang="en-US"/>
          </a:p>
        </p:txBody>
      </p:sp>
    </p:spTree>
    <p:extLst>
      <p:ext uri="{BB962C8B-B14F-4D97-AF65-F5344CB8AC3E}">
        <p14:creationId xmlns:p14="http://schemas.microsoft.com/office/powerpoint/2010/main" val="36973769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93CCD3E4-75D2-9147-B2B5-B2D09BAB3557}"/>
              </a:ext>
            </a:extLst>
          </p:cNvPr>
          <p:cNvSpPr>
            <a:spLocks noGrp="1"/>
          </p:cNvSpPr>
          <p:nvPr>
            <p:ph type="dt" sz="half" idx="10"/>
          </p:nvPr>
        </p:nvSpPr>
        <p:spPr/>
        <p:txBody>
          <a:bodyPr/>
          <a:lstStyle/>
          <a:p>
            <a:fld id="{5DB8A948-9EE3-E641-89B8-7BF0BD05AF6E}" type="datetimeFigureOut">
              <a:rPr kumimoji="1" lang="zh-CN" altLang="en-US" smtClean="0"/>
              <a:t>2022/2/20</a:t>
            </a:fld>
            <a:endParaRPr kumimoji="1" lang="zh-CN" altLang="en-US"/>
          </a:p>
        </p:txBody>
      </p:sp>
      <p:sp>
        <p:nvSpPr>
          <p:cNvPr id="3" name="页脚占位符 2">
            <a:extLst>
              <a:ext uri="{FF2B5EF4-FFF2-40B4-BE49-F238E27FC236}">
                <a16:creationId xmlns:a16="http://schemas.microsoft.com/office/drawing/2014/main" id="{D07F1853-00C5-C743-8BEB-A312332F4B78}"/>
              </a:ext>
            </a:extLst>
          </p:cNvPr>
          <p:cNvSpPr>
            <a:spLocks noGrp="1"/>
          </p:cNvSpPr>
          <p:nvPr>
            <p:ph type="ftr" sz="quarter" idx="11"/>
          </p:nvPr>
        </p:nvSpPr>
        <p:spPr/>
        <p:txBody>
          <a:bodyPr/>
          <a:lstStyle/>
          <a:p>
            <a:endParaRPr kumimoji="1" lang="zh-CN" altLang="en-US"/>
          </a:p>
        </p:txBody>
      </p:sp>
      <p:sp>
        <p:nvSpPr>
          <p:cNvPr id="4" name="灯片编号占位符 3">
            <a:extLst>
              <a:ext uri="{FF2B5EF4-FFF2-40B4-BE49-F238E27FC236}">
                <a16:creationId xmlns:a16="http://schemas.microsoft.com/office/drawing/2014/main" id="{EE898B66-1A7F-ED48-A0D9-9048830296C0}"/>
              </a:ext>
            </a:extLst>
          </p:cNvPr>
          <p:cNvSpPr>
            <a:spLocks noGrp="1"/>
          </p:cNvSpPr>
          <p:nvPr>
            <p:ph type="sldNum" sz="quarter" idx="12"/>
          </p:nvPr>
        </p:nvSpPr>
        <p:spPr/>
        <p:txBody>
          <a:bodyPr/>
          <a:lstStyle/>
          <a:p>
            <a:fld id="{CDAF8E98-F270-7441-9192-EC85FACC5FA0}" type="slidenum">
              <a:rPr kumimoji="1" lang="zh-CN" altLang="en-US" smtClean="0"/>
              <a:t>‹#›</a:t>
            </a:fld>
            <a:endParaRPr kumimoji="1" lang="zh-CN" altLang="en-US"/>
          </a:p>
        </p:txBody>
      </p:sp>
    </p:spTree>
    <p:extLst>
      <p:ext uri="{BB962C8B-B14F-4D97-AF65-F5344CB8AC3E}">
        <p14:creationId xmlns:p14="http://schemas.microsoft.com/office/powerpoint/2010/main" val="28231853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E50EE4-E85E-A04E-BE37-BAC8F657A1F8}"/>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内容占位符 2">
            <a:extLst>
              <a:ext uri="{FF2B5EF4-FFF2-40B4-BE49-F238E27FC236}">
                <a16:creationId xmlns:a16="http://schemas.microsoft.com/office/drawing/2014/main" id="{9393C60B-4434-C241-85A7-5053294B05E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文本占位符 3">
            <a:extLst>
              <a:ext uri="{FF2B5EF4-FFF2-40B4-BE49-F238E27FC236}">
                <a16:creationId xmlns:a16="http://schemas.microsoft.com/office/drawing/2014/main" id="{B178DF82-0E4A-984A-AF53-448AC142EF3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DB5DBC39-F668-D34C-826B-97B0C7450FCC}"/>
              </a:ext>
            </a:extLst>
          </p:cNvPr>
          <p:cNvSpPr>
            <a:spLocks noGrp="1"/>
          </p:cNvSpPr>
          <p:nvPr>
            <p:ph type="dt" sz="half" idx="10"/>
          </p:nvPr>
        </p:nvSpPr>
        <p:spPr/>
        <p:txBody>
          <a:bodyPr/>
          <a:lstStyle/>
          <a:p>
            <a:fld id="{5DB8A948-9EE3-E641-89B8-7BF0BD05AF6E}" type="datetimeFigureOut">
              <a:rPr kumimoji="1" lang="zh-CN" altLang="en-US" smtClean="0"/>
              <a:t>2022/2/20</a:t>
            </a:fld>
            <a:endParaRPr kumimoji="1" lang="zh-CN" altLang="en-US"/>
          </a:p>
        </p:txBody>
      </p:sp>
      <p:sp>
        <p:nvSpPr>
          <p:cNvPr id="6" name="页脚占位符 5">
            <a:extLst>
              <a:ext uri="{FF2B5EF4-FFF2-40B4-BE49-F238E27FC236}">
                <a16:creationId xmlns:a16="http://schemas.microsoft.com/office/drawing/2014/main" id="{C7A03752-42A0-2C40-954E-95536C493EC6}"/>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6B5998E1-727A-5D4F-A40F-A8AA04F21E0D}"/>
              </a:ext>
            </a:extLst>
          </p:cNvPr>
          <p:cNvSpPr>
            <a:spLocks noGrp="1"/>
          </p:cNvSpPr>
          <p:nvPr>
            <p:ph type="sldNum" sz="quarter" idx="12"/>
          </p:nvPr>
        </p:nvSpPr>
        <p:spPr/>
        <p:txBody>
          <a:bodyPr/>
          <a:lstStyle/>
          <a:p>
            <a:fld id="{CDAF8E98-F270-7441-9192-EC85FACC5FA0}" type="slidenum">
              <a:rPr kumimoji="1" lang="zh-CN" altLang="en-US" smtClean="0"/>
              <a:t>‹#›</a:t>
            </a:fld>
            <a:endParaRPr kumimoji="1" lang="zh-CN" altLang="en-US"/>
          </a:p>
        </p:txBody>
      </p:sp>
    </p:spTree>
    <p:extLst>
      <p:ext uri="{BB962C8B-B14F-4D97-AF65-F5344CB8AC3E}">
        <p14:creationId xmlns:p14="http://schemas.microsoft.com/office/powerpoint/2010/main" val="15006632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BE8B6E2-F989-B94C-9585-BEFA03A85131}"/>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图片占位符 2">
            <a:extLst>
              <a:ext uri="{FF2B5EF4-FFF2-40B4-BE49-F238E27FC236}">
                <a16:creationId xmlns:a16="http://schemas.microsoft.com/office/drawing/2014/main" id="{B4AE70C2-F8CF-C842-B44B-D6D2DD9F9BB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a:extLst>
              <a:ext uri="{FF2B5EF4-FFF2-40B4-BE49-F238E27FC236}">
                <a16:creationId xmlns:a16="http://schemas.microsoft.com/office/drawing/2014/main" id="{A6BE6822-EC51-8348-A833-AE12269FA09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D5B27275-8BCF-5748-AFDA-A12BBD46D4F3}"/>
              </a:ext>
            </a:extLst>
          </p:cNvPr>
          <p:cNvSpPr>
            <a:spLocks noGrp="1"/>
          </p:cNvSpPr>
          <p:nvPr>
            <p:ph type="dt" sz="half" idx="10"/>
          </p:nvPr>
        </p:nvSpPr>
        <p:spPr/>
        <p:txBody>
          <a:bodyPr/>
          <a:lstStyle/>
          <a:p>
            <a:fld id="{5DB8A948-9EE3-E641-89B8-7BF0BD05AF6E}" type="datetimeFigureOut">
              <a:rPr kumimoji="1" lang="zh-CN" altLang="en-US" smtClean="0"/>
              <a:t>2022/2/20</a:t>
            </a:fld>
            <a:endParaRPr kumimoji="1" lang="zh-CN" altLang="en-US"/>
          </a:p>
        </p:txBody>
      </p:sp>
      <p:sp>
        <p:nvSpPr>
          <p:cNvPr id="6" name="页脚占位符 5">
            <a:extLst>
              <a:ext uri="{FF2B5EF4-FFF2-40B4-BE49-F238E27FC236}">
                <a16:creationId xmlns:a16="http://schemas.microsoft.com/office/drawing/2014/main" id="{889635A6-4695-CF48-9BD2-F911AD296144}"/>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5FC0D142-83B6-A34C-A912-D5371724FC41}"/>
              </a:ext>
            </a:extLst>
          </p:cNvPr>
          <p:cNvSpPr>
            <a:spLocks noGrp="1"/>
          </p:cNvSpPr>
          <p:nvPr>
            <p:ph type="sldNum" sz="quarter" idx="12"/>
          </p:nvPr>
        </p:nvSpPr>
        <p:spPr/>
        <p:txBody>
          <a:bodyPr/>
          <a:lstStyle/>
          <a:p>
            <a:fld id="{CDAF8E98-F270-7441-9192-EC85FACC5FA0}" type="slidenum">
              <a:rPr kumimoji="1" lang="zh-CN" altLang="en-US" smtClean="0"/>
              <a:t>‹#›</a:t>
            </a:fld>
            <a:endParaRPr kumimoji="1" lang="zh-CN" altLang="en-US"/>
          </a:p>
        </p:txBody>
      </p:sp>
    </p:spTree>
    <p:extLst>
      <p:ext uri="{BB962C8B-B14F-4D97-AF65-F5344CB8AC3E}">
        <p14:creationId xmlns:p14="http://schemas.microsoft.com/office/powerpoint/2010/main" val="27294990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AC0660A5-F23F-7348-8D02-97BE0EDFD2D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EBB55291-49D4-D942-BF0B-447110B76C4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857C6C48-0B6B-5D42-8BF6-DEA61D146B1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B8A948-9EE3-E641-89B8-7BF0BD05AF6E}" type="datetimeFigureOut">
              <a:rPr kumimoji="1" lang="zh-CN" altLang="en-US" smtClean="0"/>
              <a:t>2022/2/20</a:t>
            </a:fld>
            <a:endParaRPr kumimoji="1" lang="zh-CN" altLang="en-US"/>
          </a:p>
        </p:txBody>
      </p:sp>
      <p:sp>
        <p:nvSpPr>
          <p:cNvPr id="5" name="页脚占位符 4">
            <a:extLst>
              <a:ext uri="{FF2B5EF4-FFF2-40B4-BE49-F238E27FC236}">
                <a16:creationId xmlns:a16="http://schemas.microsoft.com/office/drawing/2014/main" id="{6EBDD308-0D82-9F40-9BC7-3476B9A72EB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灯片编号占位符 5">
            <a:extLst>
              <a:ext uri="{FF2B5EF4-FFF2-40B4-BE49-F238E27FC236}">
                <a16:creationId xmlns:a16="http://schemas.microsoft.com/office/drawing/2014/main" id="{9819A380-140F-CE4E-91F1-98B02FF5A25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DAF8E98-F270-7441-9192-EC85FACC5FA0}" type="slidenum">
              <a:rPr kumimoji="1" lang="zh-CN" altLang="en-US" smtClean="0"/>
              <a:t>‹#›</a:t>
            </a:fld>
            <a:endParaRPr kumimoji="1" lang="zh-CN" altLang="en-US"/>
          </a:p>
        </p:txBody>
      </p:sp>
    </p:spTree>
    <p:extLst>
      <p:ext uri="{BB962C8B-B14F-4D97-AF65-F5344CB8AC3E}">
        <p14:creationId xmlns:p14="http://schemas.microsoft.com/office/powerpoint/2010/main" val="2229692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C790F80-8591-0C42-AFF7-042C3825A40F}"/>
              </a:ext>
            </a:extLst>
          </p:cNvPr>
          <p:cNvSpPr>
            <a:spLocks noGrp="1"/>
          </p:cNvSpPr>
          <p:nvPr>
            <p:ph type="ctrTitle"/>
          </p:nvPr>
        </p:nvSpPr>
        <p:spPr/>
        <p:txBody>
          <a:bodyPr>
            <a:normAutofit fontScale="90000"/>
          </a:bodyPr>
          <a:lstStyle/>
          <a:p>
            <a:r>
              <a:rPr kumimoji="1" lang="en-US" altLang="zh-CN" dirty="0"/>
              <a:t>https://</a:t>
            </a:r>
            <a:r>
              <a:rPr kumimoji="1" lang="en-US" altLang="zh-CN" dirty="0" err="1"/>
              <a:t>github.com</a:t>
            </a:r>
            <a:r>
              <a:rPr kumimoji="1" lang="en-US" altLang="zh-CN" dirty="0"/>
              <a:t>/</a:t>
            </a:r>
            <a:r>
              <a:rPr kumimoji="1" lang="en-US" altLang="zh-CN" dirty="0" err="1"/>
              <a:t>tensorflow</a:t>
            </a:r>
            <a:r>
              <a:rPr kumimoji="1" lang="en-US" altLang="zh-CN" dirty="0"/>
              <a:t>/community/blob/master/</a:t>
            </a:r>
            <a:r>
              <a:rPr kumimoji="1" lang="en-US" altLang="zh-CN" dirty="0" err="1"/>
              <a:t>rfcs</a:t>
            </a:r>
            <a:r>
              <a:rPr kumimoji="1" lang="en-US" altLang="zh-CN" dirty="0"/>
              <a:t>/20180918-functions-not-sessions-20.md</a:t>
            </a:r>
            <a:endParaRPr kumimoji="1" lang="zh-CN" altLang="en-US" dirty="0"/>
          </a:p>
        </p:txBody>
      </p:sp>
      <p:sp>
        <p:nvSpPr>
          <p:cNvPr id="3" name="副标题 2">
            <a:extLst>
              <a:ext uri="{FF2B5EF4-FFF2-40B4-BE49-F238E27FC236}">
                <a16:creationId xmlns:a16="http://schemas.microsoft.com/office/drawing/2014/main" id="{9F197AB9-77DC-7344-A573-CBB61B00AC29}"/>
              </a:ext>
            </a:extLst>
          </p:cNvPr>
          <p:cNvSpPr>
            <a:spLocks noGrp="1"/>
          </p:cNvSpPr>
          <p:nvPr>
            <p:ph type="subTitle" idx="1"/>
          </p:nvPr>
        </p:nvSpPr>
        <p:spPr/>
        <p:txBody>
          <a:bodyPr/>
          <a:lstStyle/>
          <a:p>
            <a:r>
              <a:rPr kumimoji="1" lang="en-US" altLang="zh-CN" dirty="0"/>
              <a:t>https://</a:t>
            </a:r>
            <a:r>
              <a:rPr kumimoji="1" lang="en-US" altLang="zh-CN" dirty="0" err="1"/>
              <a:t>ithelp.ithome.com.tw</a:t>
            </a:r>
            <a:r>
              <a:rPr kumimoji="1" lang="en-US" altLang="zh-CN" dirty="0"/>
              <a:t>/articles/10224165</a:t>
            </a:r>
            <a:endParaRPr kumimoji="1" lang="zh-CN" altLang="en-US" dirty="0"/>
          </a:p>
        </p:txBody>
      </p:sp>
    </p:spTree>
    <p:extLst>
      <p:ext uri="{BB962C8B-B14F-4D97-AF65-F5344CB8AC3E}">
        <p14:creationId xmlns:p14="http://schemas.microsoft.com/office/powerpoint/2010/main" val="38287567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78F31AE-4794-8748-BD12-0EB03D0E2490}"/>
              </a:ext>
            </a:extLst>
          </p:cNvPr>
          <p:cNvSpPr>
            <a:spLocks noGrp="1"/>
          </p:cNvSpPr>
          <p:nvPr>
            <p:ph type="title"/>
          </p:nvPr>
        </p:nvSpPr>
        <p:spPr/>
        <p:txBody>
          <a:bodyPr/>
          <a:lstStyle/>
          <a:p>
            <a:r>
              <a:rPr kumimoji="1" lang="zh-CN" altLang="en-US" dirty="0"/>
              <a:t>相关背景</a:t>
            </a:r>
          </a:p>
        </p:txBody>
      </p:sp>
      <p:sp>
        <p:nvSpPr>
          <p:cNvPr id="3" name="内容占位符 2">
            <a:extLst>
              <a:ext uri="{FF2B5EF4-FFF2-40B4-BE49-F238E27FC236}">
                <a16:creationId xmlns:a16="http://schemas.microsoft.com/office/drawing/2014/main" id="{99174442-507A-F142-8913-D079AD3AF48A}"/>
              </a:ext>
            </a:extLst>
          </p:cNvPr>
          <p:cNvSpPr>
            <a:spLocks noGrp="1"/>
          </p:cNvSpPr>
          <p:nvPr>
            <p:ph idx="1"/>
          </p:nvPr>
        </p:nvSpPr>
        <p:spPr/>
        <p:txBody>
          <a:bodyPr/>
          <a:lstStyle/>
          <a:p>
            <a:r>
              <a:rPr lang="zh-CN" altLang="en-US" dirty="0"/>
              <a:t>图模式</a:t>
            </a:r>
            <a:endParaRPr lang="en-US" altLang="zh-CN" dirty="0"/>
          </a:p>
          <a:p>
            <a:r>
              <a:rPr lang="en-US" altLang="zh-CN" dirty="0"/>
              <a:t>Eager</a:t>
            </a:r>
            <a:r>
              <a:rPr lang="zh-CN" altLang="en-US" dirty="0"/>
              <a:t>模式及异步执行</a:t>
            </a:r>
            <a:endParaRPr lang="en-US" altLang="zh-CN" dirty="0"/>
          </a:p>
          <a:p>
            <a:r>
              <a:rPr lang="zh-CN" altLang="en-US" dirty="0"/>
              <a:t>当前有很多机制尝试将</a:t>
            </a:r>
            <a:r>
              <a:rPr lang="en-US" altLang="zh-CN" dirty="0"/>
              <a:t>eager</a:t>
            </a:r>
            <a:r>
              <a:rPr lang="zh-CN" altLang="en-US" dirty="0"/>
              <a:t>模式和</a:t>
            </a:r>
            <a:r>
              <a:rPr lang="en-US" altLang="zh-CN" dirty="0"/>
              <a:t>DSC</a:t>
            </a:r>
            <a:r>
              <a:rPr lang="zh-CN" altLang="en-US" dirty="0"/>
              <a:t>结合</a:t>
            </a:r>
            <a:endParaRPr lang="en-US" altLang="zh-CN" dirty="0"/>
          </a:p>
          <a:p>
            <a:pPr lvl="1"/>
            <a:r>
              <a:rPr kumimoji="1" lang="en-US" altLang="zh-CN" dirty="0"/>
              <a:t>Tracing</a:t>
            </a:r>
          </a:p>
          <a:p>
            <a:pPr lvl="1"/>
            <a:r>
              <a:rPr kumimoji="1" lang="zh-CN" altLang="en-US" dirty="0"/>
              <a:t>语言虚拟化</a:t>
            </a:r>
            <a:endParaRPr kumimoji="1" lang="en-US" altLang="zh-CN" dirty="0"/>
          </a:p>
          <a:p>
            <a:pPr lvl="1"/>
            <a:r>
              <a:rPr kumimoji="1" lang="zh-CN" altLang="en-US" dirty="0"/>
              <a:t>直接编译</a:t>
            </a:r>
            <a:endParaRPr kumimoji="1" lang="en-US" altLang="zh-CN" dirty="0"/>
          </a:p>
          <a:p>
            <a:pPr marL="0" indent="0">
              <a:buNone/>
            </a:pPr>
            <a:r>
              <a:rPr lang="zh-CN" altLang="en-US" dirty="0"/>
              <a:t>这些现有技术的一个关键共同缺点是它们仅支持编程语言的一个子集。 此外，这些方法在可以用</a:t>
            </a:r>
            <a:r>
              <a:rPr lang="en-US" altLang="zh-CN" dirty="0"/>
              <a:t>DSC</a:t>
            </a:r>
            <a:r>
              <a:rPr lang="zh-CN" altLang="en-US" dirty="0"/>
              <a:t>编译的代码和不能用</a:t>
            </a:r>
            <a:r>
              <a:rPr lang="en-US" altLang="zh-CN" dirty="0"/>
              <a:t>DSC</a:t>
            </a:r>
            <a:r>
              <a:rPr lang="zh-CN" altLang="en-US" dirty="0"/>
              <a:t>编译的代码混合在一起的场景下，都无法正常工作。</a:t>
            </a:r>
            <a:endParaRPr kumimoji="1" lang="en-US" altLang="zh-CN" dirty="0"/>
          </a:p>
        </p:txBody>
      </p:sp>
    </p:spTree>
    <p:extLst>
      <p:ext uri="{BB962C8B-B14F-4D97-AF65-F5344CB8AC3E}">
        <p14:creationId xmlns:p14="http://schemas.microsoft.com/office/powerpoint/2010/main" val="42576546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1E443A-442E-424C-98F1-533579541E57}"/>
              </a:ext>
            </a:extLst>
          </p:cNvPr>
          <p:cNvSpPr>
            <a:spLocks noGrp="1"/>
          </p:cNvSpPr>
          <p:nvPr>
            <p:ph type="title"/>
          </p:nvPr>
        </p:nvSpPr>
        <p:spPr/>
        <p:txBody>
          <a:bodyPr/>
          <a:lstStyle/>
          <a:p>
            <a:r>
              <a:rPr kumimoji="1" lang="en-US" altLang="zh-CN" dirty="0"/>
              <a:t>Lazy</a:t>
            </a:r>
            <a:r>
              <a:rPr kumimoji="1" lang="zh-CN" altLang="en-US" dirty="0"/>
              <a:t> </a:t>
            </a:r>
            <a:r>
              <a:rPr kumimoji="1" lang="en-US" altLang="zh-CN" dirty="0"/>
              <a:t>Tensor</a:t>
            </a:r>
            <a:endParaRPr kumimoji="1" lang="zh-CN" altLang="en-US" dirty="0"/>
          </a:p>
        </p:txBody>
      </p:sp>
      <p:sp>
        <p:nvSpPr>
          <p:cNvPr id="3" name="内容占位符 2">
            <a:extLst>
              <a:ext uri="{FF2B5EF4-FFF2-40B4-BE49-F238E27FC236}">
                <a16:creationId xmlns:a16="http://schemas.microsoft.com/office/drawing/2014/main" id="{8B095E8D-0133-5D46-A9AE-386697C1A628}"/>
              </a:ext>
            </a:extLst>
          </p:cNvPr>
          <p:cNvSpPr>
            <a:spLocks noGrp="1"/>
          </p:cNvSpPr>
          <p:nvPr>
            <p:ph idx="1"/>
          </p:nvPr>
        </p:nvSpPr>
        <p:spPr/>
        <p:txBody>
          <a:bodyPr>
            <a:normAutofit lnSpcReduction="10000"/>
          </a:bodyPr>
          <a:lstStyle/>
          <a:p>
            <a:r>
              <a:rPr lang="zh-CN" altLang="en-US" dirty="0"/>
              <a:t>保持着</a:t>
            </a:r>
            <a:r>
              <a:rPr lang="en-US" altLang="zh-CN" dirty="0"/>
              <a:t>eager</a:t>
            </a:r>
            <a:r>
              <a:rPr lang="zh-CN" altLang="en-US" dirty="0"/>
              <a:t>执行的假象（与</a:t>
            </a:r>
            <a:r>
              <a:rPr lang="en-US" altLang="zh-CN" dirty="0" err="1"/>
              <a:t>Pytorch</a:t>
            </a:r>
            <a:r>
              <a:rPr lang="zh-CN" altLang="en-US" dirty="0"/>
              <a:t>的异步执行类似），因为该方法不会侵入通用编程语言。特别是支持了完整的通用语言特性，包括任意的</a:t>
            </a:r>
            <a:r>
              <a:rPr lang="en-US" altLang="zh-CN" dirty="0"/>
              <a:t>Tensor</a:t>
            </a:r>
            <a:r>
              <a:rPr lang="zh-CN" altLang="en-US" dirty="0"/>
              <a:t>和非</a:t>
            </a:r>
            <a:r>
              <a:rPr lang="en-US" altLang="zh-CN" dirty="0"/>
              <a:t>Tensor</a:t>
            </a:r>
            <a:r>
              <a:rPr lang="zh-CN" altLang="en-US" dirty="0"/>
              <a:t>的计算。</a:t>
            </a:r>
            <a:endParaRPr lang="en-US" altLang="zh-CN" dirty="0"/>
          </a:p>
          <a:p>
            <a:r>
              <a:rPr lang="zh-CN" altLang="en-US" dirty="0"/>
              <a:t>如果不需要查看</a:t>
            </a:r>
            <a:r>
              <a:rPr lang="en-US" altLang="zh-CN" dirty="0"/>
              <a:t>Tensor</a:t>
            </a:r>
            <a:r>
              <a:rPr lang="zh-CN" altLang="en-US" dirty="0"/>
              <a:t>的具体内容，用户无法感知在</a:t>
            </a:r>
            <a:r>
              <a:rPr lang="en-US" altLang="zh-CN" dirty="0"/>
              <a:t>Tensor</a:t>
            </a:r>
            <a:r>
              <a:rPr lang="zh-CN" altLang="en-US" dirty="0"/>
              <a:t>上的操作是否执行完成。相对于单独分发每个操作以异步执行，该方法会缓存操作序列，同时会判断该操作是否可以被转换成</a:t>
            </a:r>
            <a:r>
              <a:rPr lang="en-US" altLang="zh-CN" dirty="0"/>
              <a:t>DSC</a:t>
            </a:r>
            <a:r>
              <a:rPr lang="zh-CN" altLang="en-US" dirty="0"/>
              <a:t>的</a:t>
            </a:r>
            <a:r>
              <a:rPr lang="en-US" altLang="zh-CN" dirty="0"/>
              <a:t>IR</a:t>
            </a:r>
            <a:r>
              <a:rPr lang="zh-CN" altLang="en-US" dirty="0"/>
              <a:t>表达，最终将保存的操作序列转换成</a:t>
            </a:r>
            <a:r>
              <a:rPr lang="en-US" altLang="zh-CN" dirty="0"/>
              <a:t>IR</a:t>
            </a:r>
            <a:r>
              <a:rPr lang="zh-CN" altLang="en-US" dirty="0"/>
              <a:t>。</a:t>
            </a:r>
            <a:r>
              <a:rPr lang="en-US" altLang="zh-CN" dirty="0"/>
              <a:t>IR</a:t>
            </a:r>
            <a:r>
              <a:rPr lang="zh-CN" altLang="en-US" dirty="0"/>
              <a:t>图的构建过程总是从</a:t>
            </a:r>
            <a:r>
              <a:rPr lang="en-US" altLang="zh-CN" dirty="0"/>
              <a:t>Tensor</a:t>
            </a:r>
            <a:r>
              <a:rPr lang="zh-CN" altLang="en-US" dirty="0"/>
              <a:t>操作开始。</a:t>
            </a:r>
            <a:endParaRPr lang="en-US" altLang="zh-CN" dirty="0"/>
          </a:p>
          <a:p>
            <a:r>
              <a:rPr lang="zh-CN" altLang="en-US" dirty="0"/>
              <a:t>所有的</a:t>
            </a:r>
            <a:r>
              <a:rPr lang="en-US" altLang="zh-CN" dirty="0"/>
              <a:t>Tensor API</a:t>
            </a:r>
            <a:r>
              <a:rPr lang="zh-CN" altLang="en-US" dirty="0"/>
              <a:t>被分为两个部分，一种是可以被表达成</a:t>
            </a:r>
            <a:r>
              <a:rPr lang="en-US" altLang="zh-CN" dirty="0"/>
              <a:t>IR</a:t>
            </a:r>
            <a:r>
              <a:rPr lang="zh-CN" altLang="en-US" dirty="0"/>
              <a:t>图的</a:t>
            </a:r>
            <a:r>
              <a:rPr lang="en-US" altLang="zh-CN" dirty="0"/>
              <a:t>API</a:t>
            </a:r>
            <a:r>
              <a:rPr lang="zh-CN" altLang="en-US" dirty="0"/>
              <a:t>以及另一种无法被表达成</a:t>
            </a:r>
            <a:r>
              <a:rPr lang="en-US" altLang="zh-CN" dirty="0"/>
              <a:t>IR</a:t>
            </a:r>
            <a:r>
              <a:rPr lang="zh-CN" altLang="en-US" dirty="0"/>
              <a:t>的</a:t>
            </a:r>
            <a:r>
              <a:rPr lang="en-US" altLang="zh-CN" dirty="0"/>
              <a:t>API</a:t>
            </a:r>
            <a:r>
              <a:rPr lang="zh-CN" altLang="en-US" dirty="0"/>
              <a:t> </a:t>
            </a:r>
            <a:r>
              <a:rPr lang="en-US" altLang="zh-CN" dirty="0"/>
              <a:t>(</a:t>
            </a:r>
            <a:r>
              <a:rPr lang="zh-CN" altLang="en-US" dirty="0"/>
              <a:t>在输入上调用底层的</a:t>
            </a:r>
            <a:r>
              <a:rPr lang="en-US" altLang="zh-CN" dirty="0"/>
              <a:t>Eager</a:t>
            </a:r>
            <a:r>
              <a:rPr lang="zh-CN" altLang="en-US" dirty="0"/>
              <a:t>实现，并开始一个新的</a:t>
            </a:r>
            <a:r>
              <a:rPr lang="en-US" altLang="zh-CN" dirty="0"/>
              <a:t>IR</a:t>
            </a:r>
            <a:r>
              <a:rPr lang="zh-CN" altLang="en-US" dirty="0"/>
              <a:t>图</a:t>
            </a:r>
            <a:r>
              <a:rPr lang="en-US" altLang="zh-CN" dirty="0"/>
              <a:t>)</a:t>
            </a:r>
            <a:r>
              <a:rPr lang="zh-CN" altLang="en-US" dirty="0"/>
              <a:t>。</a:t>
            </a:r>
            <a:endParaRPr kumimoji="1" lang="zh-CN" altLang="en-US" dirty="0"/>
          </a:p>
        </p:txBody>
      </p:sp>
    </p:spTree>
    <p:extLst>
      <p:ext uri="{BB962C8B-B14F-4D97-AF65-F5344CB8AC3E}">
        <p14:creationId xmlns:p14="http://schemas.microsoft.com/office/powerpoint/2010/main" val="27747467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BEA716F-62FC-584A-A472-C64D56CA05F1}"/>
              </a:ext>
            </a:extLst>
          </p:cNvPr>
          <p:cNvSpPr>
            <a:spLocks noGrp="1"/>
          </p:cNvSpPr>
          <p:nvPr>
            <p:ph type="title"/>
          </p:nvPr>
        </p:nvSpPr>
        <p:spPr/>
        <p:txBody>
          <a:bodyPr/>
          <a:lstStyle/>
          <a:p>
            <a:r>
              <a:rPr kumimoji="1" lang="zh-CN" altLang="en-US" dirty="0"/>
              <a:t>具体实现</a:t>
            </a:r>
          </a:p>
        </p:txBody>
      </p:sp>
      <p:sp>
        <p:nvSpPr>
          <p:cNvPr id="3" name="内容占位符 2">
            <a:extLst>
              <a:ext uri="{FF2B5EF4-FFF2-40B4-BE49-F238E27FC236}">
                <a16:creationId xmlns:a16="http://schemas.microsoft.com/office/drawing/2014/main" id="{92FC2CFF-CFD9-0543-B0B9-3D79BBA54883}"/>
              </a:ext>
            </a:extLst>
          </p:cNvPr>
          <p:cNvSpPr>
            <a:spLocks noGrp="1"/>
          </p:cNvSpPr>
          <p:nvPr>
            <p:ph idx="1"/>
          </p:nvPr>
        </p:nvSpPr>
        <p:spPr/>
        <p:txBody>
          <a:bodyPr/>
          <a:lstStyle/>
          <a:p>
            <a:r>
              <a:rPr kumimoji="1" lang="en-US" altLang="zh-CN" dirty="0"/>
              <a:t>IR</a:t>
            </a:r>
            <a:r>
              <a:rPr kumimoji="1" lang="zh-CN" altLang="en-US" dirty="0"/>
              <a:t>图</a:t>
            </a:r>
            <a:endParaRPr kumimoji="1" lang="en-US" altLang="zh-CN" dirty="0"/>
          </a:p>
          <a:p>
            <a:r>
              <a:rPr kumimoji="1" lang="zh-CN" altLang="en-US" dirty="0"/>
              <a:t>控制流</a:t>
            </a:r>
            <a:endParaRPr kumimoji="1" lang="en-US" altLang="zh-CN" dirty="0"/>
          </a:p>
          <a:p>
            <a:r>
              <a:rPr kumimoji="1" lang="en-US" altLang="zh-CN" dirty="0"/>
              <a:t>In-place</a:t>
            </a:r>
            <a:r>
              <a:rPr kumimoji="1" lang="zh-CN" altLang="en-US" dirty="0"/>
              <a:t>操作</a:t>
            </a:r>
            <a:endParaRPr kumimoji="1" lang="en-US" altLang="zh-CN" dirty="0"/>
          </a:p>
          <a:p>
            <a:r>
              <a:rPr kumimoji="1" lang="zh-CN" altLang="en-US" dirty="0"/>
              <a:t>未实现的</a:t>
            </a:r>
            <a:r>
              <a:rPr kumimoji="1" lang="en-US" altLang="zh-CN" dirty="0"/>
              <a:t>tensor</a:t>
            </a:r>
            <a:r>
              <a:rPr kumimoji="1" lang="zh-CN" altLang="en-US" dirty="0"/>
              <a:t>操作</a:t>
            </a:r>
            <a:endParaRPr kumimoji="1" lang="en-US" altLang="zh-CN" dirty="0"/>
          </a:p>
          <a:p>
            <a:endParaRPr kumimoji="1" lang="zh-CN" altLang="en-US" dirty="0"/>
          </a:p>
        </p:txBody>
      </p:sp>
    </p:spTree>
    <p:extLst>
      <p:ext uri="{BB962C8B-B14F-4D97-AF65-F5344CB8AC3E}">
        <p14:creationId xmlns:p14="http://schemas.microsoft.com/office/powerpoint/2010/main" val="23826013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BC28E5F-4C48-314F-90FF-9C2880264F60}"/>
              </a:ext>
            </a:extLst>
          </p:cNvPr>
          <p:cNvSpPr>
            <a:spLocks noGrp="1"/>
          </p:cNvSpPr>
          <p:nvPr>
            <p:ph type="title"/>
          </p:nvPr>
        </p:nvSpPr>
        <p:spPr/>
        <p:txBody>
          <a:bodyPr/>
          <a:lstStyle/>
          <a:p>
            <a:r>
              <a:rPr kumimoji="1" lang="zh-CN" altLang="en-US" dirty="0"/>
              <a:t>实验分析</a:t>
            </a:r>
          </a:p>
        </p:txBody>
      </p:sp>
      <p:sp>
        <p:nvSpPr>
          <p:cNvPr id="3" name="内容占位符 2">
            <a:extLst>
              <a:ext uri="{FF2B5EF4-FFF2-40B4-BE49-F238E27FC236}">
                <a16:creationId xmlns:a16="http://schemas.microsoft.com/office/drawing/2014/main" id="{792E1D95-DE73-9441-AC2C-0500257E8069}"/>
              </a:ext>
            </a:extLst>
          </p:cNvPr>
          <p:cNvSpPr>
            <a:spLocks noGrp="1"/>
          </p:cNvSpPr>
          <p:nvPr>
            <p:ph idx="1"/>
          </p:nvPr>
        </p:nvSpPr>
        <p:spPr/>
        <p:txBody>
          <a:bodyPr/>
          <a:lstStyle/>
          <a:p>
            <a:r>
              <a:rPr kumimoji="1" lang="zh-CN" altLang="en-US" dirty="0"/>
              <a:t>代码重用</a:t>
            </a:r>
            <a:endParaRPr kumimoji="1" lang="en-US" altLang="zh-CN" dirty="0"/>
          </a:p>
          <a:p>
            <a:pPr lvl="1"/>
            <a:r>
              <a:rPr lang="en-US" altLang="zh-CN" dirty="0" err="1"/>
              <a:t>LazyTensor</a:t>
            </a:r>
            <a:r>
              <a:rPr lang="en-US" altLang="zh-CN" dirty="0"/>
              <a:t> </a:t>
            </a:r>
            <a:r>
              <a:rPr lang="zh-CN" altLang="en-US" dirty="0"/>
              <a:t>系统的核心已用于</a:t>
            </a:r>
            <a:r>
              <a:rPr lang="en-US" altLang="zh-CN" dirty="0"/>
              <a:t>XLA</a:t>
            </a:r>
            <a:r>
              <a:rPr lang="zh-CN" altLang="en-US" dirty="0"/>
              <a:t>，并支持</a:t>
            </a:r>
            <a:r>
              <a:rPr lang="en-US" altLang="zh-CN" dirty="0"/>
              <a:t>Swift for TensorFlow</a:t>
            </a:r>
            <a:r>
              <a:rPr lang="zh-CN" altLang="en-US" dirty="0"/>
              <a:t>和</a:t>
            </a:r>
            <a:r>
              <a:rPr lang="en-US" altLang="zh-CN" dirty="0" err="1"/>
              <a:t>PyTorch</a:t>
            </a:r>
            <a:r>
              <a:rPr lang="zh-CN" altLang="en-US" dirty="0"/>
              <a:t>集成</a:t>
            </a:r>
            <a:endParaRPr kumimoji="1" lang="zh-CN" altLang="en-US" dirty="0"/>
          </a:p>
        </p:txBody>
      </p:sp>
    </p:spTree>
    <p:extLst>
      <p:ext uri="{BB962C8B-B14F-4D97-AF65-F5344CB8AC3E}">
        <p14:creationId xmlns:p14="http://schemas.microsoft.com/office/powerpoint/2010/main" val="40253841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41FCB125-EDB7-E649-A45E-9783D2A904CC}"/>
              </a:ext>
            </a:extLst>
          </p:cNvPr>
          <p:cNvSpPr>
            <a:spLocks noGrp="1"/>
          </p:cNvSpPr>
          <p:nvPr>
            <p:ph idx="1"/>
          </p:nvPr>
        </p:nvSpPr>
        <p:spPr>
          <a:xfrm>
            <a:off x="550817" y="663031"/>
            <a:ext cx="10515600" cy="4351338"/>
          </a:xfrm>
        </p:spPr>
        <p:txBody>
          <a:bodyPr/>
          <a:lstStyle/>
          <a:p>
            <a:r>
              <a:rPr lang="zh-CN" altLang="en-US" dirty="0"/>
              <a:t>在</a:t>
            </a:r>
            <a:r>
              <a:rPr lang="en-US" altLang="zh-CN" dirty="0"/>
              <a:t>Cloud TPUs</a:t>
            </a:r>
            <a:r>
              <a:rPr lang="zh-CN" altLang="en-US" dirty="0"/>
              <a:t>上训练</a:t>
            </a:r>
            <a:r>
              <a:rPr lang="en-US" altLang="zh-CN" dirty="0"/>
              <a:t>Transformers</a:t>
            </a:r>
          </a:p>
          <a:p>
            <a:endParaRPr lang="en-US" altLang="zh-CN" dirty="0"/>
          </a:p>
          <a:p>
            <a:endParaRPr lang="en-US" altLang="zh-CN" dirty="0"/>
          </a:p>
          <a:p>
            <a:endParaRPr lang="en-US" altLang="zh-CN" dirty="0"/>
          </a:p>
          <a:p>
            <a:endParaRPr lang="en-US" altLang="zh-CN" dirty="0"/>
          </a:p>
          <a:p>
            <a:endParaRPr lang="en-US" altLang="zh-CN" dirty="0"/>
          </a:p>
          <a:p>
            <a:r>
              <a:rPr lang="en-US" altLang="zh-CN" dirty="0"/>
              <a:t>ResNet-50</a:t>
            </a:r>
            <a:r>
              <a:rPr lang="zh-CN" altLang="en-US" dirty="0"/>
              <a:t>在</a:t>
            </a:r>
            <a:r>
              <a:rPr lang="en-US" altLang="zh-CN" dirty="0"/>
              <a:t>TPU</a:t>
            </a:r>
            <a:r>
              <a:rPr lang="zh-CN" altLang="en-US" dirty="0"/>
              <a:t>集群上的性能</a:t>
            </a:r>
            <a:endParaRPr lang="en-US" altLang="zh-CN" dirty="0"/>
          </a:p>
          <a:p>
            <a:pPr lvl="1"/>
            <a:endParaRPr kumimoji="1" lang="zh-CN" altLang="en-US" dirty="0"/>
          </a:p>
        </p:txBody>
      </p:sp>
      <p:pic>
        <p:nvPicPr>
          <p:cNvPr id="4" name="图片 3">
            <a:extLst>
              <a:ext uri="{FF2B5EF4-FFF2-40B4-BE49-F238E27FC236}">
                <a16:creationId xmlns:a16="http://schemas.microsoft.com/office/drawing/2014/main" id="{27B15A9C-8487-3644-AFE3-B2675BB6DD7C}"/>
              </a:ext>
            </a:extLst>
          </p:cNvPr>
          <p:cNvPicPr>
            <a:picLocks noChangeAspect="1"/>
          </p:cNvPicPr>
          <p:nvPr/>
        </p:nvPicPr>
        <p:blipFill>
          <a:blip r:embed="rId2"/>
          <a:stretch>
            <a:fillRect/>
          </a:stretch>
        </p:blipFill>
        <p:spPr>
          <a:xfrm>
            <a:off x="477883" y="1218837"/>
            <a:ext cx="11163300" cy="2565400"/>
          </a:xfrm>
          <a:prstGeom prst="rect">
            <a:avLst/>
          </a:prstGeom>
        </p:spPr>
      </p:pic>
      <p:pic>
        <p:nvPicPr>
          <p:cNvPr id="5" name="图片 4">
            <a:extLst>
              <a:ext uri="{FF2B5EF4-FFF2-40B4-BE49-F238E27FC236}">
                <a16:creationId xmlns:a16="http://schemas.microsoft.com/office/drawing/2014/main" id="{7F4ECE61-F2AF-F74C-98F9-93A652EBFEFB}"/>
              </a:ext>
            </a:extLst>
          </p:cNvPr>
          <p:cNvPicPr>
            <a:picLocks noChangeAspect="1"/>
          </p:cNvPicPr>
          <p:nvPr/>
        </p:nvPicPr>
        <p:blipFill>
          <a:blip r:embed="rId3"/>
          <a:stretch>
            <a:fillRect/>
          </a:stretch>
        </p:blipFill>
        <p:spPr>
          <a:xfrm>
            <a:off x="681445" y="4214928"/>
            <a:ext cx="9063446" cy="2643072"/>
          </a:xfrm>
          <a:prstGeom prst="rect">
            <a:avLst/>
          </a:prstGeom>
        </p:spPr>
      </p:pic>
    </p:spTree>
    <p:extLst>
      <p:ext uri="{BB962C8B-B14F-4D97-AF65-F5344CB8AC3E}">
        <p14:creationId xmlns:p14="http://schemas.microsoft.com/office/powerpoint/2010/main" val="10495438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637C41B-0F8F-604A-9A12-E8906C8D5E43}"/>
              </a:ext>
            </a:extLst>
          </p:cNvPr>
          <p:cNvSpPr>
            <a:spLocks noGrp="1"/>
          </p:cNvSpPr>
          <p:nvPr>
            <p:ph type="title"/>
          </p:nvPr>
        </p:nvSpPr>
        <p:spPr/>
        <p:txBody>
          <a:bodyPr/>
          <a:lstStyle/>
          <a:p>
            <a:r>
              <a:rPr kumimoji="1" lang="zh-CN" altLang="en-US" dirty="0"/>
              <a:t>限制</a:t>
            </a:r>
          </a:p>
        </p:txBody>
      </p:sp>
      <p:sp>
        <p:nvSpPr>
          <p:cNvPr id="3" name="内容占位符 2">
            <a:extLst>
              <a:ext uri="{FF2B5EF4-FFF2-40B4-BE49-F238E27FC236}">
                <a16:creationId xmlns:a16="http://schemas.microsoft.com/office/drawing/2014/main" id="{A078AA9A-5072-9549-A4D7-73A1EEE3105D}"/>
              </a:ext>
            </a:extLst>
          </p:cNvPr>
          <p:cNvSpPr>
            <a:spLocks noGrp="1"/>
          </p:cNvSpPr>
          <p:nvPr>
            <p:ph idx="1"/>
          </p:nvPr>
        </p:nvSpPr>
        <p:spPr/>
        <p:txBody>
          <a:bodyPr/>
          <a:lstStyle/>
          <a:p>
            <a:r>
              <a:rPr lang="zh-CN" altLang="en-US" dirty="0"/>
              <a:t>并非所有模型在</a:t>
            </a:r>
            <a:r>
              <a:rPr lang="en-US" altLang="zh-CN" dirty="0" err="1"/>
              <a:t>LazyTensor</a:t>
            </a:r>
            <a:r>
              <a:rPr lang="en-US" altLang="zh-CN" dirty="0"/>
              <a:t> </a:t>
            </a:r>
            <a:r>
              <a:rPr lang="zh-CN" altLang="en-US" dirty="0"/>
              <a:t>系统中都比 </a:t>
            </a:r>
            <a:r>
              <a:rPr lang="en-US" altLang="zh-CN" dirty="0"/>
              <a:t>Eager-system</a:t>
            </a:r>
            <a:r>
              <a:rPr lang="zh-CN" altLang="en-US" dirty="0"/>
              <a:t>有更高性能。 例如程序运行时间不够长，或者编译优化后执行的性能收益没有超过</a:t>
            </a:r>
            <a:r>
              <a:rPr lang="en-US" altLang="zh-CN" dirty="0"/>
              <a:t>JIT</a:t>
            </a:r>
            <a:r>
              <a:rPr lang="zh-CN" altLang="en-US" dirty="0"/>
              <a:t>编译本身的开销。 因此，这种方法通常只在长时间运行的迭代计算（例如神经网络训练或批量推理）中才有意义。</a:t>
            </a:r>
            <a:endParaRPr lang="en-US" altLang="zh-CN" dirty="0"/>
          </a:p>
          <a:p>
            <a:r>
              <a:rPr kumimoji="1" lang="en-US" altLang="zh-CN" dirty="0"/>
              <a:t>XLA</a:t>
            </a:r>
            <a:r>
              <a:rPr kumimoji="1" lang="zh-CN" altLang="en-US" dirty="0"/>
              <a:t>静态</a:t>
            </a:r>
            <a:r>
              <a:rPr kumimoji="1" lang="en-US" altLang="zh-CN" dirty="0"/>
              <a:t>shape</a:t>
            </a:r>
            <a:r>
              <a:rPr kumimoji="1" lang="zh-CN" altLang="en-US" dirty="0"/>
              <a:t>的限制。</a:t>
            </a:r>
            <a:r>
              <a:rPr lang="zh-CN" altLang="en-US" dirty="0"/>
              <a:t> 例如，在</a:t>
            </a:r>
            <a:r>
              <a:rPr lang="en-US" altLang="zh-CN" dirty="0"/>
              <a:t>COCO</a:t>
            </a:r>
            <a:r>
              <a:rPr lang="zh-CN" altLang="en-US" dirty="0"/>
              <a:t>数据集上训练 </a:t>
            </a:r>
            <a:r>
              <a:rPr lang="en-US" altLang="zh-CN" dirty="0" err="1"/>
              <a:t>MaskRCNN</a:t>
            </a:r>
            <a:r>
              <a:rPr lang="zh-CN" altLang="en-US" dirty="0"/>
              <a:t>显示加速器利用率很低，因为</a:t>
            </a:r>
            <a:r>
              <a:rPr lang="en-US" altLang="zh-CN" dirty="0"/>
              <a:t>XLA</a:t>
            </a:r>
            <a:r>
              <a:rPr lang="zh-CN" altLang="en-US" dirty="0"/>
              <a:t>在反复编译新的形状对应的程序。</a:t>
            </a:r>
            <a:endParaRPr kumimoji="1" lang="zh-CN" altLang="en-US" dirty="0"/>
          </a:p>
        </p:txBody>
      </p:sp>
    </p:spTree>
    <p:extLst>
      <p:ext uri="{BB962C8B-B14F-4D97-AF65-F5344CB8AC3E}">
        <p14:creationId xmlns:p14="http://schemas.microsoft.com/office/powerpoint/2010/main" val="17416440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3D42BF8-1F85-CC4F-8504-FDBC2CE2EBA8}"/>
              </a:ext>
            </a:extLst>
          </p:cNvPr>
          <p:cNvSpPr>
            <a:spLocks noGrp="1"/>
          </p:cNvSpPr>
          <p:nvPr>
            <p:ph type="title"/>
          </p:nvPr>
        </p:nvSpPr>
        <p:spPr/>
        <p:txBody>
          <a:bodyPr/>
          <a:lstStyle/>
          <a:p>
            <a:r>
              <a:rPr kumimoji="1" lang="en-US" altLang="zh-CN" dirty="0"/>
              <a:t>TF2:</a:t>
            </a:r>
            <a:r>
              <a:rPr kumimoji="1" lang="zh-CN" altLang="en-US" dirty="0"/>
              <a:t> </a:t>
            </a:r>
            <a:r>
              <a:rPr kumimoji="1" lang="en-US" altLang="zh-CN" dirty="0" err="1"/>
              <a:t>tf.function</a:t>
            </a:r>
            <a:r>
              <a:rPr kumimoji="1" lang="en-US" altLang="zh-CN" dirty="0"/>
              <a:t>,</a:t>
            </a:r>
            <a:r>
              <a:rPr kumimoji="1" lang="zh-CN" altLang="en-US" dirty="0"/>
              <a:t> </a:t>
            </a:r>
            <a:r>
              <a:rPr kumimoji="1" lang="en-US" altLang="zh-CN" dirty="0"/>
              <a:t>not</a:t>
            </a:r>
            <a:r>
              <a:rPr kumimoji="1" lang="zh-CN" altLang="en-US" dirty="0"/>
              <a:t> </a:t>
            </a:r>
            <a:r>
              <a:rPr kumimoji="1" lang="en-US" altLang="zh-CN" dirty="0"/>
              <a:t>session</a:t>
            </a:r>
            <a:endParaRPr kumimoji="1" lang="zh-CN" altLang="en-US" dirty="0"/>
          </a:p>
        </p:txBody>
      </p:sp>
      <p:pic>
        <p:nvPicPr>
          <p:cNvPr id="1026" name="Picture 2">
            <a:extLst>
              <a:ext uri="{FF2B5EF4-FFF2-40B4-BE49-F238E27FC236}">
                <a16:creationId xmlns:a16="http://schemas.microsoft.com/office/drawing/2014/main" id="{1D6C198F-8F56-CB40-9AE5-3500711B988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5004" y="1346927"/>
            <a:ext cx="7685080" cy="4670730"/>
          </a:xfrm>
          <a:prstGeom prst="rect">
            <a:avLst/>
          </a:prstGeom>
          <a:noFill/>
          <a:extLst>
            <a:ext uri="{909E8E84-426E-40DD-AFC4-6F175D3DCCD1}">
              <a14:hiddenFill xmlns:a14="http://schemas.microsoft.com/office/drawing/2010/main">
                <a:solidFill>
                  <a:srgbClr val="FFFFFF"/>
                </a:solidFill>
              </a14:hiddenFill>
            </a:ext>
          </a:extLst>
        </p:spPr>
      </p:pic>
      <p:sp>
        <p:nvSpPr>
          <p:cNvPr id="4" name="文本框 3">
            <a:extLst>
              <a:ext uri="{FF2B5EF4-FFF2-40B4-BE49-F238E27FC236}">
                <a16:creationId xmlns:a16="http://schemas.microsoft.com/office/drawing/2014/main" id="{9B28116C-528E-994E-A63D-0699A22C0678}"/>
              </a:ext>
            </a:extLst>
          </p:cNvPr>
          <p:cNvSpPr txBox="1"/>
          <p:nvPr/>
        </p:nvSpPr>
        <p:spPr>
          <a:xfrm>
            <a:off x="8289509" y="1346927"/>
            <a:ext cx="3155731" cy="3970318"/>
          </a:xfrm>
          <a:prstGeom prst="rect">
            <a:avLst/>
          </a:prstGeom>
          <a:noFill/>
        </p:spPr>
        <p:txBody>
          <a:bodyPr wrap="square" rtlCol="0">
            <a:spAutoFit/>
          </a:bodyPr>
          <a:lstStyle/>
          <a:p>
            <a:r>
              <a:rPr lang="en-US" altLang="zh-CN" dirty="0"/>
              <a:t>TensorFlow 2.0</a:t>
            </a:r>
            <a:r>
              <a:rPr lang="zh-CN" altLang="en-US" dirty="0"/>
              <a:t>引入的</a:t>
            </a:r>
            <a:r>
              <a:rPr lang="en-US" altLang="zh-CN" dirty="0"/>
              <a:t>eager</a:t>
            </a:r>
            <a:r>
              <a:rPr lang="zh-CN" altLang="en-US" dirty="0"/>
              <a:t>提高了代码的简洁性，而且更容易</a:t>
            </a:r>
            <a:r>
              <a:rPr lang="en-US" altLang="zh-CN" dirty="0"/>
              <a:t>debug</a:t>
            </a:r>
            <a:r>
              <a:rPr lang="zh-CN" altLang="en-US" dirty="0"/>
              <a:t>。但是对于性能来说，</a:t>
            </a:r>
            <a:r>
              <a:rPr lang="en-US" altLang="zh-CN" dirty="0"/>
              <a:t>eager</a:t>
            </a:r>
            <a:r>
              <a:rPr lang="zh-CN" altLang="en-US" dirty="0"/>
              <a:t>执行相比</a:t>
            </a:r>
            <a:r>
              <a:rPr lang="en-US" altLang="zh-CN" dirty="0"/>
              <a:t>Graph</a:t>
            </a:r>
            <a:r>
              <a:rPr lang="zh-CN" altLang="en-US" dirty="0"/>
              <a:t>模式会有一定的损失。</a:t>
            </a:r>
            <a:r>
              <a:rPr lang="en-US" altLang="zh-CN" dirty="0"/>
              <a:t>TensorFlow 2.0</a:t>
            </a:r>
            <a:r>
              <a:rPr lang="zh-CN" altLang="en-US" dirty="0"/>
              <a:t>引入了</a:t>
            </a:r>
            <a:r>
              <a:rPr lang="en-US" altLang="zh-CN" dirty="0" err="1"/>
              <a:t>tf.function</a:t>
            </a:r>
            <a:r>
              <a:rPr lang="zh-CN" altLang="en-US" dirty="0"/>
              <a:t>和</a:t>
            </a:r>
            <a:r>
              <a:rPr lang="en-US" altLang="zh-CN" dirty="0" err="1"/>
              <a:t>AutoGraph</a:t>
            </a:r>
            <a:r>
              <a:rPr lang="zh-CN" altLang="en-US" dirty="0"/>
              <a:t>来缩小</a:t>
            </a:r>
            <a:r>
              <a:rPr lang="en-US" altLang="zh-CN" dirty="0"/>
              <a:t>eager</a:t>
            </a:r>
            <a:r>
              <a:rPr lang="zh-CN" altLang="en-US" dirty="0"/>
              <a:t>执行和</a:t>
            </a:r>
            <a:r>
              <a:rPr lang="en-US" altLang="zh-CN" dirty="0"/>
              <a:t>Graph</a:t>
            </a:r>
            <a:r>
              <a:rPr lang="zh-CN" altLang="en-US" dirty="0"/>
              <a:t>模式的性能差距，其核心是将一系列的</a:t>
            </a:r>
            <a:r>
              <a:rPr lang="en-US" altLang="zh-CN" dirty="0"/>
              <a:t>Python</a:t>
            </a:r>
            <a:r>
              <a:rPr lang="zh-CN" altLang="en-US" dirty="0"/>
              <a:t>语法转化为高性能的</a:t>
            </a:r>
            <a:r>
              <a:rPr lang="en-US" altLang="zh-CN" dirty="0"/>
              <a:t>graph</a:t>
            </a:r>
            <a:r>
              <a:rPr lang="zh-CN" altLang="en-US" dirty="0"/>
              <a:t>操作。</a:t>
            </a:r>
            <a:endParaRPr lang="en-US" altLang="zh-CN" dirty="0"/>
          </a:p>
          <a:p>
            <a:endParaRPr kumimoji="1" lang="en-US" altLang="zh-CN" dirty="0"/>
          </a:p>
          <a:p>
            <a:r>
              <a:rPr kumimoji="1" lang="zh-CN" altLang="en-US" dirty="0"/>
              <a:t>设计原则：</a:t>
            </a:r>
            <a:endParaRPr kumimoji="1" lang="en-US" altLang="zh-CN" dirty="0"/>
          </a:p>
          <a:p>
            <a:r>
              <a:rPr lang="en-US" altLang="zh-CN" dirty="0"/>
              <a:t>Python </a:t>
            </a:r>
            <a:r>
              <a:rPr lang="zh-CN" altLang="en-US" dirty="0"/>
              <a:t>函数即是一個计算图（</a:t>
            </a:r>
            <a:r>
              <a:rPr lang="en-US" altLang="zh-CN" dirty="0"/>
              <a:t>Python functions as Graphs</a:t>
            </a:r>
            <a:r>
              <a:rPr lang="zh-CN" altLang="en-US" dirty="0"/>
              <a:t>）</a:t>
            </a:r>
            <a:endParaRPr kumimoji="1" lang="zh-CN" altLang="en-US" dirty="0"/>
          </a:p>
        </p:txBody>
      </p:sp>
    </p:spTree>
    <p:extLst>
      <p:ext uri="{BB962C8B-B14F-4D97-AF65-F5344CB8AC3E}">
        <p14:creationId xmlns:p14="http://schemas.microsoft.com/office/powerpoint/2010/main" val="27549929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DB09FE-8193-9142-89C4-F03AABFEED78}"/>
              </a:ext>
            </a:extLst>
          </p:cNvPr>
          <p:cNvSpPr>
            <a:spLocks noGrp="1"/>
          </p:cNvSpPr>
          <p:nvPr>
            <p:ph type="title"/>
          </p:nvPr>
        </p:nvSpPr>
        <p:spPr/>
        <p:txBody>
          <a:bodyPr/>
          <a:lstStyle/>
          <a:p>
            <a:r>
              <a:rPr kumimoji="1" lang="zh-CN" altLang="en-US" dirty="0"/>
              <a:t>程序执行顺序语义问题</a:t>
            </a:r>
          </a:p>
        </p:txBody>
      </p:sp>
      <p:pic>
        <p:nvPicPr>
          <p:cNvPr id="4" name="图片 3">
            <a:extLst>
              <a:ext uri="{FF2B5EF4-FFF2-40B4-BE49-F238E27FC236}">
                <a16:creationId xmlns:a16="http://schemas.microsoft.com/office/drawing/2014/main" id="{64AEA1F7-942C-C44D-9C24-5783221FC3E5}"/>
              </a:ext>
            </a:extLst>
          </p:cNvPr>
          <p:cNvPicPr>
            <a:picLocks noChangeAspect="1"/>
          </p:cNvPicPr>
          <p:nvPr/>
        </p:nvPicPr>
        <p:blipFill>
          <a:blip r:embed="rId2"/>
          <a:stretch>
            <a:fillRect/>
          </a:stretch>
        </p:blipFill>
        <p:spPr>
          <a:xfrm>
            <a:off x="629194" y="1446802"/>
            <a:ext cx="5980611" cy="2767573"/>
          </a:xfrm>
          <a:prstGeom prst="rect">
            <a:avLst/>
          </a:prstGeom>
        </p:spPr>
      </p:pic>
      <p:sp>
        <p:nvSpPr>
          <p:cNvPr id="5" name="内容占位符 4">
            <a:extLst>
              <a:ext uri="{FF2B5EF4-FFF2-40B4-BE49-F238E27FC236}">
                <a16:creationId xmlns:a16="http://schemas.microsoft.com/office/drawing/2014/main" id="{7D4BC6B8-84D1-5447-B9CA-CB70DDB7AE7B}"/>
              </a:ext>
            </a:extLst>
          </p:cNvPr>
          <p:cNvSpPr txBox="1">
            <a:spLocks noGrp="1"/>
          </p:cNvSpPr>
          <p:nvPr>
            <p:ph idx="1"/>
          </p:nvPr>
        </p:nvSpPr>
        <p:spPr>
          <a:xfrm>
            <a:off x="7188924" y="1558072"/>
            <a:ext cx="4164876" cy="3212161"/>
          </a:xfrm>
          <a:prstGeom prst="rect">
            <a:avLst/>
          </a:prstGeom>
          <a:noFill/>
        </p:spPr>
        <p:txBody>
          <a:bodyPr wrap="square" rtlCol="0">
            <a:spAutoFit/>
          </a:bodyPr>
          <a:lstStyle/>
          <a:p>
            <a:r>
              <a:rPr kumimoji="1" lang="en-US" altLang="zh-CN" sz="1800" dirty="0"/>
              <a:t>tf1.x</a:t>
            </a:r>
            <a:r>
              <a:rPr kumimoji="1" lang="zh-CN" altLang="en-US" sz="1800" dirty="0"/>
              <a:t>：需要维持两个运算模型，一个是</a:t>
            </a:r>
            <a:r>
              <a:rPr kumimoji="1" lang="en-US" altLang="zh-CN" sz="1800" dirty="0"/>
              <a:t>python</a:t>
            </a:r>
            <a:r>
              <a:rPr kumimoji="1" lang="zh-CN" altLang="en-US" sz="1800" dirty="0"/>
              <a:t> </a:t>
            </a:r>
            <a:r>
              <a:rPr kumimoji="1" lang="en-US" altLang="zh-CN" sz="1800" dirty="0"/>
              <a:t>runtime</a:t>
            </a:r>
            <a:r>
              <a:rPr kumimoji="1" lang="zh-CN" altLang="en-US" sz="1800" dirty="0"/>
              <a:t>，一个是</a:t>
            </a:r>
            <a:r>
              <a:rPr kumimoji="1" lang="en-US" altLang="zh-CN" sz="1800" dirty="0" err="1"/>
              <a:t>tf.Session</a:t>
            </a:r>
            <a:r>
              <a:rPr kumimoji="1" lang="zh-CN" altLang="en-US" sz="1800" dirty="0"/>
              <a:t>管理的运算图。当</a:t>
            </a:r>
            <a:r>
              <a:rPr kumimoji="1" lang="en-US" altLang="zh-CN" sz="1800" dirty="0" err="1"/>
              <a:t>tf.Session</a:t>
            </a:r>
            <a:r>
              <a:rPr kumimoji="1" lang="zh-CN" altLang="en-US" sz="1800" dirty="0"/>
              <a:t>需要同时对</a:t>
            </a:r>
            <a:r>
              <a:rPr kumimoji="1" lang="en-US" altLang="zh-CN" sz="1800" dirty="0" err="1"/>
              <a:t>tf.Variable</a:t>
            </a:r>
            <a:r>
              <a:rPr kumimoji="1" lang="en-US" altLang="zh-CN" sz="1800" dirty="0"/>
              <a:t>(</a:t>
            </a:r>
            <a:r>
              <a:rPr kumimoji="1" lang="zh-CN" altLang="en-US" sz="1800" dirty="0"/>
              <a:t>有状态</a:t>
            </a:r>
            <a:r>
              <a:rPr kumimoji="1" lang="en-US" altLang="zh-CN" sz="1800" dirty="0"/>
              <a:t>)</a:t>
            </a:r>
            <a:r>
              <a:rPr kumimoji="1" lang="zh-CN" altLang="en-US" sz="1800" dirty="0"/>
              <a:t>进行读写，后者会呈现不确定状态，可能会与</a:t>
            </a:r>
            <a:r>
              <a:rPr kumimoji="1" lang="en-US" altLang="zh-CN" sz="1800" dirty="0"/>
              <a:t>python</a:t>
            </a:r>
            <a:r>
              <a:rPr kumimoji="1" lang="zh-CN" altLang="en-US" sz="1800" dirty="0"/>
              <a:t>的代码编写逻辑产生不一致结果。</a:t>
            </a:r>
            <a:r>
              <a:rPr kumimoji="1" lang="en-US" altLang="zh-CN" sz="1800" dirty="0"/>
              <a:t>Tf1.x</a:t>
            </a:r>
            <a:r>
              <a:rPr kumimoji="1" lang="zh-CN" altLang="en-US" sz="1800" dirty="0"/>
              <a:t>通过</a:t>
            </a:r>
            <a:r>
              <a:rPr lang="en-US" altLang="zh-CN" sz="1800" dirty="0" err="1"/>
              <a:t>tf.control_dependencies</a:t>
            </a:r>
            <a:r>
              <a:rPr lang="zh-CN" altLang="en-US" sz="1800" dirty="0"/>
              <a:t>控制静态计算图的执行顺序。</a:t>
            </a:r>
            <a:endParaRPr lang="en-US" altLang="zh-CN" sz="1800" dirty="0"/>
          </a:p>
          <a:p>
            <a:r>
              <a:rPr kumimoji="1" lang="en-US" altLang="zh-CN" sz="1800" dirty="0"/>
              <a:t>tf.2x</a:t>
            </a:r>
            <a:r>
              <a:rPr kumimoji="1" lang="zh-CN" altLang="en-US" sz="1800" dirty="0"/>
              <a:t>中，为了使得编译期间可以得到优化，</a:t>
            </a:r>
            <a:r>
              <a:rPr kumimoji="1" lang="en-US" altLang="zh-CN" sz="1800" dirty="0" err="1"/>
              <a:t>tf.function</a:t>
            </a:r>
            <a:r>
              <a:rPr kumimoji="1" lang="zh-CN" altLang="en-US" sz="1800" dirty="0"/>
              <a:t>中的运算次序也不会保证与书写的一致，但是可以保证输出永远是一致的。</a:t>
            </a:r>
            <a:endParaRPr kumimoji="1" lang="en-US" altLang="zh-CN" sz="1800" dirty="0"/>
          </a:p>
        </p:txBody>
      </p:sp>
      <p:pic>
        <p:nvPicPr>
          <p:cNvPr id="7" name="图片 6">
            <a:extLst>
              <a:ext uri="{FF2B5EF4-FFF2-40B4-BE49-F238E27FC236}">
                <a16:creationId xmlns:a16="http://schemas.microsoft.com/office/drawing/2014/main" id="{EBC52D88-4848-994B-9877-1FD065018660}"/>
              </a:ext>
            </a:extLst>
          </p:cNvPr>
          <p:cNvPicPr>
            <a:picLocks noChangeAspect="1"/>
          </p:cNvPicPr>
          <p:nvPr/>
        </p:nvPicPr>
        <p:blipFill>
          <a:blip r:embed="rId3"/>
          <a:stretch>
            <a:fillRect/>
          </a:stretch>
        </p:blipFill>
        <p:spPr>
          <a:xfrm>
            <a:off x="629194" y="4435899"/>
            <a:ext cx="6025574" cy="1720306"/>
          </a:xfrm>
          <a:prstGeom prst="rect">
            <a:avLst/>
          </a:prstGeom>
        </p:spPr>
      </p:pic>
    </p:spTree>
    <p:extLst>
      <p:ext uri="{BB962C8B-B14F-4D97-AF65-F5344CB8AC3E}">
        <p14:creationId xmlns:p14="http://schemas.microsoft.com/office/powerpoint/2010/main" val="16598470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A4A7026-8742-934E-AFF1-5480BCCFB5DB}"/>
              </a:ext>
            </a:extLst>
          </p:cNvPr>
          <p:cNvSpPr>
            <a:spLocks noGrp="1"/>
          </p:cNvSpPr>
          <p:nvPr>
            <p:ph type="title"/>
          </p:nvPr>
        </p:nvSpPr>
        <p:spPr/>
        <p:txBody>
          <a:bodyPr/>
          <a:lstStyle/>
          <a:p>
            <a:r>
              <a:rPr kumimoji="1" lang="zh-CN" altLang="en-US" dirty="0"/>
              <a:t>什么是</a:t>
            </a:r>
            <a:r>
              <a:rPr kumimoji="1" lang="en-US" altLang="zh-CN" dirty="0" err="1"/>
              <a:t>tf.function</a:t>
            </a:r>
            <a:endParaRPr kumimoji="1" lang="zh-CN" altLang="en-US" dirty="0"/>
          </a:p>
        </p:txBody>
      </p:sp>
      <p:sp>
        <p:nvSpPr>
          <p:cNvPr id="3" name="内容占位符 2">
            <a:extLst>
              <a:ext uri="{FF2B5EF4-FFF2-40B4-BE49-F238E27FC236}">
                <a16:creationId xmlns:a16="http://schemas.microsoft.com/office/drawing/2014/main" id="{9805A444-38C4-EE43-9586-7EF166E5823A}"/>
              </a:ext>
            </a:extLst>
          </p:cNvPr>
          <p:cNvSpPr>
            <a:spLocks noGrp="1"/>
          </p:cNvSpPr>
          <p:nvPr>
            <p:ph idx="1"/>
          </p:nvPr>
        </p:nvSpPr>
        <p:spPr/>
        <p:txBody>
          <a:bodyPr/>
          <a:lstStyle/>
          <a:p>
            <a:r>
              <a:rPr lang="en-US" altLang="zh-CN" dirty="0" err="1"/>
              <a:t>tf.function</a:t>
            </a:r>
            <a:r>
              <a:rPr lang="en-US" altLang="zh-CN" dirty="0"/>
              <a:t> </a:t>
            </a:r>
            <a:r>
              <a:rPr lang="zh-CN" altLang="en-US" dirty="0"/>
              <a:t>可以看作 </a:t>
            </a:r>
            <a:r>
              <a:rPr lang="en-US" altLang="zh-CN" dirty="0" err="1"/>
              <a:t>PyTorch</a:t>
            </a:r>
            <a:r>
              <a:rPr lang="en-US" altLang="zh-CN" dirty="0"/>
              <a:t> </a:t>
            </a:r>
            <a:r>
              <a:rPr lang="zh-CN" altLang="en-US" dirty="0"/>
              <a:t>的 </a:t>
            </a:r>
            <a:r>
              <a:rPr lang="en-US" altLang="zh-CN" dirty="0" err="1"/>
              <a:t>torchscript</a:t>
            </a:r>
            <a:r>
              <a:rPr lang="zh-CN" altLang="en-US" dirty="0"/>
              <a:t>，是 </a:t>
            </a:r>
            <a:r>
              <a:rPr lang="en-US" altLang="zh-CN" dirty="0"/>
              <a:t>function-level </a:t>
            </a:r>
            <a:r>
              <a:rPr lang="zh-CN" altLang="en-US" dirty="0"/>
              <a:t>的计算封装。</a:t>
            </a:r>
            <a:endParaRPr lang="en-US" altLang="zh-CN" dirty="0"/>
          </a:p>
          <a:p>
            <a:pPr marL="0" indent="0">
              <a:buNone/>
            </a:pPr>
            <a:r>
              <a:rPr kumimoji="1" lang="en-US" altLang="zh-CN" dirty="0"/>
              <a:t>1</a:t>
            </a:r>
            <a:r>
              <a:rPr kumimoji="1" lang="zh-CN" altLang="en-US" dirty="0"/>
              <a:t>、解析</a:t>
            </a:r>
            <a:r>
              <a:rPr kumimoji="1" lang="en-US" altLang="zh-CN" dirty="0"/>
              <a:t>python</a:t>
            </a:r>
            <a:r>
              <a:rPr kumimoji="1" lang="zh-CN" altLang="en-US" dirty="0"/>
              <a:t>语法后翻译为兼容</a:t>
            </a:r>
            <a:r>
              <a:rPr kumimoji="1" lang="en-US" altLang="zh-CN" dirty="0" err="1"/>
              <a:t>tf.Tensor</a:t>
            </a:r>
            <a:r>
              <a:rPr kumimoji="1" lang="zh-CN" altLang="en-US" dirty="0"/>
              <a:t>语法的函数。比如 </a:t>
            </a:r>
            <a:r>
              <a:rPr kumimoji="1" lang="en-US" altLang="zh-CN" dirty="0"/>
              <a:t>if…else</a:t>
            </a:r>
            <a:r>
              <a:rPr kumimoji="1" lang="zh-CN" altLang="en-US" dirty="0"/>
              <a:t>翻译为</a:t>
            </a:r>
            <a:r>
              <a:rPr kumimoji="1" lang="en-US" altLang="zh-CN" dirty="0" err="1"/>
              <a:t>tf.cond</a:t>
            </a:r>
            <a:endParaRPr kumimoji="1" lang="en-US" altLang="zh-CN" dirty="0"/>
          </a:p>
          <a:p>
            <a:pPr marL="0" indent="0">
              <a:buNone/>
            </a:pPr>
            <a:r>
              <a:rPr kumimoji="1" lang="en-US" altLang="zh-CN" dirty="0"/>
              <a:t>2</a:t>
            </a:r>
            <a:r>
              <a:rPr kumimoji="1" lang="zh-CN" altLang="en-US" dirty="0"/>
              <a:t>、编译为静态图，并进行图优化（可以直接被</a:t>
            </a:r>
            <a:r>
              <a:rPr kumimoji="1" lang="en-US" altLang="zh-CN" dirty="0"/>
              <a:t>python</a:t>
            </a:r>
            <a:r>
              <a:rPr kumimoji="1" lang="zh-CN" altLang="en-US" dirty="0"/>
              <a:t>调用）</a:t>
            </a:r>
            <a:endParaRPr kumimoji="1" lang="en-US" altLang="zh-CN" dirty="0"/>
          </a:p>
          <a:p>
            <a:pPr marL="0" indent="0">
              <a:buNone/>
            </a:pPr>
            <a:endParaRPr kumimoji="1" lang="en-US" altLang="zh-CN" dirty="0"/>
          </a:p>
        </p:txBody>
      </p:sp>
    </p:spTree>
    <p:extLst>
      <p:ext uri="{BB962C8B-B14F-4D97-AF65-F5344CB8AC3E}">
        <p14:creationId xmlns:p14="http://schemas.microsoft.com/office/powerpoint/2010/main" val="8402526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CB299EF3-5D68-1849-90CD-1AF1BB784557}"/>
              </a:ext>
            </a:extLst>
          </p:cNvPr>
          <p:cNvSpPr>
            <a:spLocks noGrp="1"/>
          </p:cNvSpPr>
          <p:nvPr>
            <p:ph idx="1"/>
          </p:nvPr>
        </p:nvSpPr>
        <p:spPr>
          <a:xfrm>
            <a:off x="472440" y="793660"/>
            <a:ext cx="10356669" cy="1427026"/>
          </a:xfrm>
        </p:spPr>
        <p:txBody>
          <a:bodyPr>
            <a:normAutofit/>
          </a:bodyPr>
          <a:lstStyle/>
          <a:p>
            <a:r>
              <a:rPr lang="zh-CN" altLang="en-US" dirty="0"/>
              <a:t>由于</a:t>
            </a:r>
            <a:r>
              <a:rPr lang="en-US" altLang="zh-CN" dirty="0" err="1"/>
              <a:t>tf.function</a:t>
            </a:r>
            <a:r>
              <a:rPr lang="zh-CN" altLang="en-US" dirty="0"/>
              <a:t>装饰的函数是</a:t>
            </a:r>
            <a:r>
              <a:rPr lang="en-US" altLang="zh-CN" dirty="0"/>
              <a:t>Graph</a:t>
            </a:r>
            <a:r>
              <a:rPr lang="zh-CN" altLang="en-US" dirty="0"/>
              <a:t>执行，其执行速度一般要比</a:t>
            </a:r>
            <a:r>
              <a:rPr lang="en-US" altLang="zh-CN" dirty="0"/>
              <a:t>eager</a:t>
            </a:r>
            <a:r>
              <a:rPr lang="zh-CN" altLang="en-US" dirty="0"/>
              <a:t>模式要快，当</a:t>
            </a:r>
            <a:r>
              <a:rPr lang="en-US" altLang="zh-CN" dirty="0"/>
              <a:t>Graph</a:t>
            </a:r>
            <a:r>
              <a:rPr lang="zh-CN" altLang="en-US" dirty="0"/>
              <a:t>包含很多小操作时差距更明显：</a:t>
            </a:r>
          </a:p>
        </p:txBody>
      </p:sp>
      <p:pic>
        <p:nvPicPr>
          <p:cNvPr id="4" name="图片 3">
            <a:extLst>
              <a:ext uri="{FF2B5EF4-FFF2-40B4-BE49-F238E27FC236}">
                <a16:creationId xmlns:a16="http://schemas.microsoft.com/office/drawing/2014/main" id="{BADD3469-2D6B-184E-83A1-5FB791903771}"/>
              </a:ext>
            </a:extLst>
          </p:cNvPr>
          <p:cNvPicPr>
            <a:picLocks noChangeAspect="1"/>
          </p:cNvPicPr>
          <p:nvPr/>
        </p:nvPicPr>
        <p:blipFill>
          <a:blip r:embed="rId2"/>
          <a:stretch>
            <a:fillRect/>
          </a:stretch>
        </p:blipFill>
        <p:spPr>
          <a:xfrm>
            <a:off x="161650" y="2743200"/>
            <a:ext cx="6793627" cy="3568700"/>
          </a:xfrm>
          <a:prstGeom prst="rect">
            <a:avLst/>
          </a:prstGeom>
        </p:spPr>
      </p:pic>
      <p:pic>
        <p:nvPicPr>
          <p:cNvPr id="5" name="图片 4">
            <a:extLst>
              <a:ext uri="{FF2B5EF4-FFF2-40B4-BE49-F238E27FC236}">
                <a16:creationId xmlns:a16="http://schemas.microsoft.com/office/drawing/2014/main" id="{19326862-F7A5-A14A-9B47-A40100FB8DAD}"/>
              </a:ext>
            </a:extLst>
          </p:cNvPr>
          <p:cNvPicPr>
            <a:picLocks noChangeAspect="1"/>
          </p:cNvPicPr>
          <p:nvPr/>
        </p:nvPicPr>
        <p:blipFill>
          <a:blip r:embed="rId3"/>
          <a:stretch>
            <a:fillRect/>
          </a:stretch>
        </p:blipFill>
        <p:spPr>
          <a:xfrm>
            <a:off x="5201259" y="2743200"/>
            <a:ext cx="6990741" cy="3568700"/>
          </a:xfrm>
          <a:prstGeom prst="rect">
            <a:avLst/>
          </a:prstGeom>
        </p:spPr>
      </p:pic>
    </p:spTree>
    <p:extLst>
      <p:ext uri="{BB962C8B-B14F-4D97-AF65-F5344CB8AC3E}">
        <p14:creationId xmlns:p14="http://schemas.microsoft.com/office/powerpoint/2010/main" val="36579108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85A21F2D-D77C-4C4E-AB8E-6DAC61399678}"/>
              </a:ext>
            </a:extLst>
          </p:cNvPr>
          <p:cNvSpPr>
            <a:spLocks noGrp="1"/>
          </p:cNvSpPr>
          <p:nvPr>
            <p:ph idx="1"/>
          </p:nvPr>
        </p:nvSpPr>
        <p:spPr>
          <a:xfrm>
            <a:off x="263435" y="231956"/>
            <a:ext cx="11271068" cy="5829209"/>
          </a:xfrm>
        </p:spPr>
        <p:txBody>
          <a:bodyPr/>
          <a:lstStyle/>
          <a:p>
            <a:r>
              <a:rPr kumimoji="1" lang="zh-CN" altLang="zh-CN" dirty="0"/>
              <a:t>使用上有一定的门槛（无脑加经常会报错）</a:t>
            </a:r>
            <a:endParaRPr lang="zh-CN" altLang="zh-CN" dirty="0"/>
          </a:p>
          <a:p>
            <a:pPr lvl="1"/>
            <a:r>
              <a:rPr kumimoji="1" lang="zh-CN" altLang="en-US" dirty="0"/>
              <a:t>比如重复定义一个变量</a:t>
            </a:r>
            <a:endParaRPr kumimoji="1" lang="en-US" altLang="zh-CN" dirty="0"/>
          </a:p>
          <a:p>
            <a:pPr lvl="1"/>
            <a:endParaRPr kumimoji="1" lang="en-US" altLang="zh-CN" dirty="0"/>
          </a:p>
          <a:p>
            <a:pPr lvl="1"/>
            <a:endParaRPr kumimoji="1" lang="en-US" altLang="zh-CN" dirty="0"/>
          </a:p>
          <a:p>
            <a:pPr lvl="1"/>
            <a:endParaRPr kumimoji="1" lang="en-US" altLang="zh-CN" dirty="0"/>
          </a:p>
          <a:p>
            <a:pPr lvl="1"/>
            <a:endParaRPr kumimoji="1" lang="en-US" altLang="zh-CN" dirty="0"/>
          </a:p>
          <a:p>
            <a:pPr lvl="1"/>
            <a:endParaRPr kumimoji="1" lang="en-US" altLang="zh-CN" dirty="0"/>
          </a:p>
          <a:p>
            <a:pPr lvl="1"/>
            <a:endParaRPr kumimoji="1" lang="en-US" altLang="zh-CN" dirty="0"/>
          </a:p>
          <a:p>
            <a:pPr lvl="1"/>
            <a:r>
              <a:rPr kumimoji="1" lang="zh-CN" altLang="en-US" dirty="0"/>
              <a:t>一些隐藏的副作用不会被</a:t>
            </a:r>
            <a:r>
              <a:rPr kumimoji="1" lang="en-US" altLang="zh-CN" dirty="0"/>
              <a:t>Autograph</a:t>
            </a:r>
            <a:r>
              <a:rPr kumimoji="1" lang="zh-CN" altLang="en-US" dirty="0"/>
              <a:t>捕获到</a:t>
            </a:r>
            <a:endParaRPr kumimoji="1" lang="en-US" altLang="zh-CN" dirty="0"/>
          </a:p>
          <a:p>
            <a:pPr lvl="1"/>
            <a:endParaRPr kumimoji="1" lang="en-US" altLang="zh-CN" dirty="0"/>
          </a:p>
        </p:txBody>
      </p:sp>
      <p:pic>
        <p:nvPicPr>
          <p:cNvPr id="4" name="图片 3">
            <a:extLst>
              <a:ext uri="{FF2B5EF4-FFF2-40B4-BE49-F238E27FC236}">
                <a16:creationId xmlns:a16="http://schemas.microsoft.com/office/drawing/2014/main" id="{8AF0D0BB-8C90-4646-BC00-5ED53794B21A}"/>
              </a:ext>
            </a:extLst>
          </p:cNvPr>
          <p:cNvPicPr>
            <a:picLocks noChangeAspect="1"/>
          </p:cNvPicPr>
          <p:nvPr/>
        </p:nvPicPr>
        <p:blipFill>
          <a:blip r:embed="rId2"/>
          <a:stretch>
            <a:fillRect/>
          </a:stretch>
        </p:blipFill>
        <p:spPr>
          <a:xfrm>
            <a:off x="552994" y="1285126"/>
            <a:ext cx="4834695" cy="1833517"/>
          </a:xfrm>
          <a:prstGeom prst="rect">
            <a:avLst/>
          </a:prstGeom>
        </p:spPr>
      </p:pic>
      <p:pic>
        <p:nvPicPr>
          <p:cNvPr id="5" name="图片 4">
            <a:extLst>
              <a:ext uri="{FF2B5EF4-FFF2-40B4-BE49-F238E27FC236}">
                <a16:creationId xmlns:a16="http://schemas.microsoft.com/office/drawing/2014/main" id="{1EEE8482-1D60-F84C-9C2D-206DECB516F0}"/>
              </a:ext>
            </a:extLst>
          </p:cNvPr>
          <p:cNvPicPr>
            <a:picLocks noChangeAspect="1"/>
          </p:cNvPicPr>
          <p:nvPr/>
        </p:nvPicPr>
        <p:blipFill>
          <a:blip r:embed="rId3"/>
          <a:stretch>
            <a:fillRect/>
          </a:stretch>
        </p:blipFill>
        <p:spPr>
          <a:xfrm>
            <a:off x="5572399" y="653087"/>
            <a:ext cx="3963488" cy="2560883"/>
          </a:xfrm>
          <a:prstGeom prst="rect">
            <a:avLst/>
          </a:prstGeom>
        </p:spPr>
      </p:pic>
      <p:pic>
        <p:nvPicPr>
          <p:cNvPr id="6" name="图片 5">
            <a:extLst>
              <a:ext uri="{FF2B5EF4-FFF2-40B4-BE49-F238E27FC236}">
                <a16:creationId xmlns:a16="http://schemas.microsoft.com/office/drawing/2014/main" id="{D8D32131-8831-EE47-8F53-F7C6E25EDF7D}"/>
              </a:ext>
            </a:extLst>
          </p:cNvPr>
          <p:cNvPicPr>
            <a:picLocks noChangeAspect="1"/>
          </p:cNvPicPr>
          <p:nvPr/>
        </p:nvPicPr>
        <p:blipFill>
          <a:blip r:embed="rId4"/>
          <a:stretch>
            <a:fillRect/>
          </a:stretch>
        </p:blipFill>
        <p:spPr>
          <a:xfrm>
            <a:off x="657497" y="3985168"/>
            <a:ext cx="3976008" cy="2619303"/>
          </a:xfrm>
          <a:prstGeom prst="rect">
            <a:avLst/>
          </a:prstGeom>
        </p:spPr>
      </p:pic>
      <p:pic>
        <p:nvPicPr>
          <p:cNvPr id="7" name="图片 6">
            <a:extLst>
              <a:ext uri="{FF2B5EF4-FFF2-40B4-BE49-F238E27FC236}">
                <a16:creationId xmlns:a16="http://schemas.microsoft.com/office/drawing/2014/main" id="{99322A77-E89E-3E4E-B20D-DFB5AD9A1291}"/>
              </a:ext>
            </a:extLst>
          </p:cNvPr>
          <p:cNvPicPr>
            <a:picLocks noChangeAspect="1"/>
          </p:cNvPicPr>
          <p:nvPr/>
        </p:nvPicPr>
        <p:blipFill>
          <a:blip r:embed="rId5"/>
          <a:stretch>
            <a:fillRect/>
          </a:stretch>
        </p:blipFill>
        <p:spPr>
          <a:xfrm>
            <a:off x="5207727" y="3951726"/>
            <a:ext cx="5007429" cy="2652745"/>
          </a:xfrm>
          <a:prstGeom prst="rect">
            <a:avLst/>
          </a:prstGeom>
        </p:spPr>
      </p:pic>
    </p:spTree>
    <p:extLst>
      <p:ext uri="{BB962C8B-B14F-4D97-AF65-F5344CB8AC3E}">
        <p14:creationId xmlns:p14="http://schemas.microsoft.com/office/powerpoint/2010/main" val="7933879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C61512D2-B2AF-DA42-B034-3FFD447ED847}"/>
              </a:ext>
            </a:extLst>
          </p:cNvPr>
          <p:cNvSpPr>
            <a:spLocks noGrp="1"/>
          </p:cNvSpPr>
          <p:nvPr>
            <p:ph idx="1"/>
          </p:nvPr>
        </p:nvSpPr>
        <p:spPr>
          <a:xfrm>
            <a:off x="746760" y="780596"/>
            <a:ext cx="10515600" cy="4351338"/>
          </a:xfrm>
        </p:spPr>
        <p:txBody>
          <a:bodyPr/>
          <a:lstStyle/>
          <a:p>
            <a:pPr lvl="1"/>
            <a:r>
              <a:rPr kumimoji="1" lang="en-US" altLang="zh-CN" dirty="0" err="1"/>
              <a:t>tf</a:t>
            </a:r>
            <a:r>
              <a:rPr kumimoji="1" lang="zh-CN" altLang="en-US" dirty="0"/>
              <a:t> 控制流的限制</a:t>
            </a:r>
            <a:endParaRPr kumimoji="1" lang="en-US" altLang="zh-CN" dirty="0"/>
          </a:p>
          <a:p>
            <a:pPr lvl="1"/>
            <a:endParaRPr kumimoji="1" lang="en-US" altLang="zh-CN" dirty="0"/>
          </a:p>
          <a:p>
            <a:pPr lvl="1"/>
            <a:endParaRPr kumimoji="1" lang="en-US" altLang="zh-CN" dirty="0"/>
          </a:p>
          <a:p>
            <a:pPr lvl="1"/>
            <a:endParaRPr kumimoji="1" lang="en-US" altLang="zh-CN" dirty="0"/>
          </a:p>
          <a:p>
            <a:pPr lvl="1"/>
            <a:endParaRPr kumimoji="1" lang="en-US" altLang="zh-CN" dirty="0"/>
          </a:p>
          <a:p>
            <a:pPr lvl="1"/>
            <a:endParaRPr kumimoji="1" lang="en-US" altLang="zh-CN" dirty="0"/>
          </a:p>
          <a:p>
            <a:pPr lvl="1"/>
            <a:endParaRPr kumimoji="1" lang="en-US" altLang="zh-CN" dirty="0"/>
          </a:p>
          <a:p>
            <a:pPr lvl="1"/>
            <a:endParaRPr kumimoji="1" lang="en-US" altLang="zh-CN" dirty="0"/>
          </a:p>
          <a:p>
            <a:pPr lvl="1"/>
            <a:endParaRPr kumimoji="1" lang="en-US" altLang="zh-CN" dirty="0"/>
          </a:p>
          <a:p>
            <a:pPr lvl="1"/>
            <a:r>
              <a:rPr kumimoji="1" lang="zh-CN" altLang="en-US" dirty="0"/>
              <a:t>需要手动进行</a:t>
            </a:r>
            <a:r>
              <a:rPr kumimoji="1" lang="en-US" altLang="zh-CN" dirty="0"/>
              <a:t>@</a:t>
            </a:r>
            <a:r>
              <a:rPr kumimoji="1" lang="en-US" altLang="zh-CN" dirty="0" err="1"/>
              <a:t>tf.function</a:t>
            </a:r>
            <a:endParaRPr kumimoji="1" lang="zh-CN" altLang="en-US" dirty="0"/>
          </a:p>
        </p:txBody>
      </p:sp>
      <p:pic>
        <p:nvPicPr>
          <p:cNvPr id="4" name="图片 3">
            <a:extLst>
              <a:ext uri="{FF2B5EF4-FFF2-40B4-BE49-F238E27FC236}">
                <a16:creationId xmlns:a16="http://schemas.microsoft.com/office/drawing/2014/main" id="{455004B6-A01C-9848-92A8-58CD725E4AF7}"/>
              </a:ext>
            </a:extLst>
          </p:cNvPr>
          <p:cNvPicPr>
            <a:picLocks noChangeAspect="1"/>
          </p:cNvPicPr>
          <p:nvPr/>
        </p:nvPicPr>
        <p:blipFill>
          <a:blip r:embed="rId2"/>
          <a:stretch>
            <a:fillRect/>
          </a:stretch>
        </p:blipFill>
        <p:spPr>
          <a:xfrm>
            <a:off x="597625" y="1312817"/>
            <a:ext cx="6477000" cy="2743200"/>
          </a:xfrm>
          <a:prstGeom prst="rect">
            <a:avLst/>
          </a:prstGeom>
        </p:spPr>
      </p:pic>
    </p:spTree>
    <p:extLst>
      <p:ext uri="{BB962C8B-B14F-4D97-AF65-F5344CB8AC3E}">
        <p14:creationId xmlns:p14="http://schemas.microsoft.com/office/powerpoint/2010/main" val="36535098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60AA073-4DAC-3A43-A9B3-F9EEEB87832B}"/>
              </a:ext>
            </a:extLst>
          </p:cNvPr>
          <p:cNvSpPr>
            <a:spLocks noGrp="1"/>
          </p:cNvSpPr>
          <p:nvPr>
            <p:ph type="title"/>
          </p:nvPr>
        </p:nvSpPr>
        <p:spPr/>
        <p:txBody>
          <a:bodyPr/>
          <a:lstStyle/>
          <a:p>
            <a:r>
              <a:rPr kumimoji="1" lang="en-US" altLang="zh-CN" dirty="0"/>
              <a:t>Lazy</a:t>
            </a:r>
            <a:r>
              <a:rPr kumimoji="1" lang="zh-CN" altLang="en-US" dirty="0"/>
              <a:t> </a:t>
            </a:r>
            <a:r>
              <a:rPr kumimoji="1" lang="en-US" altLang="zh-CN" dirty="0"/>
              <a:t>tensor</a:t>
            </a:r>
            <a:endParaRPr kumimoji="1" lang="zh-CN" altLang="en-US" dirty="0"/>
          </a:p>
        </p:txBody>
      </p:sp>
      <p:pic>
        <p:nvPicPr>
          <p:cNvPr id="4" name="内容占位符 3">
            <a:extLst>
              <a:ext uri="{FF2B5EF4-FFF2-40B4-BE49-F238E27FC236}">
                <a16:creationId xmlns:a16="http://schemas.microsoft.com/office/drawing/2014/main" id="{261BD7D2-E23B-1D4D-AE77-4C6DEE3474F5}"/>
              </a:ext>
            </a:extLst>
          </p:cNvPr>
          <p:cNvPicPr>
            <a:picLocks noGrp="1" noChangeAspect="1"/>
          </p:cNvPicPr>
          <p:nvPr>
            <p:ph idx="1"/>
          </p:nvPr>
        </p:nvPicPr>
        <p:blipFill>
          <a:blip r:embed="rId2"/>
          <a:stretch>
            <a:fillRect/>
          </a:stretch>
        </p:blipFill>
        <p:spPr>
          <a:xfrm>
            <a:off x="656178" y="1586185"/>
            <a:ext cx="8082873" cy="4436656"/>
          </a:xfrm>
          <a:prstGeom prst="rect">
            <a:avLst/>
          </a:prstGeom>
        </p:spPr>
      </p:pic>
      <p:sp>
        <p:nvSpPr>
          <p:cNvPr id="6" name="文本框 5">
            <a:extLst>
              <a:ext uri="{FF2B5EF4-FFF2-40B4-BE49-F238E27FC236}">
                <a16:creationId xmlns:a16="http://schemas.microsoft.com/office/drawing/2014/main" id="{03F6BDCE-9D6C-FD4A-8EC0-8F370079A588}"/>
              </a:ext>
            </a:extLst>
          </p:cNvPr>
          <p:cNvSpPr txBox="1"/>
          <p:nvPr/>
        </p:nvSpPr>
        <p:spPr>
          <a:xfrm>
            <a:off x="8945023" y="2017259"/>
            <a:ext cx="2902989" cy="923330"/>
          </a:xfrm>
          <a:prstGeom prst="rect">
            <a:avLst/>
          </a:prstGeom>
          <a:noFill/>
        </p:spPr>
        <p:txBody>
          <a:bodyPr wrap="square">
            <a:spAutoFit/>
          </a:bodyPr>
          <a:lstStyle/>
          <a:p>
            <a:pPr algn="l"/>
            <a:r>
              <a:rPr lang="zh-CN" altLang="en-US" b="1" i="0" dirty="0">
                <a:solidFill>
                  <a:srgbClr val="121212"/>
                </a:solidFill>
                <a:effectLst/>
                <a:latin typeface="-apple-system"/>
              </a:rPr>
              <a:t>来自</a:t>
            </a:r>
            <a:r>
              <a:rPr lang="en-US" altLang="zh-CN" b="1" i="0" dirty="0">
                <a:solidFill>
                  <a:srgbClr val="121212"/>
                </a:solidFill>
                <a:effectLst/>
                <a:latin typeface="-apple-system"/>
              </a:rPr>
              <a:t>Google</a:t>
            </a:r>
            <a:r>
              <a:rPr lang="zh-CN" altLang="en-US" b="1" i="0" dirty="0">
                <a:solidFill>
                  <a:srgbClr val="121212"/>
                </a:solidFill>
                <a:effectLst/>
                <a:latin typeface="-apple-system"/>
              </a:rPr>
              <a:t>的论文，动机是将动态图执行模式和</a:t>
            </a:r>
            <a:r>
              <a:rPr lang="en-US" altLang="zh-CN" b="1" i="0" dirty="0">
                <a:solidFill>
                  <a:srgbClr val="121212"/>
                </a:solidFill>
                <a:effectLst/>
                <a:latin typeface="-apple-system"/>
              </a:rPr>
              <a:t>JIT</a:t>
            </a:r>
            <a:r>
              <a:rPr lang="zh-CN" altLang="en-US" b="1" i="0" dirty="0">
                <a:solidFill>
                  <a:srgbClr val="121212"/>
                </a:solidFill>
                <a:effectLst/>
                <a:latin typeface="-apple-system"/>
              </a:rPr>
              <a:t>编译有效的结合起来</a:t>
            </a:r>
          </a:p>
        </p:txBody>
      </p:sp>
    </p:spTree>
    <p:extLst>
      <p:ext uri="{BB962C8B-B14F-4D97-AF65-F5344CB8AC3E}">
        <p14:creationId xmlns:p14="http://schemas.microsoft.com/office/powerpoint/2010/main" val="10351544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8000177A-F443-8C48-B288-B1E69AEA47EB}"/>
              </a:ext>
            </a:extLst>
          </p:cNvPr>
          <p:cNvSpPr>
            <a:spLocks noGrp="1"/>
          </p:cNvSpPr>
          <p:nvPr>
            <p:ph idx="1"/>
          </p:nvPr>
        </p:nvSpPr>
        <p:spPr>
          <a:xfrm>
            <a:off x="642257" y="1253331"/>
            <a:ext cx="10515600" cy="4351338"/>
          </a:xfrm>
        </p:spPr>
        <p:txBody>
          <a:bodyPr>
            <a:normAutofit lnSpcReduction="10000"/>
          </a:bodyPr>
          <a:lstStyle/>
          <a:p>
            <a:r>
              <a:rPr lang="en-US" altLang="zh-CN" dirty="0"/>
              <a:t>Eager</a:t>
            </a:r>
            <a:r>
              <a:rPr lang="zh-CN" altLang="en-US" dirty="0"/>
              <a:t> </a:t>
            </a:r>
            <a:r>
              <a:rPr lang="en-US" altLang="zh-CN" dirty="0"/>
              <a:t>mode</a:t>
            </a:r>
            <a:r>
              <a:rPr lang="zh-CN" altLang="en-US" dirty="0"/>
              <a:t>易于理解、表达和调试，这就是为什么它被最广泛采用的原因，如</a:t>
            </a:r>
            <a:r>
              <a:rPr lang="en-US" altLang="zh-CN" dirty="0" err="1"/>
              <a:t>Pytorch</a:t>
            </a:r>
            <a:r>
              <a:rPr lang="zh-CN" altLang="en-US" dirty="0"/>
              <a:t>和</a:t>
            </a:r>
            <a:r>
              <a:rPr lang="en-US" altLang="zh-CN" dirty="0" err="1"/>
              <a:t>Numpy</a:t>
            </a:r>
            <a:r>
              <a:rPr lang="zh-CN" altLang="en-US" dirty="0"/>
              <a:t>。</a:t>
            </a:r>
            <a:endParaRPr lang="en-US" altLang="zh-CN" dirty="0"/>
          </a:p>
          <a:p>
            <a:r>
              <a:rPr lang="zh-CN" altLang="en-US" dirty="0"/>
              <a:t>特定领域的编译器 </a:t>
            </a:r>
            <a:r>
              <a:rPr lang="en-US" altLang="zh-CN" dirty="0"/>
              <a:t>(DSC)</a:t>
            </a:r>
            <a:r>
              <a:rPr lang="zh-CN" altLang="en-US" dirty="0"/>
              <a:t>大大提高了机器学习模型的性能，缺点是用户的程序必须以特定编译器的中间表示 </a:t>
            </a:r>
            <a:r>
              <a:rPr lang="en-US" altLang="zh-CN" dirty="0"/>
              <a:t>(IR)</a:t>
            </a:r>
            <a:r>
              <a:rPr lang="zh-CN" altLang="en-US" dirty="0"/>
              <a:t>形式呈现给这些</a:t>
            </a:r>
            <a:r>
              <a:rPr lang="en-US" altLang="zh-CN" dirty="0"/>
              <a:t>DSC</a:t>
            </a:r>
            <a:r>
              <a:rPr lang="zh-CN" altLang="en-US" dirty="0"/>
              <a:t>。由于这些</a:t>
            </a:r>
            <a:r>
              <a:rPr lang="en-US" altLang="zh-CN" dirty="0"/>
              <a:t>IR </a:t>
            </a:r>
            <a:r>
              <a:rPr lang="zh-CN" altLang="en-US" dirty="0"/>
              <a:t>专注于特定领域，它们的表达力通常不如通用编程语言。虽然已经开发了许多通用编程语言的库来构建这些</a:t>
            </a:r>
            <a:r>
              <a:rPr lang="en-US" altLang="zh-CN" dirty="0"/>
              <a:t>IR</a:t>
            </a:r>
            <a:r>
              <a:rPr lang="zh-CN" altLang="en-US" dirty="0"/>
              <a:t>，但它们都存在语言子集问题，即为了能够构建</a:t>
            </a:r>
            <a:r>
              <a:rPr lang="en-US" altLang="zh-CN" dirty="0"/>
              <a:t>IR</a:t>
            </a:r>
            <a:r>
              <a:rPr lang="zh-CN" altLang="en-US" dirty="0"/>
              <a:t>，在用户程序中牺牲了部分表达能力。</a:t>
            </a:r>
            <a:endParaRPr lang="en-US" altLang="zh-CN" dirty="0"/>
          </a:p>
          <a:p>
            <a:r>
              <a:rPr lang="en-US" altLang="zh-CN" dirty="0" err="1"/>
              <a:t>LazyTensor</a:t>
            </a:r>
            <a:r>
              <a:rPr lang="zh-CN" altLang="en-US" dirty="0"/>
              <a:t>，这是一种将</a:t>
            </a:r>
            <a:r>
              <a:rPr lang="en-US" altLang="zh-CN" dirty="0"/>
              <a:t>Eager Execution</a:t>
            </a:r>
            <a:r>
              <a:rPr lang="zh-CN" altLang="en-US" dirty="0"/>
              <a:t>的优点与</a:t>
            </a:r>
            <a:r>
              <a:rPr lang="en-US" altLang="zh-CN" dirty="0"/>
              <a:t>DSC </a:t>
            </a:r>
            <a:r>
              <a:rPr lang="zh-CN" altLang="en-US" dirty="0"/>
              <a:t>相结合的新方法。该技术允许在用户程序中使用所有主机编程语言功能，避免语言子集问题。</a:t>
            </a:r>
            <a:endParaRPr kumimoji="1" lang="zh-CN" altLang="en-US" dirty="0"/>
          </a:p>
        </p:txBody>
      </p:sp>
    </p:spTree>
    <p:extLst>
      <p:ext uri="{BB962C8B-B14F-4D97-AF65-F5344CB8AC3E}">
        <p14:creationId xmlns:p14="http://schemas.microsoft.com/office/powerpoint/2010/main" val="260807888"/>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76</TotalTime>
  <Words>966</Words>
  <Application>Microsoft Macintosh PowerPoint</Application>
  <PresentationFormat>宽屏</PresentationFormat>
  <Paragraphs>69</Paragraphs>
  <Slides>15</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15</vt:i4>
      </vt:variant>
    </vt:vector>
  </HeadingPairs>
  <TitlesOfParts>
    <vt:vector size="20" baseType="lpstr">
      <vt:lpstr>-apple-system</vt:lpstr>
      <vt:lpstr>等线</vt:lpstr>
      <vt:lpstr>等线 Light</vt:lpstr>
      <vt:lpstr>Arial</vt:lpstr>
      <vt:lpstr>Office 主题​​</vt:lpstr>
      <vt:lpstr>https://github.com/tensorflow/community/blob/master/rfcs/20180918-functions-not-sessions-20.md</vt:lpstr>
      <vt:lpstr>TF2: tf.function, not session</vt:lpstr>
      <vt:lpstr>程序执行顺序语义问题</vt:lpstr>
      <vt:lpstr>什么是tf.function</vt:lpstr>
      <vt:lpstr>PowerPoint 演示文稿</vt:lpstr>
      <vt:lpstr>PowerPoint 演示文稿</vt:lpstr>
      <vt:lpstr>PowerPoint 演示文稿</vt:lpstr>
      <vt:lpstr>Lazy tensor</vt:lpstr>
      <vt:lpstr>PowerPoint 演示文稿</vt:lpstr>
      <vt:lpstr>相关背景</vt:lpstr>
      <vt:lpstr>Lazy Tensor</vt:lpstr>
      <vt:lpstr>具体实现</vt:lpstr>
      <vt:lpstr>实验分析</vt:lpstr>
      <vt:lpstr>PowerPoint 演示文稿</vt:lpstr>
      <vt:lpstr>限制</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Dapeng Du</dc:creator>
  <cp:lastModifiedBy>Dapeng Du</cp:lastModifiedBy>
  <cp:revision>58</cp:revision>
  <dcterms:created xsi:type="dcterms:W3CDTF">2022-02-20T13:40:28Z</dcterms:created>
  <dcterms:modified xsi:type="dcterms:W3CDTF">2022-02-20T14:56:52Z</dcterms:modified>
</cp:coreProperties>
</file>