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2" r:id="rId2"/>
    <p:sldId id="293" r:id="rId3"/>
    <p:sldId id="294" r:id="rId4"/>
    <p:sldId id="295" r:id="rId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3286"/>
    <a:srgbClr val="00883E"/>
    <a:srgbClr val="00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35"/>
    <p:restoredTop sz="93722"/>
  </p:normalViewPr>
  <p:slideViewPr>
    <p:cSldViewPr snapToGrid="0" snapToObjects="1">
      <p:cViewPr>
        <p:scale>
          <a:sx n="134" d="100"/>
          <a:sy n="134" d="100"/>
        </p:scale>
        <p:origin x="3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接连接符 7"/>
          <p:cNvSpPr/>
          <p:nvPr/>
        </p:nvSpPr>
        <p:spPr>
          <a:xfrm>
            <a:off x="455613" y="1038225"/>
            <a:ext cx="6637336" cy="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" name="直接连接符 10"/>
          <p:cNvSpPr/>
          <p:nvPr/>
        </p:nvSpPr>
        <p:spPr>
          <a:xfrm flipV="1">
            <a:off x="414337" y="6519863"/>
            <a:ext cx="8272463" cy="4763"/>
          </a:xfrm>
          <a:prstGeom prst="line">
            <a:avLst/>
          </a:prstGeom>
          <a:ln>
            <a:solidFill>
              <a:srgbClr val="F6924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188912"/>
            <a:ext cx="1239336" cy="911579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457200" y="404269"/>
            <a:ext cx="6994525" cy="5672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>
            <a:normAutofit/>
          </a:bodyPr>
          <a:lstStyle>
            <a:lvl5pPr marL="2343150" indent="-51435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06452" y="6567806"/>
            <a:ext cx="480350" cy="23780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 descr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-5455"/>
            <a:ext cx="9144000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15" descr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399" y="6215243"/>
            <a:ext cx="828291" cy="60923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2590800" y="4005064"/>
            <a:ext cx="3421361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Thanks!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hf hdr="0" ftr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●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573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6"/>
        </a:buClr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95972-0798-E740-BAA7-B8C3304D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自我介绍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65E46-22DE-EC43-8D99-85C4AB472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2F77E-5868-6E42-A7CD-57C8C53364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803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B0BDD-3BB7-4B40-B0ED-7C8064D5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责任田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0AADE-3D68-F246-A198-2C47E15DF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9CA3E-E509-8142-BA9B-88A96F56AB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4DCBF39-2293-F044-B36A-7AA84E2C2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1268"/>
              </p:ext>
            </p:extLst>
          </p:nvPr>
        </p:nvGraphicFramePr>
        <p:xfrm>
          <a:off x="350873" y="3213259"/>
          <a:ext cx="8229600" cy="201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11352">
                  <a:extLst>
                    <a:ext uri="{9D8B030D-6E8A-4147-A177-3AD203B41FA5}">
                      <a16:colId xmlns:a16="http://schemas.microsoft.com/office/drawing/2014/main" val="2453621861"/>
                    </a:ext>
                  </a:extLst>
                </a:gridCol>
                <a:gridCol w="1988510">
                  <a:extLst>
                    <a:ext uri="{9D8B030D-6E8A-4147-A177-3AD203B41FA5}">
                      <a16:colId xmlns:a16="http://schemas.microsoft.com/office/drawing/2014/main" val="4176627232"/>
                    </a:ext>
                  </a:extLst>
                </a:gridCol>
                <a:gridCol w="1972338">
                  <a:extLst>
                    <a:ext uri="{9D8B030D-6E8A-4147-A177-3AD203B41FA5}">
                      <a16:colId xmlns:a16="http://schemas.microsoft.com/office/drawing/2014/main" val="36420586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05818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主要成果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亮点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62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dirty="0">
                          <a:solidFill>
                            <a:schemeClr val="tx1"/>
                          </a:solidFill>
                        </a:rPr>
                        <a:t>基于网络变种的网络泛化测试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在进行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NPU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精度测试</a:t>
                      </a:r>
                      <a:r>
                        <a:rPr lang="zh-CN" altLang="en-US" dirty="0"/>
                        <a:t>时，使用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面向误差放大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算法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进行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模型变种</a:t>
                      </a:r>
                      <a:r>
                        <a:rPr lang="zh-CN" altLang="en-US" dirty="0"/>
                        <a:t>，与</a:t>
                      </a:r>
                      <a:r>
                        <a:rPr lang="en-US" altLang="zh-CN" dirty="0"/>
                        <a:t>CPU/GPU</a:t>
                      </a:r>
                      <a:r>
                        <a:rPr lang="zh-CN" altLang="en-US" dirty="0"/>
                        <a:t>进行差分测试，更有效地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测试昇腾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处理器泛化能力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、完整的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项目实现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&gt;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5k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、可测试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模型数量提升 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、有效地对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NPU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模型转换进行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bug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检测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（原模型精度测试通过）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、从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0-1</a:t>
                      </a:r>
                      <a:r>
                        <a:rPr lang="zh-CN" altLang="en-US" dirty="0"/>
                        <a:t>搭建完成项目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、捕捉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需求痛点</a:t>
                      </a:r>
                      <a:r>
                        <a:rPr lang="zh-CN" altLang="en-US" dirty="0"/>
                        <a:t>，基于测试时更常用的</a:t>
                      </a:r>
                      <a:r>
                        <a:rPr lang="en-US" altLang="zh-CN" dirty="0"/>
                        <a:t>pb</a:t>
                      </a:r>
                      <a:r>
                        <a:rPr lang="zh-CN" altLang="en-US" dirty="0"/>
                        <a:t>文件作为输入类型，提升项目可用性。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、将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算法</a:t>
                      </a:r>
                      <a:r>
                        <a:rPr lang="zh-CN" altLang="en-US" dirty="0"/>
                        <a:t>融入测试流程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8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清华</a:t>
                      </a:r>
                      <a:r>
                        <a:rPr lang="en-US" altLang="zh-CN" dirty="0"/>
                        <a:t>Alphafold2</a:t>
                      </a:r>
                      <a:r>
                        <a:rPr lang="zh-CN" altLang="en-US" dirty="0"/>
                        <a:t>蛋白质预测项目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、负责源码移植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可行性调查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、负责显存调优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7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30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1283F-3CFA-B74E-BC5B-6F63B721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工作</a:t>
            </a:r>
            <a:r>
              <a:rPr kumimoji="1" lang="en-US" altLang="zh-CN" dirty="0"/>
              <a:t>1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E1031-C26C-8844-9852-EB781F636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NPU</a:t>
            </a:r>
            <a:r>
              <a:rPr kumimoji="1" lang="zh-CN" altLang="en-US" dirty="0"/>
              <a:t>网络泛化测试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Problems</a:t>
            </a:r>
          </a:p>
          <a:p>
            <a:pPr lvl="1"/>
            <a:r>
              <a:rPr kumimoji="1" lang="zh-CN" altLang="en-US" dirty="0"/>
              <a:t>可用网络模型少、已有网络利用不够充分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无法有有效挖掘</a:t>
            </a:r>
            <a:r>
              <a:rPr kumimoji="1" lang="en-US" altLang="zh-CN" dirty="0"/>
              <a:t>NPU</a:t>
            </a:r>
            <a:r>
              <a:rPr kumimoji="1" lang="zh-CN" altLang="en-US" dirty="0"/>
              <a:t>模型转换的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边缘问题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A19251-3442-8F4B-9F00-7FEDE82D65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954DCE-C3D6-7343-AB01-C70111D566F8}"/>
              </a:ext>
            </a:extLst>
          </p:cNvPr>
          <p:cNvSpPr/>
          <p:nvPr/>
        </p:nvSpPr>
        <p:spPr>
          <a:xfrm>
            <a:off x="2973388" y="3290887"/>
            <a:ext cx="1055688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模型收集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CDE01EA-9280-A845-A76D-4D1F898A391F}"/>
              </a:ext>
            </a:extLst>
          </p:cNvPr>
          <p:cNvSpPr/>
          <p:nvPr/>
        </p:nvSpPr>
        <p:spPr>
          <a:xfrm>
            <a:off x="576263" y="2140915"/>
            <a:ext cx="1857375" cy="129837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G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itHub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(CVPR/ICCV…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5EBA349-D277-9347-87C9-E6EDBF68A9BF}"/>
              </a:ext>
            </a:extLst>
          </p:cNvPr>
          <p:cNvSpPr/>
          <p:nvPr/>
        </p:nvSpPr>
        <p:spPr>
          <a:xfrm>
            <a:off x="657224" y="3907654"/>
            <a:ext cx="2085975" cy="51934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模型训练团队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9FEB6F-55E3-304B-BF5D-A6360AAF2E24}"/>
              </a:ext>
            </a:extLst>
          </p:cNvPr>
          <p:cNvCxnSpPr/>
          <p:nvPr/>
        </p:nvCxnSpPr>
        <p:spPr>
          <a:xfrm>
            <a:off x="2433638" y="3152775"/>
            <a:ext cx="461962" cy="2762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FF6D042-DFB3-D14F-8B75-67DA6AFABB3C}"/>
              </a:ext>
            </a:extLst>
          </p:cNvPr>
          <p:cNvCxnSpPr>
            <a:cxnSpLocks/>
          </p:cNvCxnSpPr>
          <p:nvPr/>
        </p:nvCxnSpPr>
        <p:spPr>
          <a:xfrm flipV="1">
            <a:off x="2433638" y="3548880"/>
            <a:ext cx="461962" cy="3587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34A1416-752A-764E-BABA-980D6CF9CA65}"/>
              </a:ext>
            </a:extLst>
          </p:cNvPr>
          <p:cNvSpPr/>
          <p:nvPr/>
        </p:nvSpPr>
        <p:spPr>
          <a:xfrm>
            <a:off x="4229766" y="2919185"/>
            <a:ext cx="876300" cy="40862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NPU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6A2B20-0F9E-494B-9934-B2DA80779A5A}"/>
              </a:ext>
            </a:extLst>
          </p:cNvPr>
          <p:cNvSpPr/>
          <p:nvPr/>
        </p:nvSpPr>
        <p:spPr>
          <a:xfrm>
            <a:off x="4202906" y="3674701"/>
            <a:ext cx="1338263" cy="40862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F0DFB48F-7007-F14E-A429-B2AEEDDCDDCD}"/>
              </a:ext>
            </a:extLst>
          </p:cNvPr>
          <p:cNvSpPr/>
          <p:nvPr/>
        </p:nvSpPr>
        <p:spPr>
          <a:xfrm>
            <a:off x="4182809" y="3266081"/>
            <a:ext cx="1846515" cy="484632"/>
          </a:xfrm>
          <a:prstGeom prst="rightArrow">
            <a:avLst>
              <a:gd name="adj1" fmla="val 22484"/>
              <a:gd name="adj2" fmla="val 73585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912330-1A70-034F-A321-CCBB10123BF1}"/>
              </a:ext>
            </a:extLst>
          </p:cNvPr>
          <p:cNvSpPr/>
          <p:nvPr/>
        </p:nvSpPr>
        <p:spPr>
          <a:xfrm>
            <a:off x="6093365" y="3323732"/>
            <a:ext cx="1055688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差分测试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73C789-FD9F-044D-BB09-1896E585C62C}"/>
              </a:ext>
            </a:extLst>
          </p:cNvPr>
          <p:cNvSpPr/>
          <p:nvPr/>
        </p:nvSpPr>
        <p:spPr>
          <a:xfrm>
            <a:off x="305070" y="2079290"/>
            <a:ext cx="3813697" cy="2421560"/>
          </a:xfrm>
          <a:prstGeom prst="rect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5957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BCE8-ECBF-1940-9A69-5F6F996F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75DEA-9D4D-374D-9D33-D69D768307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8A482B-1A4D-D142-9FCD-AE36BA60818E}"/>
              </a:ext>
            </a:extLst>
          </p:cNvPr>
          <p:cNvSpPr/>
          <p:nvPr/>
        </p:nvSpPr>
        <p:spPr>
          <a:xfrm>
            <a:off x="178031" y="3677368"/>
            <a:ext cx="1323975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83BCCFE-2FE1-1944-92BE-D603C199CF10}"/>
              </a:ext>
            </a:extLst>
          </p:cNvPr>
          <p:cNvSpPr/>
          <p:nvPr/>
        </p:nvSpPr>
        <p:spPr>
          <a:xfrm>
            <a:off x="1700877" y="3674218"/>
            <a:ext cx="1323975" cy="40862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种子模型池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5A8A24B-A9D2-9D42-BC1F-AA4076874518}"/>
              </a:ext>
            </a:extLst>
          </p:cNvPr>
          <p:cNvSpPr/>
          <p:nvPr/>
        </p:nvSpPr>
        <p:spPr>
          <a:xfrm>
            <a:off x="1700877" y="2842750"/>
            <a:ext cx="1285843" cy="40862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变种模型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8778FB0-31FD-8544-9BCA-5602A44F6A1A}"/>
              </a:ext>
            </a:extLst>
          </p:cNvPr>
          <p:cNvSpPr/>
          <p:nvPr/>
        </p:nvSpPr>
        <p:spPr>
          <a:xfrm>
            <a:off x="1700878" y="1953345"/>
            <a:ext cx="1232816" cy="40862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变种规则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492A81C-17CE-814E-92AD-4A2014D96D6C}"/>
              </a:ext>
            </a:extLst>
          </p:cNvPr>
          <p:cNvSpPr/>
          <p:nvPr/>
        </p:nvSpPr>
        <p:spPr>
          <a:xfrm>
            <a:off x="6404898" y="2295762"/>
            <a:ext cx="2377152" cy="34051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Oracle: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Differential</a:t>
            </a: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Testing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1FE92FD-6615-624F-BA45-E8696E3BD512}"/>
              </a:ext>
            </a:extLst>
          </p:cNvPr>
          <p:cNvSpPr/>
          <p:nvPr/>
        </p:nvSpPr>
        <p:spPr>
          <a:xfrm>
            <a:off x="6404898" y="3682368"/>
            <a:ext cx="2377152" cy="340517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Inconsistency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819136-6BC1-EE4F-8241-B1F85AF8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98" y="2687281"/>
            <a:ext cx="1771650" cy="944085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DACE11B-D5FE-714A-A852-4D56A17635F3}"/>
              </a:ext>
            </a:extLst>
          </p:cNvPr>
          <p:cNvCxnSpPr/>
          <p:nvPr/>
        </p:nvCxnSpPr>
        <p:spPr>
          <a:xfrm>
            <a:off x="3743325" y="3019425"/>
            <a:ext cx="23907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5FF116B-DBE1-5042-A247-D228E1AF7DAF}"/>
              </a:ext>
            </a:extLst>
          </p:cNvPr>
          <p:cNvSpPr/>
          <p:nvPr/>
        </p:nvSpPr>
        <p:spPr>
          <a:xfrm>
            <a:off x="4523915" y="2406495"/>
            <a:ext cx="727997" cy="40862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NPU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134E61F-7C9A-2348-AC0C-6A012382CB86}"/>
              </a:ext>
            </a:extLst>
          </p:cNvPr>
          <p:cNvSpPr/>
          <p:nvPr/>
        </p:nvSpPr>
        <p:spPr>
          <a:xfrm>
            <a:off x="4530264" y="3244935"/>
            <a:ext cx="727997" cy="40862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CPU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弧 20">
            <a:extLst>
              <a:ext uri="{FF2B5EF4-FFF2-40B4-BE49-F238E27FC236}">
                <a16:creationId xmlns:a16="http://schemas.microsoft.com/office/drawing/2014/main" id="{E3EC7EEF-F2DF-5B45-B27B-B810F01634FF}"/>
              </a:ext>
            </a:extLst>
          </p:cNvPr>
          <p:cNvSpPr/>
          <p:nvPr/>
        </p:nvSpPr>
        <p:spPr>
          <a:xfrm rot="8272157">
            <a:off x="2614388" y="251457"/>
            <a:ext cx="5267325" cy="442912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弧 21">
            <a:extLst>
              <a:ext uri="{FF2B5EF4-FFF2-40B4-BE49-F238E27FC236}">
                <a16:creationId xmlns:a16="http://schemas.microsoft.com/office/drawing/2014/main" id="{CF24567D-253E-AE4C-910E-A8BE2C73D1F4}"/>
              </a:ext>
            </a:extLst>
          </p:cNvPr>
          <p:cNvSpPr/>
          <p:nvPr/>
        </p:nvSpPr>
        <p:spPr>
          <a:xfrm rot="19481105">
            <a:off x="1867335" y="1416804"/>
            <a:ext cx="5267325" cy="4429125"/>
          </a:xfrm>
          <a:prstGeom prst="arc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4CB09E-8E14-B642-92F7-C3F63AECA162}"/>
              </a:ext>
            </a:extLst>
          </p:cNvPr>
          <p:cNvSpPr txBox="1"/>
          <p:nvPr/>
        </p:nvSpPr>
        <p:spPr>
          <a:xfrm>
            <a:off x="4391148" y="1439346"/>
            <a:ext cx="10951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feed</a:t>
            </a:r>
            <a:r>
              <a:rPr lang="en-US" altLang="zh-CN" dirty="0"/>
              <a:t>back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6730C3-4305-B041-A57C-B90AE03B645A}"/>
              </a:ext>
            </a:extLst>
          </p:cNvPr>
          <p:cNvSpPr txBox="1"/>
          <p:nvPr/>
        </p:nvSpPr>
        <p:spPr>
          <a:xfrm>
            <a:off x="4391148" y="5211247"/>
            <a:ext cx="10951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feed</a:t>
            </a:r>
            <a:r>
              <a:rPr lang="en-US" altLang="zh-CN" dirty="0"/>
              <a:t>back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9BC345B-67F9-AE4F-8580-BBD0B0C15FD6}"/>
              </a:ext>
            </a:extLst>
          </p:cNvPr>
          <p:cNvCxnSpPr>
            <a:cxnSpLocks/>
          </p:cNvCxnSpPr>
          <p:nvPr/>
        </p:nvCxnSpPr>
        <p:spPr>
          <a:xfrm flipV="1">
            <a:off x="2586702" y="3330611"/>
            <a:ext cx="0" cy="3007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3A5C61E-241D-3C46-A82A-F0ED04E80D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86703" y="2407562"/>
            <a:ext cx="0" cy="3007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0749005-6CE1-A940-8A6E-935E58AB49CB}"/>
              </a:ext>
            </a:extLst>
          </p:cNvPr>
          <p:cNvSpPr txBox="1"/>
          <p:nvPr/>
        </p:nvSpPr>
        <p:spPr>
          <a:xfrm>
            <a:off x="2784583" y="3313038"/>
            <a:ext cx="10951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select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E459A8-0993-B94D-89B8-57340179E996}"/>
              </a:ext>
            </a:extLst>
          </p:cNvPr>
          <p:cNvSpPr txBox="1"/>
          <p:nvPr/>
        </p:nvSpPr>
        <p:spPr>
          <a:xfrm>
            <a:off x="2727938" y="2411438"/>
            <a:ext cx="10951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select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4958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222</Words>
  <Application>Microsoft Macintosh PowerPoint</Application>
  <PresentationFormat>全屏显示(4:3)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Office 主题​​</vt:lpstr>
      <vt:lpstr>自我介绍</vt:lpstr>
      <vt:lpstr>责任田</vt:lpstr>
      <vt:lpstr>工作1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组会报告</dc:title>
  <cp:lastModifiedBy>Microsoft Office User</cp:lastModifiedBy>
  <cp:revision>374</cp:revision>
  <dcterms:modified xsi:type="dcterms:W3CDTF">2021-11-06T16:05:25Z</dcterms:modified>
</cp:coreProperties>
</file>