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731"/>
  </p:normalViewPr>
  <p:slideViewPr>
    <p:cSldViewPr snapToGrid="0" snapToObjects="1">
      <p:cViewPr varScale="1">
        <p:scale>
          <a:sx n="149" d="100"/>
          <a:sy n="149" d="100"/>
        </p:scale>
        <p:origin x="3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ED241-AD7F-7140-BC88-391D1ABA3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3EE96C-CDF6-1641-92DE-702BCE6DB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F84E1-5D77-6A4C-B4C2-99C336D07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3F68-C98E-3E49-BDB2-D1FAC6846000}" type="datetimeFigureOut">
              <a:rPr kumimoji="1" lang="zh-CN" altLang="en-US" smtClean="0"/>
              <a:t>2022/2/27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A51136-C055-8F42-B9B3-34F5A3913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87BA0E-E132-8E46-89A4-97A8AAA6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7E27-3203-0F44-A294-5327468A74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016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C2BDB-A388-4D48-A70C-637CF52E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58F49F-A978-3243-B63F-3DA63D038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689412-3DBA-E44A-8E2B-CBD11D18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3F68-C98E-3E49-BDB2-D1FAC6846000}" type="datetimeFigureOut">
              <a:rPr kumimoji="1" lang="zh-CN" altLang="en-US" smtClean="0"/>
              <a:t>2022/2/27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7446F-5FF9-D745-B406-2063515B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E71CD-F0E2-4A4E-8F8A-CA4ED451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7E27-3203-0F44-A294-5327468A74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064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DA6882-347D-0149-B64F-3D7E20599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4992C5-31B7-5F49-922A-FB343BF9A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F7B0F0-870E-4249-BAB5-A5CA4CB6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3F68-C98E-3E49-BDB2-D1FAC6846000}" type="datetimeFigureOut">
              <a:rPr kumimoji="1" lang="zh-CN" altLang="en-US" smtClean="0"/>
              <a:t>2022/2/27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2144C-AB0F-9F47-8FC7-5D7C04C0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48F9BD-D9E2-F04F-838B-9B7813E5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7E27-3203-0F44-A294-5327468A74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077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F1410-8DC1-A54E-8ABE-7BCE65C4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2CD7A1-8D49-4C43-8C5E-8A1543F59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CDFE6F-8BBD-0E4B-AE0C-999CF573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3F68-C98E-3E49-BDB2-D1FAC6846000}" type="datetimeFigureOut">
              <a:rPr kumimoji="1" lang="zh-CN" altLang="en-US" smtClean="0"/>
              <a:t>2022/2/27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6ACBF-BEDE-CD41-9849-1F02DCE8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F7EF87-B3E0-4F43-927D-BEE93FFD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7E27-3203-0F44-A294-5327468A74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56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3A90E-7EB7-EB4F-A5C2-288AC6A06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52594E-093B-624A-AD4E-2ED6B3A96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D7A32-72C6-BC4B-86AA-16BCDF93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3F68-C98E-3E49-BDB2-D1FAC6846000}" type="datetimeFigureOut">
              <a:rPr kumimoji="1" lang="zh-CN" altLang="en-US" smtClean="0"/>
              <a:t>2022/2/27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0BC792-61F6-0547-A730-FFF74B43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81EEA5-8BE2-FB44-8D1E-55D8A123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7E27-3203-0F44-A294-5327468A74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768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94F26-0B54-E149-877E-EC98FBA8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9C7919-CC87-4A4E-946D-99C963306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B1B3BC-99EC-EC4B-AC07-BA2B6A064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B50E51-D681-A942-82FD-5A7B58B6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3F68-C98E-3E49-BDB2-D1FAC6846000}" type="datetimeFigureOut">
              <a:rPr kumimoji="1" lang="zh-CN" altLang="en-US" smtClean="0"/>
              <a:t>2022/2/27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A8D574-6980-9C4D-976F-2067B26E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535B7E-30B6-FD45-A16B-FB2656F07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7E27-3203-0F44-A294-5327468A74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421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2BF50-3F2D-0D48-AC1D-30199DCD4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DAF7DC-830C-6F47-A690-2650CD271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1F8F05-D917-9C48-B838-8B6C134D5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66A30B-980D-774D-8EB5-B195D6A35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AEF3CC-E9FD-9347-BCC4-A68667E91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DF5B99-7998-6547-A780-DA96DF46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3F68-C98E-3E49-BDB2-D1FAC6846000}" type="datetimeFigureOut">
              <a:rPr kumimoji="1" lang="zh-CN" altLang="en-US" smtClean="0"/>
              <a:t>2022/2/27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24088C-8455-3D4A-BAC8-8E53C2E3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9AE8DD-0055-0D47-B0FC-3130DE40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7E27-3203-0F44-A294-5327468A74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047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0F898-1A08-F74A-A6E8-7B3919E9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AC7B18-239D-B544-BEB2-B8670D91B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3F68-C98E-3E49-BDB2-D1FAC6846000}" type="datetimeFigureOut">
              <a:rPr kumimoji="1" lang="zh-CN" altLang="en-US" smtClean="0"/>
              <a:t>2022/2/27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8D6A1D-B983-B744-879B-27ECF5BE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72184C-BEAF-3B4E-ADEA-7C03DE96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7E27-3203-0F44-A294-5327468A74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303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951DEB-41BD-8942-81B9-94B9E5F3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3F68-C98E-3E49-BDB2-D1FAC6846000}" type="datetimeFigureOut">
              <a:rPr kumimoji="1" lang="zh-CN" altLang="en-US" smtClean="0"/>
              <a:t>2022/2/27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73A179-B7F3-E143-802C-0F7F79A3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9877C8-3755-3749-A088-8DDFA2B7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7E27-3203-0F44-A294-5327468A74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91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6B29A-62E2-054E-B0F5-3730424DC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B9CAE1-025E-604D-AA79-F322FCDB3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780A68-25AE-AC46-B746-173BBE443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36B990-A178-2D4F-B27E-4950F8C1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3F68-C98E-3E49-BDB2-D1FAC6846000}" type="datetimeFigureOut">
              <a:rPr kumimoji="1" lang="zh-CN" altLang="en-US" smtClean="0"/>
              <a:t>2022/2/27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0D59F1-7C8A-B94D-9FA2-434D87F6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A87170-E85E-614D-94FF-A5C57C2F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7E27-3203-0F44-A294-5327468A74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232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BA02F-EEA4-9B45-A616-5ACDB24FA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A4E81D-CC26-504E-9AF9-B38D3E6FB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A52FD3-E063-574A-824F-F9B92921D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24DF85-50A9-EC4B-8573-F2C285A6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3F68-C98E-3E49-BDB2-D1FAC6846000}" type="datetimeFigureOut">
              <a:rPr kumimoji="1" lang="zh-CN" altLang="en-US" smtClean="0"/>
              <a:t>2022/2/27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DC0220-D49C-5344-A454-F2C4C6C5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870590-4546-4D4B-8064-E82E3C93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7E27-3203-0F44-A294-5327468A74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610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AB7870-D2F3-0C4B-835F-CF0597A49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D8A2AF-F6FC-6C4D-9495-FEF7E9E82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0A6DA-9027-0B4B-8F0C-E0031BBB8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83F68-C98E-3E49-BDB2-D1FAC6846000}" type="datetimeFigureOut">
              <a:rPr kumimoji="1" lang="zh-CN" altLang="en-US" smtClean="0"/>
              <a:t>2022/2/27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2AE7E0-0E9E-A349-8560-0E0C0D812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287675-75C6-6648-852C-2AA9161B1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E7E27-3203-0F44-A294-5327468A74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936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0480D-6FCF-014B-893D-2517F9E0FA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20A0D5-A5D0-2B4D-B1B3-F8216952A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287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D0A13-28AA-7242-8B6E-793C067B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Nebullvm</a:t>
            </a:r>
            <a:r>
              <a:rPr lang="en-US" altLang="zh-CN" b="1" dirty="0"/>
              <a:t>,</a:t>
            </a:r>
            <a:r>
              <a:rPr lang="zh-CN" altLang="en-US" b="1" dirty="0"/>
              <a:t> 一行代码测试多个</a:t>
            </a:r>
            <a:r>
              <a:rPr lang="en-US" altLang="zh-CN" b="1" dirty="0"/>
              <a:t>DL</a:t>
            </a:r>
            <a:r>
              <a:rPr lang="zh-CN" altLang="en-US" b="1" dirty="0"/>
              <a:t>编译器</a:t>
            </a:r>
            <a:br>
              <a:rPr lang="zh-CN" altLang="en-US" b="1" dirty="0"/>
            </a:b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777972D-67FC-9843-82B5-63B0E3AB8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166" y="1309480"/>
            <a:ext cx="5540023" cy="494303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FBFDBFE-44D9-AE45-9F4F-C22B52A9F3CF}"/>
              </a:ext>
            </a:extLst>
          </p:cNvPr>
          <p:cNvSpPr txBox="1"/>
          <p:nvPr/>
        </p:nvSpPr>
        <p:spPr>
          <a:xfrm>
            <a:off x="6172389" y="1297314"/>
            <a:ext cx="49398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32323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Nebullvm</a:t>
            </a:r>
            <a:r>
              <a:rPr lang="en-US" altLang="zh-CN" b="0" i="0" dirty="0">
                <a:solidFill>
                  <a:srgbClr val="32323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zh-CN" altLang="en-US" b="0" i="0" dirty="0">
                <a:solidFill>
                  <a:srgbClr val="32323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通过测试不同的 </a:t>
            </a:r>
            <a:r>
              <a:rPr lang="en-US" altLang="zh-CN" b="0" i="0" dirty="0">
                <a:solidFill>
                  <a:srgbClr val="32323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DL</a:t>
            </a:r>
            <a:r>
              <a:rPr lang="zh-CN" altLang="en-US" b="0" i="0" dirty="0">
                <a:solidFill>
                  <a:srgbClr val="32323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编译器为用户选择最佳的一个，使得用户所用的 </a:t>
            </a:r>
            <a:r>
              <a:rPr lang="en-US" altLang="zh-CN" b="0" i="0" dirty="0">
                <a:solidFill>
                  <a:srgbClr val="32323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AI </a:t>
            </a:r>
            <a:r>
              <a:rPr lang="zh-CN" altLang="en-US" b="0" i="0" dirty="0">
                <a:solidFill>
                  <a:srgbClr val="32323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模型与机器（</a:t>
            </a:r>
            <a:r>
              <a:rPr lang="en-US" altLang="zh-CN" b="0" i="0" dirty="0">
                <a:solidFill>
                  <a:srgbClr val="32323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CPU</a:t>
            </a:r>
            <a:r>
              <a:rPr lang="zh-CN" altLang="en-US" b="0" i="0" dirty="0">
                <a:solidFill>
                  <a:srgbClr val="32323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-US" altLang="zh-CN" b="0" i="0" dirty="0">
                <a:solidFill>
                  <a:srgbClr val="32323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GPU </a:t>
            </a:r>
            <a:r>
              <a:rPr lang="zh-CN" altLang="en-US" b="0" i="0" dirty="0">
                <a:solidFill>
                  <a:srgbClr val="32323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等）形成最佳耦合，模型可以加速约 </a:t>
            </a:r>
            <a:r>
              <a:rPr lang="en-US" altLang="zh-CN" b="0" i="0" dirty="0">
                <a:solidFill>
                  <a:srgbClr val="32323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5-20 </a:t>
            </a:r>
            <a:r>
              <a:rPr lang="zh-CN" altLang="en-US" b="0" i="0" dirty="0">
                <a:solidFill>
                  <a:srgbClr val="32323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倍，只需几行代码即可完成。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AED5FA-ACB7-6245-AD88-36852CE59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47815"/>
            <a:ext cx="5704445" cy="224757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3DB5BA6-EB85-3F4C-A3D5-812D65594CCF}"/>
              </a:ext>
            </a:extLst>
          </p:cNvPr>
          <p:cNvSpPr txBox="1"/>
          <p:nvPr/>
        </p:nvSpPr>
        <p:spPr>
          <a:xfrm>
            <a:off x="6301946" y="5609968"/>
            <a:ext cx="505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更方便比较模型在不同编译器下的性能</a:t>
            </a:r>
            <a:r>
              <a:rPr kumimoji="1" lang="en-US" altLang="zh-CN" dirty="0">
                <a:solidFill>
                  <a:srgbClr val="FF0000"/>
                </a:solidFill>
              </a:rPr>
              <a:t>?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6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8C99F-EF04-FC48-822B-0A1BCAD1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无需训练</a:t>
            </a:r>
            <a:r>
              <a:rPr lang="en-US" altLang="zh-CN" b="1" dirty="0"/>
              <a:t>ResNet-50</a:t>
            </a:r>
            <a:r>
              <a:rPr lang="zh-CN" altLang="en-US" b="1" dirty="0"/>
              <a:t>，</a:t>
            </a:r>
            <a:r>
              <a:rPr lang="en-US" altLang="zh-CN" b="1" dirty="0"/>
              <a:t>AI</a:t>
            </a:r>
            <a:r>
              <a:rPr lang="zh-CN" altLang="en-US" b="1" dirty="0"/>
              <a:t>秒级预测全部</a:t>
            </a:r>
            <a:r>
              <a:rPr lang="en-US" altLang="zh-CN" b="1" dirty="0"/>
              <a:t>2400</a:t>
            </a:r>
            <a:r>
              <a:rPr lang="zh-CN" altLang="en-US" b="1" dirty="0"/>
              <a:t>万个参数，准确率</a:t>
            </a:r>
            <a:r>
              <a:rPr lang="en-US" altLang="zh-CN" b="1" dirty="0"/>
              <a:t>60% | </a:t>
            </a:r>
            <a:r>
              <a:rPr lang="en-US" altLang="zh-CN" b="1" dirty="0" err="1"/>
              <a:t>NeurIPS</a:t>
            </a:r>
            <a:r>
              <a:rPr lang="en-US" altLang="zh-CN" b="1" dirty="0"/>
              <a:t> 2021 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B887C-DDAB-624D-A435-5CE292E82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524" y="179409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只需一次前向传播，这个图神经网络（元模型），便可预测一个图像分类模型的所有参数。有了它，无需再苦苦等待梯度下降收敛。该元模型学习了神经网络架构的良好表示，并且</a:t>
            </a:r>
            <a:r>
              <a:rPr lang="zh-CN" altLang="en-US" sz="2000" dirty="0">
                <a:solidFill>
                  <a:srgbClr val="FF0000"/>
                </a:solidFill>
              </a:rPr>
              <a:t>对于初始化神经网络是有用的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C17D53-530C-7344-9053-1E7D3CB08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02" y="2705216"/>
            <a:ext cx="4882184" cy="164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6007A12-AF0F-6645-9019-798805B7C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85459"/>
            <a:ext cx="7842219" cy="219052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DCFC17E-68D7-9E4E-A630-4B67AA8E8028}"/>
              </a:ext>
            </a:extLst>
          </p:cNvPr>
          <p:cNvSpPr txBox="1"/>
          <p:nvPr/>
        </p:nvSpPr>
        <p:spPr>
          <a:xfrm>
            <a:off x="6126152" y="3954906"/>
            <a:ext cx="45484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https://github.com/facebookresearch/ppuda</a:t>
            </a:r>
          </a:p>
        </p:txBody>
      </p:sp>
    </p:spTree>
    <p:extLst>
      <p:ext uri="{BB962C8B-B14F-4D97-AF65-F5344CB8AC3E}">
        <p14:creationId xmlns:p14="http://schemas.microsoft.com/office/powerpoint/2010/main" val="68923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B3CB57-C8CC-3E47-9BD9-A81A14514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02" y="3011459"/>
            <a:ext cx="4065617" cy="25945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F185EC4-9C8B-DC46-A5AF-AF381D275C68}"/>
              </a:ext>
            </a:extLst>
          </p:cNvPr>
          <p:cNvSpPr txBox="1"/>
          <p:nvPr/>
        </p:nvSpPr>
        <p:spPr>
          <a:xfrm>
            <a:off x="5114158" y="4790176"/>
            <a:ext cx="510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是否可以拓展到</a:t>
            </a:r>
            <a:r>
              <a:rPr kumimoji="1" lang="en-US" altLang="zh-CN" dirty="0">
                <a:solidFill>
                  <a:srgbClr val="FF0000"/>
                </a:solidFill>
              </a:rPr>
              <a:t>Autotune</a:t>
            </a:r>
            <a:r>
              <a:rPr kumimoji="1" lang="zh-CN" altLang="en-US" dirty="0">
                <a:solidFill>
                  <a:srgbClr val="FF0000"/>
                </a:solidFill>
              </a:rPr>
              <a:t>搜索的初始化上？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66801F8-179F-F543-903C-7A8C46678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75" y="666839"/>
            <a:ext cx="6243906" cy="214681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E55D0BB-377B-384F-9B4E-7FE522A9F88A}"/>
              </a:ext>
            </a:extLst>
          </p:cNvPr>
          <p:cNvSpPr txBox="1"/>
          <p:nvPr/>
        </p:nvSpPr>
        <p:spPr>
          <a:xfrm>
            <a:off x="5200574" y="3155584"/>
            <a:ext cx="60974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rgbClr val="191919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总结：</a:t>
            </a:r>
            <a:endParaRPr lang="en-US" altLang="zh-CN" b="0" i="0" dirty="0">
              <a:solidFill>
                <a:srgbClr val="191919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-US" altLang="zh-CN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、不用通过 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SGD 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进行耗时的</a:t>
            </a:r>
            <a:r>
              <a:rPr lang="zh-CN" altLang="en-US" dirty="0">
                <a:solidFill>
                  <a:srgbClr val="191919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训练，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依靠单次前向传播来预测所有参数</a:t>
            </a:r>
          </a:p>
          <a:p>
            <a:pPr algn="l"/>
            <a:r>
              <a:rPr lang="en-US" altLang="zh-CN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、即使针对未见过的架构，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GHN-2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仍然可以预测比随机参数表现更好的参数</a:t>
            </a:r>
          </a:p>
        </p:txBody>
      </p:sp>
    </p:spTree>
    <p:extLst>
      <p:ext uri="{BB962C8B-B14F-4D97-AF65-F5344CB8AC3E}">
        <p14:creationId xmlns:p14="http://schemas.microsoft.com/office/powerpoint/2010/main" val="138404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582E8-AC21-7042-939C-105B40346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高效</a:t>
            </a:r>
            <a:r>
              <a:rPr lang="en-US" altLang="zh-CN" b="1" dirty="0"/>
              <a:t>NAS</a:t>
            </a:r>
            <a:r>
              <a:rPr lang="zh-CN" altLang="en-US" b="1" dirty="0"/>
              <a:t>算法：</a:t>
            </a:r>
            <a:r>
              <a:rPr lang="en-US" altLang="zh-CN" b="1" dirty="0" err="1"/>
              <a:t>AutoML</a:t>
            </a:r>
            <a:r>
              <a:rPr lang="zh-CN" altLang="en-US" b="1" dirty="0"/>
              <a:t>一次「训练」适配亿万硬件</a:t>
            </a:r>
            <a:r>
              <a:rPr lang="en-US" altLang="zh-CN" b="1" dirty="0"/>
              <a:t>|</a:t>
            </a:r>
            <a:r>
              <a:rPr lang="en-US" altLang="zh-CN" dirty="0"/>
              <a:t>SIGMETRICS 2022</a:t>
            </a:r>
            <a:endParaRPr kumimoji="1" lang="zh-CN" altLang="en-US" dirty="0"/>
          </a:p>
        </p:txBody>
      </p:sp>
      <p:pic>
        <p:nvPicPr>
          <p:cNvPr id="1026" name="Picture 2" descr="华人女博士提出高效NAS算法：AutoML一次「训练」适配亿万硬件">
            <a:extLst>
              <a:ext uri="{FF2B5EF4-FFF2-40B4-BE49-F238E27FC236}">
                <a16:creationId xmlns:a16="http://schemas.microsoft.com/office/drawing/2014/main" id="{B4C52776-0EE6-684F-A740-DD7AB75E16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49" y="1829188"/>
            <a:ext cx="5576424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6F1F4FD-98C4-AC4E-B9E5-E6C4392609B0}"/>
              </a:ext>
            </a:extLst>
          </p:cNvPr>
          <p:cNvSpPr txBox="1"/>
          <p:nvPr/>
        </p:nvSpPr>
        <p:spPr>
          <a:xfrm>
            <a:off x="252249" y="3537348"/>
            <a:ext cx="59698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通过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NAS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，一般会得到多个「最优」架构，比如高精度同时高延迟和低精度同时低延迟的架构。而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NAS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的最终目标就是找出这样一系列在精度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VS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延迟的权衡中最优的架构（称为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Pareto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最优架构）。相应地，硬件适配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NAS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就是对给定目标设备进行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NAS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，从而找到当前设备上的一系列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-apple-system"/>
              </a:rPr>
              <a:t>Pareto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最优架构。</a:t>
            </a:r>
            <a:r>
              <a:rPr lang="zh-CN" altLang="en-US" sz="1600" dirty="0">
                <a:solidFill>
                  <a:srgbClr val="333333"/>
                </a:solidFill>
                <a:latin typeface="-apple-system"/>
              </a:rPr>
              <a:t>通过这种方法，结合现有的</a:t>
            </a:r>
            <a:r>
              <a:rPr lang="en-US" altLang="zh-CN" sz="1600" dirty="0">
                <a:solidFill>
                  <a:srgbClr val="333333"/>
                </a:solidFill>
                <a:latin typeface="-apple-system"/>
              </a:rPr>
              <a:t>SOTA NAS</a:t>
            </a:r>
            <a:r>
              <a:rPr lang="zh-CN" altLang="en-US" sz="1600" dirty="0">
                <a:solidFill>
                  <a:srgbClr val="333333"/>
                </a:solidFill>
                <a:latin typeface="-apple-system"/>
              </a:rPr>
              <a:t>技术，硬件适配</a:t>
            </a:r>
            <a:r>
              <a:rPr lang="en-US" altLang="zh-CN" sz="1600" dirty="0">
                <a:solidFill>
                  <a:srgbClr val="333333"/>
                </a:solidFill>
                <a:latin typeface="-apple-system"/>
              </a:rPr>
              <a:t>NAS</a:t>
            </a:r>
            <a:r>
              <a:rPr lang="zh-CN" altLang="en-US" sz="1600" dirty="0">
                <a:solidFill>
                  <a:srgbClr val="333333"/>
                </a:solidFill>
                <a:latin typeface="-apple-system"/>
              </a:rPr>
              <a:t>的代价可以降到常数</a:t>
            </a:r>
            <a:r>
              <a:rPr lang="en-US" altLang="zh-CN" sz="1600" dirty="0">
                <a:solidFill>
                  <a:srgbClr val="333333"/>
                </a:solidFill>
                <a:latin typeface="-apple-system"/>
              </a:rPr>
              <a:t>O(1)</a:t>
            </a:r>
            <a:endParaRPr lang="zh-CN" altLang="en-US" sz="1600" dirty="0">
              <a:solidFill>
                <a:srgbClr val="333333"/>
              </a:solidFill>
              <a:latin typeface="-apple-system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E211D1-50AE-4F47-A7C6-EFB7FA6D1651}"/>
              </a:ext>
            </a:extLst>
          </p:cNvPr>
          <p:cNvSpPr txBox="1"/>
          <p:nvPr/>
        </p:nvSpPr>
        <p:spPr>
          <a:xfrm>
            <a:off x="7062952" y="1690688"/>
            <a:ext cx="476118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在本项工作中，作者解决了如何在不同目标设备上降低硬件适配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NAS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的延迟评估成本。作者首先证明了神经架构的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延迟单调性普遍存在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，尤其是同一平台的设备间。延迟单调性意味着不同架构的延迟排名顺序在多个设备上相关。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在此基础上，只需要选择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一个设备作为代理并为它构建延迟预测器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——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而不是像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SOTA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那样为每个单独的目标设备构建延迟预测器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——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就足够了。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实验结果表明，与专门针对每个目标设备进行优化的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NAS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相比，仅使用一个代理设备的方法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几乎不会损失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Pareto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最优性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474F39-5983-EB48-BF9B-ACEC8468E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62" y="5107008"/>
            <a:ext cx="5654567" cy="171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6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C041B5D-7BA4-A248-BC01-76BA71CDC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13" y="335798"/>
            <a:ext cx="7343457" cy="23758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3624C4C-BFBA-5646-93AA-41F201A09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87" y="2796772"/>
            <a:ext cx="7659508" cy="237378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9FD7E2-20C6-3840-B98E-4B581CE95779}"/>
              </a:ext>
            </a:extLst>
          </p:cNvPr>
          <p:cNvSpPr txBox="1"/>
          <p:nvPr/>
        </p:nvSpPr>
        <p:spPr>
          <a:xfrm>
            <a:off x="1553664" y="5606286"/>
            <a:ext cx="5982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是否可以拓展到</a:t>
            </a:r>
            <a:r>
              <a:rPr kumimoji="1" lang="en-US" altLang="zh-CN" dirty="0">
                <a:solidFill>
                  <a:srgbClr val="FF0000"/>
                </a:solidFill>
              </a:rPr>
              <a:t>Autotune</a:t>
            </a:r>
            <a:r>
              <a:rPr kumimoji="1" lang="zh-CN" altLang="en-US" dirty="0">
                <a:solidFill>
                  <a:srgbClr val="FF0000"/>
                </a:solidFill>
              </a:rPr>
              <a:t>的知识库补充或知识库的分层抽象上（进一步改造知识库），例如利用</a:t>
            </a:r>
            <a:r>
              <a:rPr kumimoji="1" lang="en-US" altLang="zh-CN" dirty="0" err="1">
                <a:solidFill>
                  <a:srgbClr val="FF0000"/>
                </a:solidFill>
              </a:rPr>
              <a:t>tvm</a:t>
            </a:r>
            <a:r>
              <a:rPr kumimoji="1" lang="zh-CN" altLang="en-US" dirty="0">
                <a:solidFill>
                  <a:srgbClr val="FF0000"/>
                </a:solidFill>
              </a:rPr>
              <a:t>的调优知识库通过该方法的拓展快速作为我们</a:t>
            </a:r>
            <a:r>
              <a:rPr kumimoji="1" lang="en-US" altLang="zh-CN" dirty="0">
                <a:solidFill>
                  <a:srgbClr val="FF0000"/>
                </a:solidFill>
              </a:rPr>
              <a:t>autotune</a:t>
            </a:r>
            <a:r>
              <a:rPr kumimoji="1" lang="zh-CN" altLang="en-US" dirty="0">
                <a:solidFill>
                  <a:srgbClr val="FF0000"/>
                </a:solidFill>
              </a:rPr>
              <a:t>的</a:t>
            </a:r>
            <a:r>
              <a:rPr kumimoji="1" lang="en-US" altLang="zh-CN" dirty="0">
                <a:solidFill>
                  <a:srgbClr val="FF0000"/>
                </a:solidFill>
              </a:rPr>
              <a:t>candidates</a:t>
            </a:r>
            <a:r>
              <a:rPr kumimoji="1" lang="zh-CN" altLang="en-US" dirty="0">
                <a:solidFill>
                  <a:srgbClr val="FF0000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7665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524</Words>
  <Application>Microsoft Macintosh PowerPoint</Application>
  <PresentationFormat>宽屏</PresentationFormat>
  <Paragraphs>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-apple-system</vt:lpstr>
      <vt:lpstr>等线</vt:lpstr>
      <vt:lpstr>等线 Light</vt:lpstr>
      <vt:lpstr>PingFang SC</vt:lpstr>
      <vt:lpstr>Arial</vt:lpstr>
      <vt:lpstr>Office 主题​​</vt:lpstr>
      <vt:lpstr>PowerPoint 演示文稿</vt:lpstr>
      <vt:lpstr>Nebullvm, 一行代码测试多个DL编译器 </vt:lpstr>
      <vt:lpstr>无需训练ResNet-50，AI秒级预测全部2400万个参数，准确率60% | NeurIPS 2021 </vt:lpstr>
      <vt:lpstr>PowerPoint 演示文稿</vt:lpstr>
      <vt:lpstr>高效NAS算法：AutoML一次「训练」适配亿万硬件|SIGMETRICS 2022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Dapeng Du</dc:creator>
  <cp:lastModifiedBy>Dapeng Du</cp:lastModifiedBy>
  <cp:revision>31</cp:revision>
  <dcterms:created xsi:type="dcterms:W3CDTF">2022-02-27T14:02:30Z</dcterms:created>
  <dcterms:modified xsi:type="dcterms:W3CDTF">2022-02-27T15:34:23Z</dcterms:modified>
</cp:coreProperties>
</file>