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Performance Trend Analysis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125</c:v>
                </c:pt>
                <c:pt idx="2">
                  <c:v>150</c:v>
                </c:pt>
                <c:pt idx="3">
                  <c:v>180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Customer Acquisition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95</c:v>
                </c:pt>
                <c:pt idx="2">
                  <c:v>120</c:v>
                </c:pt>
                <c:pt idx="3">
                  <c:v>145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台北市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Executive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Business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645920"/>
            <a:ext cx="7315200" cy="914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828800" y="22860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1. Executive Summary 2. Current Situation 3. Analysis &amp; Insights 4.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Recommendations 5.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Key Performance Indicators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94%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200" b="1" i="0" u="none">
                <a:solidFill>
                  <a:srgbClr val="FFFFFF"/>
                </a:solidFill>
                <a:latin typeface="Segoe UI"/>
              </a:rPr>
              <a:t>Customer Satisfaction</a:t>
            </a:r>
          </a:p>
        </p:txBody>
      </p:sp>
      <p:sp>
        <p:nvSpPr>
          <p:cNvPr id="8" name="Parallelogram 7"/>
          <p:cNvSpPr/>
          <p:nvPr/>
        </p:nvSpPr>
        <p:spPr>
          <a:xfrm>
            <a:off x="292608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8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$2.4M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8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FFFFFF"/>
                </a:solidFill>
                <a:latin typeface="Segoe UI"/>
              </a:rPr>
              <a:t>Annual Revenue</a:t>
            </a:r>
          </a:p>
        </p:txBody>
      </p:sp>
      <p:sp>
        <p:nvSpPr>
          <p:cNvPr id="11" name="Parallelogram 10"/>
          <p:cNvSpPr/>
          <p:nvPr/>
        </p:nvSpPr>
        <p:spPr>
          <a:xfrm>
            <a:off x="5394960" y="1188720"/>
            <a:ext cx="2011680" cy="201168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394960" y="1463040"/>
            <a:ext cx="201168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247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94960" y="2286000"/>
            <a:ext cx="20116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800" b="1" i="0" u="none">
                <a:solidFill>
                  <a:srgbClr val="FFFFFF"/>
                </a:solidFill>
                <a:latin typeface="Segoe UI"/>
              </a:rPr>
              <a:t>New Customers</a:t>
            </a:r>
          </a:p>
        </p:txBody>
      </p:sp>
      <p:graphicFrame>
        <p:nvGraphicFramePr>
          <p:cNvPr id="14" name="Chart 13"/>
          <p:cNvGraphicFramePr>
            <a:graphicFrameLocks noGrp="1"/>
          </p:cNvGraphicFramePr>
          <p:nvPr/>
        </p:nvGraphicFramePr>
        <p:xfrm>
          <a:off x="914400" y="3657600"/>
          <a:ext cx="7315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Current Situation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Overview of 台北市: • Current status • Key challenges •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Market position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Strengths: • Advantage 1 • Advantage 2 • Advantage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Opportunities: • Opportunity 1 • Opportunity 2 • Opportunity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