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4" r:id="rId5"/>
    <p:sldId id="257" r:id="rId6"/>
    <p:sldId id="259" r:id="rId7"/>
    <p:sldId id="268" r:id="rId8"/>
    <p:sldId id="262" r:id="rId9"/>
    <p:sldId id="263" r:id="rId10"/>
    <p:sldId id="269" r:id="rId11"/>
    <p:sldId id="270" r:id="rId12"/>
    <p:sldId id="271" r:id="rId13"/>
    <p:sldId id="258" r:id="rId14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0" autoAdjust="0"/>
    <p:restoredTop sz="94660"/>
  </p:normalViewPr>
  <p:slideViewPr>
    <p:cSldViewPr snapToGrid="0">
      <p:cViewPr>
        <p:scale>
          <a:sx n="75" d="100"/>
          <a:sy n="75" d="100"/>
        </p:scale>
        <p:origin x="13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054545"/>
            <a:ext cx="7402286" cy="862803"/>
          </a:xfrm>
          <a:prstGeom prst="rect">
            <a:avLst/>
          </a:prstGeom>
        </p:spPr>
        <p:txBody>
          <a:bodyPr vert="horz" lIns="112542" tIns="56271" rIns="112542" bIns="5627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2022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년도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+mn-ea"/>
                <a:ea typeface="+mn-ea"/>
              </a:rPr>
              <a:t>데이터크리에이터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캠프 예선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뱀사냥꾼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EFC16-B398-923C-1746-1C20AD6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E71F0-80AC-82C9-A9E9-0E7DF542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8D0EE2-74A0-C340-C592-472B19743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38">
            <a:extLst>
              <a:ext uri="{FF2B5EF4-FFF2-40B4-BE49-F238E27FC236}">
                <a16:creationId xmlns:a16="http://schemas.microsoft.com/office/drawing/2014/main" id="{21C8CC41-6D40-E300-2A49-59181B669252}"/>
              </a:ext>
            </a:extLst>
          </p:cNvPr>
          <p:cNvSpPr txBox="1">
            <a:spLocks/>
          </p:cNvSpPr>
          <p:nvPr/>
        </p:nvSpPr>
        <p:spPr>
          <a:xfrm>
            <a:off x="363552" y="406401"/>
            <a:ext cx="9862863" cy="85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#03 </a:t>
            </a:r>
            <a:r>
              <a:rPr lang="ko-KR" altLang="en-US" sz="4000" spc="-185" dirty="0">
                <a:latin typeface="+mj-ea"/>
              </a:rPr>
              <a:t>파라미터 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99A839-0CF1-80BD-B8F4-EE4552A4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825625"/>
            <a:ext cx="4829175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C6D44-F239-C2BD-A897-EC5672314280}"/>
              </a:ext>
            </a:extLst>
          </p:cNvPr>
          <p:cNvSpPr txBox="1"/>
          <p:nvPr/>
        </p:nvSpPr>
        <p:spPr>
          <a:xfrm>
            <a:off x="5740400" y="2097089"/>
            <a:ext cx="6034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배치 크기와 사진 크기를 작게 설정해</a:t>
            </a:r>
            <a:endParaRPr lang="en-US" altLang="ko-KR" sz="2400" dirty="0"/>
          </a:p>
          <a:p>
            <a:r>
              <a:rPr lang="ko-KR" altLang="en-US" sz="2400" dirty="0"/>
              <a:t>메모리 사용 부담을 최대한 줄인다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다만 </a:t>
            </a:r>
            <a:r>
              <a:rPr lang="en-US" altLang="ko-KR" sz="2400" dirty="0"/>
              <a:t>epoch</a:t>
            </a:r>
            <a:r>
              <a:rPr lang="ko-KR" altLang="en-US" sz="2400" dirty="0"/>
              <a:t> 횟수를 늘려 손실</a:t>
            </a:r>
            <a:r>
              <a:rPr lang="en-US" altLang="ko-KR" sz="2400" dirty="0"/>
              <a:t>/</a:t>
            </a:r>
            <a:r>
              <a:rPr lang="ko-KR" altLang="en-US" sz="2400" dirty="0"/>
              <a:t>정확성을 줄임</a:t>
            </a:r>
          </a:p>
        </p:txBody>
      </p:sp>
    </p:spTree>
    <p:extLst>
      <p:ext uri="{BB962C8B-B14F-4D97-AF65-F5344CB8AC3E}">
        <p14:creationId xmlns:p14="http://schemas.microsoft.com/office/powerpoint/2010/main" val="266426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DD041BD-92C9-0F1A-3B21-3CDD3C0C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F3D5B7-E55A-2A02-DB34-D7B43CCB5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284" y="1939925"/>
            <a:ext cx="4465632" cy="4351338"/>
          </a:xfrm>
        </p:spPr>
      </p:pic>
      <p:sp>
        <p:nvSpPr>
          <p:cNvPr id="7" name="제목 38">
            <a:extLst>
              <a:ext uri="{FF2B5EF4-FFF2-40B4-BE49-F238E27FC236}">
                <a16:creationId xmlns:a16="http://schemas.microsoft.com/office/drawing/2014/main" id="{A4B1D68E-8C4D-4BC5-988C-6BBDB8EF5E2A}"/>
              </a:ext>
            </a:extLst>
          </p:cNvPr>
          <p:cNvSpPr txBox="1">
            <a:spLocks/>
          </p:cNvSpPr>
          <p:nvPr/>
        </p:nvSpPr>
        <p:spPr>
          <a:xfrm>
            <a:off x="363552" y="406401"/>
            <a:ext cx="9862863" cy="85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#03 </a:t>
            </a:r>
            <a:r>
              <a:rPr lang="ko-KR" altLang="en-US" sz="4000" spc="-185" dirty="0">
                <a:latin typeface="+mj-ea"/>
              </a:rPr>
              <a:t>파라미터 설계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FA599-E11B-0600-D6B3-5AFC9ED4F58D}"/>
              </a:ext>
            </a:extLst>
          </p:cNvPr>
          <p:cNvSpPr txBox="1"/>
          <p:nvPr/>
        </p:nvSpPr>
        <p:spPr>
          <a:xfrm>
            <a:off x="5486400" y="2400300"/>
            <a:ext cx="68307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시행 결과 </a:t>
            </a:r>
            <a:r>
              <a:rPr lang="en-US" altLang="ko-KR" sz="2400" dirty="0"/>
              <a:t>train</a:t>
            </a:r>
            <a:r>
              <a:rPr lang="ko-KR" altLang="en-US" sz="2400" dirty="0"/>
              <a:t>에 관한 값은 매 시행마다</a:t>
            </a:r>
            <a:r>
              <a:rPr lang="en-US" altLang="ko-KR" sz="2400" dirty="0"/>
              <a:t> </a:t>
            </a:r>
            <a:r>
              <a:rPr lang="ko-KR" altLang="en-US" sz="2400" dirty="0"/>
              <a:t>긍정적</a:t>
            </a:r>
            <a:endParaRPr lang="en-US" altLang="ko-KR" sz="2400" dirty="0"/>
          </a:p>
          <a:p>
            <a:r>
              <a:rPr lang="en-US" altLang="ko-KR" sz="2400" dirty="0"/>
              <a:t>Validation</a:t>
            </a:r>
            <a:r>
              <a:rPr lang="ko-KR" altLang="en-US" sz="2400" dirty="0"/>
              <a:t>에 관한 값은 특정 시행 이후 부터는</a:t>
            </a:r>
            <a:endParaRPr lang="en-US" altLang="ko-KR" sz="2400" dirty="0"/>
          </a:p>
          <a:p>
            <a:r>
              <a:rPr lang="ko-KR" altLang="en-US" sz="2400" dirty="0"/>
              <a:t>별 차이 없이 경사가 </a:t>
            </a:r>
            <a:r>
              <a:rPr lang="ko-KR" altLang="en-US" sz="2400" dirty="0" err="1"/>
              <a:t>완만해지며</a:t>
            </a:r>
            <a:r>
              <a:rPr lang="ko-KR" altLang="en-US" sz="2400" dirty="0"/>
              <a:t> 회귀하기도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적정 </a:t>
            </a:r>
            <a:r>
              <a:rPr lang="en-US" altLang="ko-KR" sz="2400" dirty="0"/>
              <a:t>epoch=7</a:t>
            </a:r>
            <a:r>
              <a:rPr lang="ko-KR" altLang="en-US" sz="2400" dirty="0"/>
              <a:t>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5815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035C76-8105-FB19-3730-7E797452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B687B170-A0D5-2A15-E337-2741F0FFADB7}"/>
              </a:ext>
            </a:extLst>
          </p:cNvPr>
          <p:cNvSpPr txBox="1">
            <a:spLocks/>
          </p:cNvSpPr>
          <p:nvPr/>
        </p:nvSpPr>
        <p:spPr>
          <a:xfrm>
            <a:off x="363552" y="406401"/>
            <a:ext cx="9862863" cy="85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#03 F1 Score</a:t>
            </a:r>
            <a:endParaRPr lang="ko-KR" altLang="en-US" sz="4000" spc="-185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756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39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#02 </a:t>
            </a:r>
            <a:r>
              <a:rPr lang="ko-KR" altLang="en-US" sz="4000" spc="-185" dirty="0">
                <a:latin typeface="+mj-ea"/>
              </a:rPr>
              <a:t>사진 영상 제거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사진과 일러스트의 차이 </a:t>
            </a:r>
            <a:r>
              <a:rPr lang="en-US" altLang="ko-KR" sz="2100" spc="-185" dirty="0"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712A0DC8-ECBB-220C-0886-F0D402C5D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68467"/>
              </p:ext>
            </p:extLst>
          </p:nvPr>
        </p:nvGraphicFramePr>
        <p:xfrm>
          <a:off x="491126" y="2168793"/>
          <a:ext cx="11465190" cy="39422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7160">
                  <a:extLst>
                    <a:ext uri="{9D8B030D-6E8A-4147-A177-3AD203B41FA5}">
                      <a16:colId xmlns:a16="http://schemas.microsoft.com/office/drawing/2014/main" val="3313426072"/>
                    </a:ext>
                  </a:extLst>
                </a:gridCol>
                <a:gridCol w="8618030">
                  <a:extLst>
                    <a:ext uri="{9D8B030D-6E8A-4147-A177-3AD203B41FA5}">
                      <a16:colId xmlns:a16="http://schemas.microsoft.com/office/drawing/2014/main" val="3912408123"/>
                    </a:ext>
                  </a:extLst>
                </a:gridCol>
              </a:tblGrid>
              <a:tr h="18661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정성적 관점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algn="l" latinLnBrk="1"/>
                      <a:r>
                        <a:rPr lang="ko-KR" altLang="en-US" dirty="0"/>
                        <a:t>사물 중심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한 객체만 존재하고 배경은 여백이다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b="1" dirty="0"/>
                        <a:t>정량적 관점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algn="l" latinLnBrk="1"/>
                      <a:r>
                        <a:rPr lang="ko-KR" altLang="en-US" dirty="0"/>
                        <a:t>같은 값을 가지는 픽셀의 수가 많다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algn="l" latinLnBrk="1"/>
                      <a:r>
                        <a:rPr lang="ko-KR" altLang="en-US" dirty="0"/>
                        <a:t>배경 투명화가 된 일러스트의 경우 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값이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인 픽셀의 수가 많다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10040"/>
                  </a:ext>
                </a:extLst>
              </a:tr>
              <a:tr h="20761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정성적 관점</a:t>
                      </a:r>
                      <a:r>
                        <a:rPr lang="en-US" altLang="ko-KR" b="1" dirty="0"/>
                        <a:t>:</a:t>
                      </a:r>
                    </a:p>
                    <a:p>
                      <a:pPr algn="l" latinLnBrk="1"/>
                      <a:r>
                        <a:rPr lang="ko-KR" altLang="en-US" dirty="0"/>
                        <a:t>여러 객체가 존재함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배경에도 다양한 정보가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정량적 관점</a:t>
                      </a:r>
                      <a:r>
                        <a:rPr lang="en-US" altLang="ko-KR" b="1" dirty="0"/>
                        <a:t>:</a:t>
                      </a:r>
                    </a:p>
                    <a:p>
                      <a:pPr algn="l" latinLnBrk="1"/>
                      <a:r>
                        <a:rPr lang="ko-KR" altLang="en-US" b="0" dirty="0"/>
                        <a:t>일러스트보다 배경 픽셀의 값이 다양함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360145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EF3A61-6E59-25A7-2C4C-43074B538268}"/>
              </a:ext>
            </a:extLst>
          </p:cNvPr>
          <p:cNvGrpSpPr/>
          <p:nvPr/>
        </p:nvGrpSpPr>
        <p:grpSpPr>
          <a:xfrm>
            <a:off x="491126" y="2213918"/>
            <a:ext cx="2626410" cy="1669537"/>
            <a:chOff x="118215" y="2092293"/>
            <a:chExt cx="3327240" cy="19468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DEE67A-5922-243D-05BB-76283887B1C8}"/>
                </a:ext>
              </a:extLst>
            </p:cNvPr>
            <p:cNvSpPr txBox="1"/>
            <p:nvPr/>
          </p:nvSpPr>
          <p:spPr>
            <a:xfrm>
              <a:off x="118215" y="3836334"/>
              <a:ext cx="2173917" cy="202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L2_3/aklomszbnohkwvfynhmf.jpg</a:t>
              </a:r>
              <a:endParaRPr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9ABBD-B236-3F8E-92DF-092DDAA7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040" y="2092293"/>
              <a:ext cx="3157415" cy="183953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E95A3C-642D-981A-970C-3FC7D38A082F}"/>
              </a:ext>
            </a:extLst>
          </p:cNvPr>
          <p:cNvGrpSpPr/>
          <p:nvPr/>
        </p:nvGrpSpPr>
        <p:grpSpPr>
          <a:xfrm>
            <a:off x="558530" y="4273984"/>
            <a:ext cx="2635676" cy="1473702"/>
            <a:chOff x="11768483" y="2565183"/>
            <a:chExt cx="4056993" cy="3002623"/>
          </a:xfrm>
        </p:grpSpPr>
        <p:pic>
          <p:nvPicPr>
            <p:cNvPr id="6" name="그림 5" descr="텍스트, 사람, 테이블, 실내이(가) 표시된 사진&#10;&#10;자동 생성된 설명">
              <a:extLst>
                <a:ext uri="{FF2B5EF4-FFF2-40B4-BE49-F238E27FC236}">
                  <a16:creationId xmlns:a16="http://schemas.microsoft.com/office/drawing/2014/main" id="{14DA1F2A-E1E6-5D1A-F3D8-54106745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1072" y="2565183"/>
              <a:ext cx="3954404" cy="26336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D1A827-FD2A-2480-D798-92503542EFE1}"/>
                </a:ext>
              </a:extLst>
            </p:cNvPr>
            <p:cNvSpPr txBox="1"/>
            <p:nvPr/>
          </p:nvSpPr>
          <p:spPr>
            <a:xfrm>
              <a:off x="11768483" y="5231689"/>
              <a:ext cx="2610266" cy="336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L2_3/aekgeinetflnsrfjzdnz.jpg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#02 </a:t>
            </a:r>
            <a:r>
              <a:rPr lang="ko-KR" altLang="en-US" sz="4000" spc="-185" dirty="0">
                <a:latin typeface="+mj-ea"/>
              </a:rPr>
              <a:t>사진 영상 제거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2202614"/>
            <a:ext cx="7002448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흑백 사진도 있고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채널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jpg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도 있고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채널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jpg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도 있고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채널 </a:t>
            </a:r>
            <a:r>
              <a:rPr lang="en-US" altLang="ko-K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png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도 있음</a:t>
            </a:r>
            <a:endParaRPr lang="ko-KR" altLang="en-US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ko-KR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/L2_dataset'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list_class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glob.glob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'/*'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list_class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list_images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glob.glob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'/*'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list_images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cv2.imread(j,cv2.IMREAD_UNCHANGED)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흑백</a:t>
            </a:r>
            <a:endParaRPr lang="ko-KR" altLang="en-US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)==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r=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g=r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b=r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a=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#jpg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)==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#3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채널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jpg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])==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r,g,b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a=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#4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채널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jpg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])==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r,g,b,a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#4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채널 </a:t>
            </a:r>
            <a:r>
              <a:rPr lang="en-US" altLang="ko-K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png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)==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r,g,b,a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b!=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g!=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r!=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a!=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배경이 흰색이 아니고 </a:t>
            </a:r>
            <a:r>
              <a:rPr lang="ko-KR" altLang="en-US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투명화된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것도 아닐 경우</a:t>
            </a:r>
            <a:endParaRPr lang="ko-KR" altLang="en-US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os.remove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(j)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05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(j,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삭제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ko-KR" altLang="en-US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11C8-0D2E-4AAA-5260-DA5952B402FE}"/>
              </a:ext>
            </a:extLst>
          </p:cNvPr>
          <p:cNvSpPr txBox="1"/>
          <p:nvPr/>
        </p:nvSpPr>
        <p:spPr>
          <a:xfrm>
            <a:off x="546100" y="1591004"/>
            <a:ext cx="3486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배경의 정보를 기준으로 사진을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B3C8A-38CC-3362-BFB4-EB214D2130DE}"/>
              </a:ext>
            </a:extLst>
          </p:cNvPr>
          <p:cNvSpPr txBox="1"/>
          <p:nvPr/>
        </p:nvSpPr>
        <p:spPr>
          <a:xfrm>
            <a:off x="6591300" y="1759063"/>
            <a:ext cx="4081567" cy="423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[0,0]</a:t>
            </a:r>
            <a:r>
              <a:rPr lang="ko-KR" altLang="en-US" dirty="0"/>
              <a:t>의 </a:t>
            </a:r>
            <a:r>
              <a:rPr lang="ko-KR" altLang="en-US" dirty="0" err="1"/>
              <a:t>픽셀값의</a:t>
            </a:r>
            <a:r>
              <a:rPr lang="ko-KR" altLang="en-US" dirty="0"/>
              <a:t> 정보를 받아온다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확장자의 종류에 따라 담긴 정보가 다르기에</a:t>
            </a:r>
            <a:endParaRPr lang="en-US" altLang="ko-KR" dirty="0"/>
          </a:p>
          <a:p>
            <a:r>
              <a:rPr lang="ko-KR" altLang="en-US" dirty="0"/>
              <a:t>조건문으로 구분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흑백 사진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rgb</a:t>
            </a:r>
            <a:r>
              <a:rPr lang="ko-KR" altLang="en-US" dirty="0"/>
              <a:t>채널</a:t>
            </a:r>
            <a:r>
              <a:rPr lang="en-US" altLang="ko-KR" dirty="0"/>
              <a:t>X,</a:t>
            </a:r>
            <a:r>
              <a:rPr lang="ko-KR" altLang="en-US" dirty="0"/>
              <a:t>투명도 정보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밝기 값을 받고 </a:t>
            </a:r>
            <a:r>
              <a:rPr lang="en-US" altLang="ko-KR" dirty="0" err="1"/>
              <a:t>rgb</a:t>
            </a:r>
            <a:r>
              <a:rPr lang="ko-KR" altLang="en-US" dirty="0"/>
              <a:t>값에 넣어준다</a:t>
            </a:r>
            <a:endParaRPr lang="en-US" altLang="ko-KR" dirty="0"/>
          </a:p>
          <a:p>
            <a:r>
              <a:rPr lang="en-US" altLang="ko-KR" dirty="0"/>
              <a:t>A=100</a:t>
            </a:r>
          </a:p>
          <a:p>
            <a:endParaRPr lang="en-US" altLang="ko-KR" dirty="0"/>
          </a:p>
          <a:p>
            <a:r>
              <a:rPr lang="en-US" altLang="ko-KR" dirty="0"/>
              <a:t>2.3</a:t>
            </a:r>
            <a:r>
              <a:rPr lang="ko-KR" altLang="en-US" dirty="0"/>
              <a:t>채널 </a:t>
            </a:r>
            <a:r>
              <a:rPr lang="en-US" altLang="ko-KR" dirty="0" err="1"/>
              <a:t>rgb</a:t>
            </a:r>
            <a:r>
              <a:rPr lang="ko-KR" altLang="en-US" dirty="0"/>
              <a:t>파일</a:t>
            </a:r>
            <a:r>
              <a:rPr lang="en-US" altLang="ko-KR" dirty="0"/>
              <a:t>:</a:t>
            </a:r>
            <a:r>
              <a:rPr lang="ko-KR" altLang="en-US" dirty="0"/>
              <a:t>투명도 정보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투명도 값 </a:t>
            </a:r>
            <a:r>
              <a:rPr lang="en-US" altLang="ko-KR" dirty="0"/>
              <a:t>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3,4.4</a:t>
            </a:r>
            <a:r>
              <a:rPr lang="ko-KR" altLang="en-US" dirty="0"/>
              <a:t>채널 </a:t>
            </a:r>
            <a:r>
              <a:rPr lang="en-US" altLang="ko-KR" dirty="0" err="1"/>
              <a:t>rgb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조건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흰색이 아니다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투명도가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(=</a:t>
            </a:r>
            <a:r>
              <a:rPr lang="ko-KR" altLang="en-US" dirty="0"/>
              <a:t>배경이 존재한다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02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코드</a:t>
            </a:r>
            <a:r>
              <a:rPr lang="en-US" altLang="ko-KR" sz="2100" spc="-185" dirty="0">
                <a:latin typeface="+mn-ea"/>
                <a:ea typeface="+mn-ea"/>
              </a:rPr>
              <a:t> </a:t>
            </a:r>
            <a:r>
              <a:rPr lang="ko-KR" altLang="en-US" sz="2100" spc="-185" dirty="0">
                <a:latin typeface="+mn-ea"/>
                <a:ea typeface="+mn-ea"/>
              </a:rPr>
              <a:t>시행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BB471-45E1-8971-559C-4EABD3C64D35}"/>
              </a:ext>
            </a:extLst>
          </p:cNvPr>
          <p:cNvSpPr txBox="1"/>
          <p:nvPr/>
        </p:nvSpPr>
        <p:spPr>
          <a:xfrm>
            <a:off x="6616701" y="17369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000" dirty="0"/>
              <a:t>삭제 후 파일 개수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A18160-FE1A-BBC2-6806-832361E4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3" y="2147314"/>
            <a:ext cx="5097448" cy="131689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99B76CC-51F6-41FE-E54A-BC2D2EF8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#02 </a:t>
            </a:r>
            <a:r>
              <a:rPr lang="ko-KR" altLang="en-US" sz="4000" spc="-185" dirty="0">
                <a:latin typeface="+mj-ea"/>
              </a:rPr>
              <a:t>사진 영상 제거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F687B7-DA8F-45F6-AEA3-C51765D38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453" y="2444116"/>
            <a:ext cx="1095375" cy="3238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CB8659-2B03-287C-B9CE-2E0708083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202" y="2427020"/>
            <a:ext cx="781050" cy="32004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19EE722-EE47-14EB-6852-097BBB8E3A3C}"/>
              </a:ext>
            </a:extLst>
          </p:cNvPr>
          <p:cNvSpPr/>
          <p:nvPr/>
        </p:nvSpPr>
        <p:spPr>
          <a:xfrm>
            <a:off x="7929804" y="3695700"/>
            <a:ext cx="781050" cy="11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6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11393019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01.	EDA</a:t>
            </a:r>
            <a:r>
              <a:rPr lang="ko-KR" altLang="en-US" sz="4000" spc="-185" dirty="0">
                <a:latin typeface="+mj-ea"/>
              </a:rPr>
              <a:t>과정을 통한 데이터셋 분포 해결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ko-KR" altLang="en-US" sz="2100" spc="-185" dirty="0">
              <a:latin typeface="+mn-ea"/>
              <a:ea typeface="+mn-ea"/>
            </a:endParaRPr>
          </a:p>
        </p:txBody>
      </p:sp>
      <p:sp>
        <p:nvSpPr>
          <p:cNvPr id="5" name="제목 38">
            <a:extLst>
              <a:ext uri="{FF2B5EF4-FFF2-40B4-BE49-F238E27FC236}">
                <a16:creationId xmlns:a16="http://schemas.microsoft.com/office/drawing/2014/main" id="{C4B75236-722E-4D45-C765-39AF6B19F2A0}"/>
              </a:ext>
            </a:extLst>
          </p:cNvPr>
          <p:cNvSpPr txBox="1">
            <a:spLocks/>
          </p:cNvSpPr>
          <p:nvPr/>
        </p:nvSpPr>
        <p:spPr>
          <a:xfrm>
            <a:off x="515952" y="18216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ko-KR" altLang="en-US" sz="2100" spc="-185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3E7F6-B6AD-BE02-26FC-CF91D419DA61}"/>
              </a:ext>
            </a:extLst>
          </p:cNvPr>
          <p:cNvSpPr txBox="1"/>
          <p:nvPr/>
        </p:nvSpPr>
        <p:spPr>
          <a:xfrm>
            <a:off x="372275" y="2050362"/>
            <a:ext cx="4798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L2_25</a:t>
            </a:r>
            <a:r>
              <a:rPr lang="ko-KR" altLang="en-US" sz="1800" dirty="0"/>
              <a:t>와 </a:t>
            </a:r>
            <a:r>
              <a:rPr lang="en-US" altLang="ko-KR" sz="1800" dirty="0"/>
              <a:t>L2_33</a:t>
            </a:r>
            <a:r>
              <a:rPr lang="ko-KR" altLang="en-US" sz="1800" dirty="0"/>
              <a:t>의 데이터 값이 유달리 크다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두가지 방식을 시도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 err="1"/>
              <a:t>언더샘플링</a:t>
            </a:r>
            <a:r>
              <a:rPr lang="en-US" altLang="ko-KR" sz="1800" dirty="0"/>
              <a:t>&amp;</a:t>
            </a:r>
            <a:r>
              <a:rPr lang="ko-KR" altLang="en-US" sz="1800" dirty="0"/>
              <a:t>데이터 증감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sz="1800" dirty="0" err="1"/>
              <a:t>언더샘플링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랜덤으로 데이터 삭제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sz="1800" dirty="0"/>
              <a:t>차후 균등하게 데이터 증감</a:t>
            </a: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데이터 증감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sz="1800" dirty="0"/>
              <a:t>가장 큰 파일의 크기에 맞춰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증감</a:t>
            </a:r>
            <a:endParaRPr lang="en-US" altLang="ko-KR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E22043-6BF3-EA8A-22B9-09F4343756E4}"/>
              </a:ext>
            </a:extLst>
          </p:cNvPr>
          <p:cNvGrpSpPr/>
          <p:nvPr/>
        </p:nvGrpSpPr>
        <p:grpSpPr>
          <a:xfrm>
            <a:off x="5335814" y="1865492"/>
            <a:ext cx="5836198" cy="3757896"/>
            <a:chOff x="5335814" y="1865492"/>
            <a:chExt cx="5836198" cy="37578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7EEADC-9088-EF64-C7C5-59A51A2EA209}"/>
                </a:ext>
              </a:extLst>
            </p:cNvPr>
            <p:cNvSpPr txBox="1"/>
            <p:nvPr/>
          </p:nvSpPr>
          <p:spPr>
            <a:xfrm>
              <a:off x="5335814" y="5041049"/>
              <a:ext cx="5156861" cy="582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85" dirty="0">
                  <a:latin typeface="+mn-ea"/>
                  <a:ea typeface="+mn-ea"/>
                </a:rPr>
                <a:t>사진 이미지 제거 후 파일의 총 이미지 개수를 시각화 한 그래프</a:t>
              </a:r>
            </a:p>
            <a:p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558849C-D774-E40B-E1B1-4097D97D0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5814" y="1865492"/>
              <a:ext cx="5836198" cy="306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제목 38">
            <a:extLst>
              <a:ext uri="{FF2B5EF4-FFF2-40B4-BE49-F238E27FC236}">
                <a16:creationId xmlns:a16="http://schemas.microsoft.com/office/drawing/2014/main" id="{A0E5A739-39D7-C9B0-0692-FB119714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406400"/>
            <a:ext cx="9863137" cy="855663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#02 </a:t>
            </a:r>
            <a:r>
              <a:rPr lang="ko-KR" altLang="en-US" sz="4000" spc="-185" dirty="0">
                <a:latin typeface="+mj-ea"/>
              </a:rPr>
              <a:t>사진 영상 제거</a:t>
            </a:r>
          </a:p>
        </p:txBody>
      </p:sp>
      <p:sp>
        <p:nvSpPr>
          <p:cNvPr id="12" name="제목 38">
            <a:extLst>
              <a:ext uri="{FF2B5EF4-FFF2-40B4-BE49-F238E27FC236}">
                <a16:creationId xmlns:a16="http://schemas.microsoft.com/office/drawing/2014/main" id="{2CE8A06B-6A94-E2E5-CC83-0D932105A91E}"/>
              </a:ext>
            </a:extLst>
          </p:cNvPr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4" name="제목 38">
            <a:extLst>
              <a:ext uri="{FF2B5EF4-FFF2-40B4-BE49-F238E27FC236}">
                <a16:creationId xmlns:a16="http://schemas.microsoft.com/office/drawing/2014/main" id="{FCBFD4B3-E78E-6A2E-90CC-DE4266379BF7}"/>
              </a:ext>
            </a:extLst>
          </p:cNvPr>
          <p:cNvSpPr txBox="1">
            <a:spLocks/>
          </p:cNvSpPr>
          <p:nvPr/>
        </p:nvSpPr>
        <p:spPr>
          <a:xfrm>
            <a:off x="363538" y="1969011"/>
            <a:ext cx="5580048" cy="38231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1600" spc="-185" dirty="0">
                <a:latin typeface="+mn-ea"/>
                <a:ea typeface="+mn-ea"/>
              </a:rPr>
              <a:t>데이터 증감 코드</a:t>
            </a:r>
            <a:r>
              <a:rPr lang="en-US" altLang="ko-KR" sz="1600" spc="-185" dirty="0">
                <a:latin typeface="+mn-ea"/>
                <a:ea typeface="+mn-ea"/>
              </a:rPr>
              <a:t>, </a:t>
            </a:r>
            <a:r>
              <a:rPr lang="ko-KR" altLang="en-US" sz="1600" spc="-185" dirty="0">
                <a:latin typeface="+mn-ea"/>
                <a:ea typeface="+mn-ea"/>
              </a:rPr>
              <a:t>이미지를 조금씩 변형시켜 저장</a:t>
            </a:r>
            <a:endParaRPr lang="en-US" altLang="ko-KR" sz="1600" spc="-185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3C56C7-AC8B-454A-DB35-B5EE5F1FCB3D}"/>
              </a:ext>
            </a:extLst>
          </p:cNvPr>
          <p:cNvSpPr txBox="1"/>
          <p:nvPr/>
        </p:nvSpPr>
        <p:spPr>
          <a:xfrm>
            <a:off x="6197599" y="2679968"/>
            <a:ext cx="5305531" cy="2762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L2_46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랜덤 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언더샘플링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1214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Number of random images to be removed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img_names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os.listdir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(file_path18)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Get image names in folder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img_names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random.sample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img_names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n)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Pick 893 random images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image 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img_names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Go over each image name to be deleted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f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(file_path18, image)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Create valid path to image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os.remove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Remove the image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D0239-8D17-83E0-0FE3-692A5E476DF8}"/>
              </a:ext>
            </a:extLst>
          </p:cNvPr>
          <p:cNvSpPr txBox="1"/>
          <p:nvPr/>
        </p:nvSpPr>
        <p:spPr>
          <a:xfrm>
            <a:off x="261953" y="2679968"/>
            <a:ext cx="583404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image generator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생성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datagen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ImageDataGenerator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   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rotation_range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  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회전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width_shift_range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수평 방향 이동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height_shift_range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수직 방향 이동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brightness_range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 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밝기      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zoom_range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      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확대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horizontal_flip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수평방향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가로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뒤집기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fill_mode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수직방향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세로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뒤집기</a:t>
            </a:r>
            <a:endParaRPr lang="ko-KR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0FF5F-6E5A-211C-DFC3-873F144785A9}"/>
              </a:ext>
            </a:extLst>
          </p:cNvPr>
          <p:cNvSpPr txBox="1"/>
          <p:nvPr/>
        </p:nvSpPr>
        <p:spPr>
          <a:xfrm>
            <a:off x="5943586" y="2016728"/>
            <a:ext cx="618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spc="-185" dirty="0">
                <a:latin typeface="+mn-ea"/>
                <a:ea typeface="+mn-ea"/>
              </a:rPr>
              <a:t>데이터 랜덤 제거 코드</a:t>
            </a:r>
            <a:endParaRPr lang="en-US" altLang="ko-KR" sz="16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#02 </a:t>
            </a:r>
            <a:r>
              <a:rPr lang="ko-KR" altLang="en-US" sz="4000" spc="-185" dirty="0">
                <a:latin typeface="+mj-ea"/>
              </a:rPr>
              <a:t>사진 영상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328A2B-7D29-6859-B044-F0335D497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7" b="2353"/>
          <a:stretch/>
        </p:blipFill>
        <p:spPr>
          <a:xfrm>
            <a:off x="450763" y="1511300"/>
            <a:ext cx="9219369" cy="469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9819A1-EBC0-154D-DA63-2B9945E9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093" y="2290555"/>
            <a:ext cx="6154829" cy="31404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D4523F-D8C6-F787-896E-7478FD5DC683}"/>
              </a:ext>
            </a:extLst>
          </p:cNvPr>
          <p:cNvSpPr/>
          <p:nvPr/>
        </p:nvSpPr>
        <p:spPr>
          <a:xfrm>
            <a:off x="3479800" y="5867400"/>
            <a:ext cx="571500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#02 </a:t>
            </a:r>
            <a:r>
              <a:rPr lang="ko-KR" altLang="en-US" sz="4000" spc="-185" dirty="0">
                <a:latin typeface="+mj-ea"/>
              </a:rPr>
              <a:t>사진 영상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A17926-34C8-C3A8-3F0F-01593C075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2" y="1528125"/>
            <a:ext cx="10219059" cy="4707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2AA3D-C554-67D1-7185-0F248313EDB8}"/>
              </a:ext>
            </a:extLst>
          </p:cNvPr>
          <p:cNvSpPr/>
          <p:nvPr/>
        </p:nvSpPr>
        <p:spPr>
          <a:xfrm>
            <a:off x="3479800" y="5867400"/>
            <a:ext cx="6121400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836562-ED2B-2B4E-1E0C-DC5DA421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749" y="2283657"/>
            <a:ext cx="5899266" cy="31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ko-KR" altLang="en-US" sz="2100" spc="-185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BB471-45E1-8971-559C-4EABD3C64D35}"/>
              </a:ext>
            </a:extLst>
          </p:cNvPr>
          <p:cNvSpPr txBox="1"/>
          <p:nvPr/>
        </p:nvSpPr>
        <p:spPr>
          <a:xfrm>
            <a:off x="685800" y="1783515"/>
            <a:ext cx="98171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400" dirty="0"/>
              <a:t>1.</a:t>
            </a:r>
            <a:r>
              <a:rPr lang="ko-KR" altLang="en-US" sz="2400" dirty="0" err="1"/>
              <a:t>언더샘플링</a:t>
            </a:r>
            <a:r>
              <a:rPr lang="en-US" altLang="ko-KR" sz="2400" dirty="0"/>
              <a:t>+</a:t>
            </a:r>
            <a:r>
              <a:rPr lang="ko-KR" altLang="en-US" sz="2400" dirty="0"/>
              <a:t>데이터 증감</a:t>
            </a:r>
            <a:r>
              <a:rPr lang="en-US" altLang="ko-KR" sz="2400" dirty="0"/>
              <a:t>(</a:t>
            </a:r>
            <a:r>
              <a:rPr lang="ko-KR" altLang="en-US" sz="2400" dirty="0"/>
              <a:t>약</a:t>
            </a:r>
            <a:r>
              <a:rPr lang="en-US" altLang="ko-KR" sz="2400" dirty="0"/>
              <a:t>1000*20</a:t>
            </a:r>
            <a:r>
              <a:rPr lang="ko-KR" altLang="en-US" sz="2400" dirty="0"/>
              <a:t>개</a:t>
            </a:r>
            <a:r>
              <a:rPr lang="en-US" altLang="ko-KR" sz="2400" dirty="0"/>
              <a:t>) </a:t>
            </a:r>
          </a:p>
          <a:p>
            <a:pPr algn="ctr" latinLnBrk="1"/>
            <a:r>
              <a:rPr lang="en-US" altLang="ko-KR" sz="2400" dirty="0" err="1"/>
              <a:t>train_accuracy</a:t>
            </a:r>
            <a:r>
              <a:rPr lang="en-US" altLang="ko-KR" sz="2400" dirty="0"/>
              <a:t> : </a:t>
            </a:r>
            <a:r>
              <a:rPr lang="ko-KR" altLang="en-US" sz="2400" dirty="0"/>
              <a:t>약 </a:t>
            </a:r>
            <a:r>
              <a:rPr lang="en-US" altLang="ko-KR" sz="2400" dirty="0"/>
              <a:t>78%</a:t>
            </a:r>
          </a:p>
          <a:p>
            <a:pPr algn="ctr" latinLnBrk="1"/>
            <a:r>
              <a:rPr lang="en-US" altLang="ko-KR" sz="2400" dirty="0" err="1"/>
              <a:t>val_accuracy</a:t>
            </a:r>
            <a:r>
              <a:rPr lang="en-US" altLang="ko-KR" sz="2400" dirty="0"/>
              <a:t> :</a:t>
            </a:r>
            <a:r>
              <a:rPr lang="ko-KR" altLang="en-US" sz="2400" dirty="0"/>
              <a:t>약 </a:t>
            </a:r>
            <a:r>
              <a:rPr lang="en-US" altLang="ko-KR" sz="2400" dirty="0"/>
              <a:t>45%</a:t>
            </a:r>
          </a:p>
          <a:p>
            <a:pPr algn="ctr" latinLnBrk="1"/>
            <a:endParaRPr lang="en-US" altLang="ko-KR" sz="2400" dirty="0"/>
          </a:p>
          <a:p>
            <a:pPr latinLnBrk="1"/>
            <a:r>
              <a:rPr lang="en-US" altLang="ko-KR" sz="2400" dirty="0"/>
              <a:t>2.</a:t>
            </a:r>
            <a:r>
              <a:rPr lang="ko-KR" altLang="en-US" sz="2400" dirty="0"/>
              <a:t>데이터 개수의 최대값에 맞춰 데이터 증감</a:t>
            </a:r>
            <a:r>
              <a:rPr lang="en-US" altLang="ko-KR" sz="2400" dirty="0"/>
              <a:t>(</a:t>
            </a:r>
            <a:r>
              <a:rPr lang="ko-KR" altLang="en-US" sz="2400" dirty="0"/>
              <a:t>약 </a:t>
            </a:r>
            <a:r>
              <a:rPr lang="en-US" altLang="ko-KR" sz="2400" dirty="0"/>
              <a:t>6000*20)</a:t>
            </a:r>
          </a:p>
          <a:p>
            <a:pPr algn="ctr" latinLnBrk="1"/>
            <a:r>
              <a:rPr lang="en-US" altLang="ko-KR" sz="2400" dirty="0" err="1"/>
              <a:t>train_accuracy</a:t>
            </a:r>
            <a:r>
              <a:rPr lang="en-US" altLang="ko-KR" sz="2400" dirty="0"/>
              <a:t> : </a:t>
            </a:r>
            <a:r>
              <a:rPr lang="ko-KR" altLang="en-US" sz="2400" dirty="0"/>
              <a:t>약 </a:t>
            </a:r>
            <a:r>
              <a:rPr lang="en-US" altLang="ko-KR" sz="2400" dirty="0"/>
              <a:t>74%</a:t>
            </a:r>
          </a:p>
          <a:p>
            <a:pPr algn="ctr" latinLnBrk="1"/>
            <a:r>
              <a:rPr lang="en-US" altLang="ko-KR" sz="2400" dirty="0" err="1"/>
              <a:t>val_accuracy</a:t>
            </a:r>
            <a:r>
              <a:rPr lang="en-US" altLang="ko-KR" sz="2400" dirty="0"/>
              <a:t> : </a:t>
            </a:r>
            <a:r>
              <a:rPr lang="ko-KR" altLang="en-US" sz="2400" dirty="0"/>
              <a:t>약 </a:t>
            </a:r>
            <a:r>
              <a:rPr lang="en-US" altLang="ko-KR" sz="2400" dirty="0"/>
              <a:t>55%</a:t>
            </a:r>
          </a:p>
          <a:p>
            <a:pPr latinLnBrk="1"/>
            <a:endParaRPr lang="en-US" altLang="ko-KR" sz="2400" dirty="0"/>
          </a:p>
          <a:p>
            <a:pPr latinLnBrk="1"/>
            <a:r>
              <a:rPr lang="en-US" altLang="ko-KR" sz="2400" dirty="0"/>
              <a:t>2</a:t>
            </a:r>
            <a:r>
              <a:rPr lang="ko-KR" altLang="en-US" sz="2400" dirty="0"/>
              <a:t>번 방식의 </a:t>
            </a:r>
            <a:r>
              <a:rPr lang="en-US" altLang="ko-KR" sz="2400" dirty="0" err="1"/>
              <a:t>Train_accuracy</a:t>
            </a:r>
            <a:r>
              <a:rPr lang="ko-KR" altLang="en-US" sz="2400" dirty="0"/>
              <a:t>는 </a:t>
            </a:r>
            <a:r>
              <a:rPr lang="en-US" altLang="ko-KR" sz="2400" dirty="0"/>
              <a:t>4%</a:t>
            </a:r>
            <a:r>
              <a:rPr lang="ko-KR" altLang="en-US" sz="2400" dirty="0"/>
              <a:t>낮지만</a:t>
            </a:r>
            <a:endParaRPr lang="en-US" altLang="ko-KR" sz="2400" dirty="0"/>
          </a:p>
          <a:p>
            <a:pPr latinLnBrk="1"/>
            <a:r>
              <a:rPr lang="en-US" altLang="ko-KR" sz="2400" dirty="0" err="1"/>
              <a:t>Val_accuracy</a:t>
            </a:r>
            <a:r>
              <a:rPr lang="ko-KR" altLang="en-US" sz="2400" dirty="0"/>
              <a:t>가 </a:t>
            </a:r>
            <a:r>
              <a:rPr lang="en-US" altLang="ko-KR" sz="2400" dirty="0"/>
              <a:t>10%</a:t>
            </a:r>
            <a:r>
              <a:rPr lang="ko-KR" altLang="en-US" sz="2400" dirty="0"/>
              <a:t>높다</a:t>
            </a:r>
            <a:r>
              <a:rPr lang="en-US" altLang="ko-KR" sz="2400" dirty="0"/>
              <a:t>.(</a:t>
            </a:r>
            <a:r>
              <a:rPr lang="ko-KR" altLang="en-US" sz="2400" dirty="0"/>
              <a:t>아예 누락 되는 데이터는 없어서</a:t>
            </a:r>
            <a:r>
              <a:rPr lang="en-US" altLang="ko-KR" sz="2400" dirty="0"/>
              <a:t>)</a:t>
            </a:r>
          </a:p>
          <a:p>
            <a:pPr latinLnBrk="1"/>
            <a:r>
              <a:rPr lang="en-US" altLang="ko-KR" sz="2400" dirty="0"/>
              <a:t>1</a:t>
            </a:r>
            <a:r>
              <a:rPr lang="ko-KR" altLang="en-US" sz="2400" dirty="0"/>
              <a:t>은 </a:t>
            </a:r>
            <a:r>
              <a:rPr lang="en-US" altLang="ko-KR" sz="2400" dirty="0"/>
              <a:t>2</a:t>
            </a:r>
            <a:r>
              <a:rPr lang="ko-KR" altLang="en-US" sz="2400" dirty="0"/>
              <a:t>보다 </a:t>
            </a:r>
            <a:r>
              <a:rPr lang="en-US" altLang="ko-KR" sz="2400" dirty="0" err="1"/>
              <a:t>train_set</a:t>
            </a:r>
            <a:r>
              <a:rPr lang="ko-KR" altLang="en-US" sz="2400" dirty="0"/>
              <a:t>에 과적합하기에 </a:t>
            </a:r>
            <a:r>
              <a:rPr lang="en-US" altLang="ko-KR" sz="2400" dirty="0"/>
              <a:t>2</a:t>
            </a:r>
            <a:r>
              <a:rPr lang="ko-KR" altLang="en-US" sz="2400" dirty="0"/>
              <a:t>번 선택</a:t>
            </a:r>
            <a:endParaRPr lang="en-US" altLang="ko-KR" sz="2400" dirty="0"/>
          </a:p>
        </p:txBody>
      </p:sp>
      <p:sp>
        <p:nvSpPr>
          <p:cNvPr id="8" name="제목 38">
            <a:extLst>
              <a:ext uri="{FF2B5EF4-FFF2-40B4-BE49-F238E27FC236}">
                <a16:creationId xmlns:a16="http://schemas.microsoft.com/office/drawing/2014/main" id="{30C2DD1B-89A0-2342-FB72-E9936474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#02 </a:t>
            </a:r>
            <a:r>
              <a:rPr lang="ko-KR" altLang="en-US" sz="4000" spc="-185" dirty="0">
                <a:latin typeface="+mj-ea"/>
              </a:rPr>
              <a:t>사진 영상 제거</a:t>
            </a:r>
          </a:p>
        </p:txBody>
      </p:sp>
    </p:spTree>
    <p:extLst>
      <p:ext uri="{BB962C8B-B14F-4D97-AF65-F5344CB8AC3E}">
        <p14:creationId xmlns:p14="http://schemas.microsoft.com/office/powerpoint/2010/main" val="405787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878</Words>
  <Application>Microsoft Office PowerPoint</Application>
  <PresentationFormat>와이드스크린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Courier New</vt:lpstr>
      <vt:lpstr>Office 테마</vt:lpstr>
      <vt:lpstr>PowerPoint 프레젠테이션</vt:lpstr>
      <vt:lpstr>Mission #02 사진 영상 제거</vt:lpstr>
      <vt:lpstr>Mission #02 사진 영상 제거</vt:lpstr>
      <vt:lpstr>Mission #02 사진 영상 제거</vt:lpstr>
      <vt:lpstr>01. EDA과정을 통한 데이터셋 분포 해결</vt:lpstr>
      <vt:lpstr>Mission #02 사진 영상 제거</vt:lpstr>
      <vt:lpstr>Mission #02 사진 영상 제거</vt:lpstr>
      <vt:lpstr>Mission #02 사진 영상 제거</vt:lpstr>
      <vt:lpstr>Mission #02 사진 영상 제거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lsy000926@gmail.com</cp:lastModifiedBy>
  <cp:revision>93</cp:revision>
  <cp:lastPrinted>2021-07-01T01:04:03Z</cp:lastPrinted>
  <dcterms:created xsi:type="dcterms:W3CDTF">2021-06-16T05:52:09Z</dcterms:created>
  <dcterms:modified xsi:type="dcterms:W3CDTF">2022-11-04T06:14:25Z</dcterms:modified>
</cp:coreProperties>
</file>