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015"/>
    <a:srgbClr val="D7F2EB"/>
    <a:srgbClr val="1BD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6" d="100"/>
          <a:sy n="106" d="100"/>
        </p:scale>
        <p:origin x="-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08B4-AF17-BECA-9ED8-04972A5C14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B54003-A902-7907-7832-BFB664D9D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2A48E3-0971-DCD9-1340-BCF875BA5B10}"/>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5" name="Footer Placeholder 4">
            <a:extLst>
              <a:ext uri="{FF2B5EF4-FFF2-40B4-BE49-F238E27FC236}">
                <a16:creationId xmlns:a16="http://schemas.microsoft.com/office/drawing/2014/main" id="{B0BF8C69-1F65-FE51-FA0E-CF528D0E1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CACBC-07E7-7A8D-20E0-56DF21FAE836}"/>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42817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7555-BA4A-85F3-258F-49C44850B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656E62-29B8-33D1-759B-F63E0704E5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B4F65-9997-EE66-2519-BB6BEF247DD0}"/>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5" name="Footer Placeholder 4">
            <a:extLst>
              <a:ext uri="{FF2B5EF4-FFF2-40B4-BE49-F238E27FC236}">
                <a16:creationId xmlns:a16="http://schemas.microsoft.com/office/drawing/2014/main" id="{BC6C6405-A63D-06D8-4BF8-AB1AA6B8F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21E02-B8F6-49E9-0DF3-898D29CC5602}"/>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56239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F2278-ADDC-C7C6-1420-001780BACA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D5B197-F420-45EB-8FCF-5C0F4FE1B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FBC01-2864-53A1-51A0-A775A9600880}"/>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5" name="Footer Placeholder 4">
            <a:extLst>
              <a:ext uri="{FF2B5EF4-FFF2-40B4-BE49-F238E27FC236}">
                <a16:creationId xmlns:a16="http://schemas.microsoft.com/office/drawing/2014/main" id="{E4CDBE89-18FC-3D41-6EDD-D6C50F979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313BC-8B5D-BC66-B9AB-CE8FECDEF580}"/>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363892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844E32-DF43-4FBC-6040-A36C9E942D54}"/>
              </a:ext>
            </a:extLst>
          </p:cNvPr>
          <p:cNvSpPr/>
          <p:nvPr userDrawn="1"/>
        </p:nvSpPr>
        <p:spPr>
          <a:xfrm>
            <a:off x="0" y="0"/>
            <a:ext cx="12192000" cy="1439501"/>
          </a:xfrm>
          <a:prstGeom prst="rect">
            <a:avLst/>
          </a:prstGeom>
          <a:solidFill>
            <a:srgbClr val="11101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FC36D-C630-56A0-CC6F-DA9813858B12}"/>
              </a:ext>
            </a:extLst>
          </p:cNvPr>
          <p:cNvSpPr>
            <a:spLocks noGrp="1"/>
          </p:cNvSpPr>
          <p:nvPr>
            <p:ph type="title"/>
          </p:nvPr>
        </p:nvSpPr>
        <p:spPr>
          <a:xfrm>
            <a:off x="1348966" y="320675"/>
            <a:ext cx="10515600" cy="1325563"/>
          </a:xfrm>
        </p:spPr>
        <p:txBody>
          <a:bodyPr/>
          <a:lstStyle>
            <a:lvl1pPr>
              <a:defRPr b="1">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3B3F0F-A1F3-31C3-A0CB-56DA59313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76216-E1E9-1A00-6F6B-8B3720BB6DF5}"/>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5" name="Footer Placeholder 4">
            <a:extLst>
              <a:ext uri="{FF2B5EF4-FFF2-40B4-BE49-F238E27FC236}">
                <a16:creationId xmlns:a16="http://schemas.microsoft.com/office/drawing/2014/main" id="{61A03617-8D11-20EB-FBBD-6F8FD7356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8FDBD-59A2-54D9-9BFD-92E464E907E3}"/>
              </a:ext>
            </a:extLst>
          </p:cNvPr>
          <p:cNvSpPr>
            <a:spLocks noGrp="1"/>
          </p:cNvSpPr>
          <p:nvPr>
            <p:ph type="sldNum" sz="quarter" idx="12"/>
          </p:nvPr>
        </p:nvSpPr>
        <p:spPr/>
        <p:txBody>
          <a:bodyPr/>
          <a:lstStyle/>
          <a:p>
            <a:fld id="{362E2913-B430-4D77-B3F6-507CBE7BA0A2}" type="slidenum">
              <a:rPr lang="en-US" smtClean="0"/>
              <a:t>‹#›</a:t>
            </a:fld>
            <a:endParaRPr lang="en-US"/>
          </a:p>
        </p:txBody>
      </p:sp>
      <p:pic>
        <p:nvPicPr>
          <p:cNvPr id="9" name="Picture 8">
            <a:extLst>
              <a:ext uri="{FF2B5EF4-FFF2-40B4-BE49-F238E27FC236}">
                <a16:creationId xmlns:a16="http://schemas.microsoft.com/office/drawing/2014/main" id="{5B516517-7697-B633-C181-FCE9DC700A2A}"/>
              </a:ext>
            </a:extLst>
          </p:cNvPr>
          <p:cNvPicPr>
            <a:picLocks noChangeAspect="1"/>
          </p:cNvPicPr>
          <p:nvPr userDrawn="1"/>
        </p:nvPicPr>
        <p:blipFill>
          <a:blip r:embed="rId2">
            <a:extLst>
              <a:ext uri="{28A0092B-C50C-407E-A947-70E740481C1C}">
                <a14:useLocalDpi xmlns:a14="http://schemas.microsoft.com/office/drawing/2010/main" val="0"/>
              </a:ext>
            </a:extLst>
          </a:blip>
          <a:srcRect l="28456" t="24456" r="27822" b="26119"/>
          <a:stretch/>
        </p:blipFill>
        <p:spPr>
          <a:xfrm>
            <a:off x="0" y="0"/>
            <a:ext cx="1348966" cy="1439501"/>
          </a:xfrm>
          <a:prstGeom prst="rect">
            <a:avLst/>
          </a:prstGeom>
        </p:spPr>
      </p:pic>
    </p:spTree>
    <p:extLst>
      <p:ext uri="{BB962C8B-B14F-4D97-AF65-F5344CB8AC3E}">
        <p14:creationId xmlns:p14="http://schemas.microsoft.com/office/powerpoint/2010/main" val="27272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33C1-80B7-BF58-A02C-50E003A25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BC3E49-8CB1-807B-2AE5-D7E370AC5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BF3D5-3CA6-46B1-DBF4-0B93B30B51E9}"/>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5" name="Footer Placeholder 4">
            <a:extLst>
              <a:ext uri="{FF2B5EF4-FFF2-40B4-BE49-F238E27FC236}">
                <a16:creationId xmlns:a16="http://schemas.microsoft.com/office/drawing/2014/main" id="{8D81C08E-D6C8-34FB-CE64-B0E98E593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751F3-C3B3-93B7-DD8B-3FAC59375FCA}"/>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7316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5BC1-4B48-352A-2CBB-9E1BA2314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7CC31-2CA6-5922-995C-A7BBCC1B6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8A80EF-6DC9-7C7C-B417-B351AC5D6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F08C8C-6FB6-1E11-BC02-E51A83907C3F}"/>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6" name="Footer Placeholder 5">
            <a:extLst>
              <a:ext uri="{FF2B5EF4-FFF2-40B4-BE49-F238E27FC236}">
                <a16:creationId xmlns:a16="http://schemas.microsoft.com/office/drawing/2014/main" id="{7495597B-3C4C-D417-0909-374FFE6B3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91E61-D348-3F7A-B9BE-135A7A258A90}"/>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10453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95-CFB6-DE26-24AD-AB42839461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3CB87F-8085-DC7D-081A-4871A5ECE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AB15A-E68C-C389-09E7-FB84AC258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1C471E-3A27-B782-C91B-4835FA2C8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962AA-0686-68C7-2CD1-E1FC01CA2D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0018D-2E20-1A4F-0A58-8981F9A6EA4A}"/>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8" name="Footer Placeholder 7">
            <a:extLst>
              <a:ext uri="{FF2B5EF4-FFF2-40B4-BE49-F238E27FC236}">
                <a16:creationId xmlns:a16="http://schemas.microsoft.com/office/drawing/2014/main" id="{CD4C463B-473E-119C-B3BE-D5AA55F45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05A8EC-69D6-7F97-F95B-24CA20444939}"/>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04018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0730-2A8B-7FCF-E35B-B9F79B16A6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D6E456-2674-898A-87D5-93DD6CE23053}"/>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4" name="Footer Placeholder 3">
            <a:extLst>
              <a:ext uri="{FF2B5EF4-FFF2-40B4-BE49-F238E27FC236}">
                <a16:creationId xmlns:a16="http://schemas.microsoft.com/office/drawing/2014/main" id="{891945A1-D5FF-D308-6202-68D215E734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A14DA7-51D7-E487-905F-C59D385503B4}"/>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384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269C3-9FD3-6012-A305-17DE2056B9A9}"/>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3" name="Footer Placeholder 2">
            <a:extLst>
              <a:ext uri="{FF2B5EF4-FFF2-40B4-BE49-F238E27FC236}">
                <a16:creationId xmlns:a16="http://schemas.microsoft.com/office/drawing/2014/main" id="{17C9B7E7-F9F5-07AE-BE77-574B18EB7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7B7188-1295-5B40-674C-17B4C4FDB8E5}"/>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23685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8FCF-B9CA-75CA-DE5C-4591A4AF2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B5579-BE31-71A7-5A61-B35392307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A157EC-CAA7-247A-6385-EF6C657C1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30C88-1DF7-6A2B-61C8-4BBEF98C6FE3}"/>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6" name="Footer Placeholder 5">
            <a:extLst>
              <a:ext uri="{FF2B5EF4-FFF2-40B4-BE49-F238E27FC236}">
                <a16:creationId xmlns:a16="http://schemas.microsoft.com/office/drawing/2014/main" id="{74CE6C3A-FEC3-87C2-6774-D8D4EFDBE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EDEE1-4E36-0B26-7D26-1FFEFEB434DD}"/>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90295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135E-0CEB-6F26-0588-40FF82DE7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ED3B3A-6268-CE3B-BCBE-C2BBCCD8B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4BF9A7-DE1B-4561-7863-08518CBD1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854BBE-B942-1013-555B-2F0FFC96980C}"/>
              </a:ext>
            </a:extLst>
          </p:cNvPr>
          <p:cNvSpPr>
            <a:spLocks noGrp="1"/>
          </p:cNvSpPr>
          <p:nvPr>
            <p:ph type="dt" sz="half" idx="10"/>
          </p:nvPr>
        </p:nvSpPr>
        <p:spPr/>
        <p:txBody>
          <a:bodyPr/>
          <a:lstStyle/>
          <a:p>
            <a:fld id="{B4B45118-7A4E-49BA-9EAD-210F59C23FC3}" type="datetimeFigureOut">
              <a:rPr lang="en-US" smtClean="0"/>
              <a:t>4/3/2025</a:t>
            </a:fld>
            <a:endParaRPr lang="en-US"/>
          </a:p>
        </p:txBody>
      </p:sp>
      <p:sp>
        <p:nvSpPr>
          <p:cNvPr id="6" name="Footer Placeholder 5">
            <a:extLst>
              <a:ext uri="{FF2B5EF4-FFF2-40B4-BE49-F238E27FC236}">
                <a16:creationId xmlns:a16="http://schemas.microsoft.com/office/drawing/2014/main" id="{CBB09BA3-FBC0-274E-F075-C10DDAB41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F3013-5632-6B1B-299D-7BBFA9D721CF}"/>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361705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99CE2-3DCB-C7F3-7B89-C1190C995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2D7AF1-2DD6-DF0E-C37D-A8597072D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30770-E0C6-D2C5-933A-1D001DB3A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45118-7A4E-49BA-9EAD-210F59C23FC3}" type="datetimeFigureOut">
              <a:rPr lang="en-US" smtClean="0"/>
              <a:t>4/3/2025</a:t>
            </a:fld>
            <a:endParaRPr lang="en-US"/>
          </a:p>
        </p:txBody>
      </p:sp>
      <p:sp>
        <p:nvSpPr>
          <p:cNvPr id="5" name="Footer Placeholder 4">
            <a:extLst>
              <a:ext uri="{FF2B5EF4-FFF2-40B4-BE49-F238E27FC236}">
                <a16:creationId xmlns:a16="http://schemas.microsoft.com/office/drawing/2014/main" id="{0032056B-6655-498D-CA96-E4261D503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690C99-6D6F-F448-38F3-3D26CA472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2913-B430-4D77-B3F6-507CBE7BA0A2}" type="slidenum">
              <a:rPr lang="en-US" smtClean="0"/>
              <a:t>‹#›</a:t>
            </a:fld>
            <a:endParaRPr lang="en-US"/>
          </a:p>
        </p:txBody>
      </p:sp>
    </p:spTree>
    <p:extLst>
      <p:ext uri="{BB962C8B-B14F-4D97-AF65-F5344CB8AC3E}">
        <p14:creationId xmlns:p14="http://schemas.microsoft.com/office/powerpoint/2010/main" val="787017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69B3-3B5B-F2CF-9113-1522505338BA}"/>
              </a:ext>
            </a:extLst>
          </p:cNvPr>
          <p:cNvSpPr>
            <a:spLocks noGrp="1"/>
          </p:cNvSpPr>
          <p:nvPr>
            <p:ph type="ctrTitle"/>
          </p:nvPr>
        </p:nvSpPr>
        <p:spPr/>
        <p:txBody>
          <a:bodyPr>
            <a:normAutofit fontScale="90000"/>
          </a:bodyPr>
          <a:lstStyle/>
          <a:p>
            <a:r>
              <a:rPr lang="en-US" dirty="0">
                <a:effectLst/>
                <a:latin typeface="Calibri" panose="020F0502020204030204" pitchFamily="34" charset="0"/>
                <a:ea typeface="SimSun" panose="02010600030101010101" pitchFamily="2" charset="-122"/>
                <a:cs typeface="Times New Roman" panose="02020603050405020304" pitchFamily="18" charset="0"/>
              </a:rPr>
              <a:t>Rubies MFB Transaction Insights &amp; Strategic Recommendations</a:t>
            </a:r>
            <a:endParaRPr lang="en-US" dirty="0"/>
          </a:p>
        </p:txBody>
      </p:sp>
      <p:sp>
        <p:nvSpPr>
          <p:cNvPr id="3" name="Subtitle 2">
            <a:extLst>
              <a:ext uri="{FF2B5EF4-FFF2-40B4-BE49-F238E27FC236}">
                <a16:creationId xmlns:a16="http://schemas.microsoft.com/office/drawing/2014/main" id="{80A40BD3-D584-BC04-D425-919E7449469E}"/>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654970AC-343F-2BFC-7DCE-C45A68ABA48B}"/>
              </a:ext>
            </a:extLst>
          </p:cNvPr>
          <p:cNvPicPr>
            <a:picLocks noChangeAspect="1"/>
          </p:cNvPicPr>
          <p:nvPr/>
        </p:nvPicPr>
        <p:blipFill>
          <a:blip r:embed="rId2"/>
          <a:stretch>
            <a:fillRect/>
          </a:stretch>
        </p:blipFill>
        <p:spPr>
          <a:xfrm>
            <a:off x="0" y="3993"/>
            <a:ext cx="12192000" cy="6850013"/>
          </a:xfrm>
          <a:prstGeom prst="rect">
            <a:avLst/>
          </a:prstGeom>
        </p:spPr>
      </p:pic>
    </p:spTree>
    <p:extLst>
      <p:ext uri="{BB962C8B-B14F-4D97-AF65-F5344CB8AC3E}">
        <p14:creationId xmlns:p14="http://schemas.microsoft.com/office/powerpoint/2010/main" val="368618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5A0A-02C5-9EB5-228B-A6ED155DEDB8}"/>
              </a:ext>
            </a:extLst>
          </p:cNvPr>
          <p:cNvSpPr>
            <a:spLocks noGrp="1"/>
          </p:cNvSpPr>
          <p:nvPr>
            <p:ph type="title"/>
          </p:nvPr>
        </p:nvSpPr>
        <p:spPr/>
        <p:txBody>
          <a:bodyPr/>
          <a:lstStyle/>
          <a:p>
            <a:r>
              <a:rPr lang="en-US" b="1" dirty="0"/>
              <a:t>Appendix (Dashboard)</a:t>
            </a:r>
          </a:p>
        </p:txBody>
      </p:sp>
    </p:spTree>
    <p:extLst>
      <p:ext uri="{BB962C8B-B14F-4D97-AF65-F5344CB8AC3E}">
        <p14:creationId xmlns:p14="http://schemas.microsoft.com/office/powerpoint/2010/main" val="148319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16A8-E27B-C30E-CFCE-54AD62BEBD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7A720C-CEC8-B86C-9133-747E152E262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9BC5894-CE29-FA5B-2DB6-F27174DD3D98}"/>
              </a:ext>
            </a:extLst>
          </p:cNvPr>
          <p:cNvPicPr>
            <a:picLocks noChangeAspect="1"/>
          </p:cNvPicPr>
          <p:nvPr/>
        </p:nvPicPr>
        <p:blipFill>
          <a:blip r:embed="rId2"/>
          <a:stretch>
            <a:fillRect/>
          </a:stretch>
        </p:blipFill>
        <p:spPr>
          <a:xfrm>
            <a:off x="3325" y="0"/>
            <a:ext cx="12185349" cy="6858000"/>
          </a:xfrm>
          <a:prstGeom prst="rect">
            <a:avLst/>
          </a:prstGeom>
        </p:spPr>
      </p:pic>
    </p:spTree>
    <p:extLst>
      <p:ext uri="{BB962C8B-B14F-4D97-AF65-F5344CB8AC3E}">
        <p14:creationId xmlns:p14="http://schemas.microsoft.com/office/powerpoint/2010/main" val="414104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972C-44F6-0F8E-51AF-527532981F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6EFF5B-2761-9ECB-E1D8-4145632F257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2651D9D-FCA2-62C4-1384-4F170A36E171}"/>
              </a:ext>
            </a:extLst>
          </p:cNvPr>
          <p:cNvPicPr>
            <a:picLocks noChangeAspect="1"/>
          </p:cNvPicPr>
          <p:nvPr/>
        </p:nvPicPr>
        <p:blipFill>
          <a:blip r:embed="rId2"/>
          <a:stretch>
            <a:fillRect/>
          </a:stretch>
        </p:blipFill>
        <p:spPr>
          <a:xfrm>
            <a:off x="0" y="2937"/>
            <a:ext cx="12192000" cy="6852126"/>
          </a:xfrm>
          <a:prstGeom prst="rect">
            <a:avLst/>
          </a:prstGeom>
        </p:spPr>
      </p:pic>
    </p:spTree>
    <p:extLst>
      <p:ext uri="{BB962C8B-B14F-4D97-AF65-F5344CB8AC3E}">
        <p14:creationId xmlns:p14="http://schemas.microsoft.com/office/powerpoint/2010/main" val="260813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CEB8-C2CC-1EBF-7D4D-5A37487E725D}"/>
              </a:ext>
            </a:extLst>
          </p:cNvPr>
          <p:cNvSpPr>
            <a:spLocks noGrp="1"/>
          </p:cNvSpPr>
          <p:nvPr>
            <p:ph type="title"/>
          </p:nvPr>
        </p:nvSpPr>
        <p:spPr/>
        <p:txBody>
          <a:bodyPr/>
          <a:lstStyle/>
          <a:p>
            <a:pPr marL="0" marR="0"/>
            <a:r>
              <a:rPr lang="en-US" b="1" dirty="0">
                <a:effectLst/>
                <a:latin typeface="Calibri" panose="020F0502020204030204" pitchFamily="34" charset="0"/>
                <a:ea typeface="SimSun" panose="02010600030101010101" pitchFamily="2" charset="-122"/>
                <a:cs typeface="Times New Roman" panose="02020603050405020304" pitchFamily="18" charset="0"/>
              </a:rPr>
              <a:t> Overview of Transaction Trends</a:t>
            </a:r>
          </a:p>
        </p:txBody>
      </p:sp>
      <p:sp>
        <p:nvSpPr>
          <p:cNvPr id="3" name="Content Placeholder 2">
            <a:extLst>
              <a:ext uri="{FF2B5EF4-FFF2-40B4-BE49-F238E27FC236}">
                <a16:creationId xmlns:a16="http://schemas.microsoft.com/office/drawing/2014/main" id="{2851FF80-1FDB-A5E9-B3F1-8AEE7D905D5D}"/>
              </a:ext>
            </a:extLst>
          </p:cNvPr>
          <p:cNvSpPr>
            <a:spLocks noGrp="1"/>
          </p:cNvSpPr>
          <p:nvPr>
            <p:ph idx="1"/>
          </p:nvPr>
        </p:nvSpPr>
        <p:spPr>
          <a:xfrm>
            <a:off x="838200" y="1730206"/>
            <a:ext cx="4845425" cy="4351338"/>
          </a:xfrm>
        </p:spPr>
        <p:txBody>
          <a:bodyPr>
            <a:normAutofit/>
          </a:bodyPr>
          <a:lstStyle/>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Between May 2024 and February 2025, Rubies processed over 600,000 transactions, totaling 2.92 billion in value. </a:t>
            </a:r>
          </a:p>
          <a:p>
            <a:pPr marL="0" marR="0">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At first glance, you would expect a significant amount of money to remain within the bank. However, what we see is the opposite—money leaving the bank exceeds both inward and internal transactions.</a:t>
            </a:r>
          </a:p>
          <a:p>
            <a:pPr marL="0" marR="0">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This brings us to a crucial question: </a:t>
            </a:r>
            <a:r>
              <a:rPr lang="en-US" sz="2000" b="1" i="1"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Why is this happening?</a:t>
            </a:r>
          </a:p>
          <a:p>
            <a:endParaRPr lang="en-US" dirty="0"/>
          </a:p>
        </p:txBody>
      </p:sp>
      <p:pic>
        <p:nvPicPr>
          <p:cNvPr id="7" name="Picture 6">
            <a:extLst>
              <a:ext uri="{FF2B5EF4-FFF2-40B4-BE49-F238E27FC236}">
                <a16:creationId xmlns:a16="http://schemas.microsoft.com/office/drawing/2014/main" id="{558B5258-0E2E-3385-76E1-4F182DFF5596}"/>
              </a:ext>
            </a:extLst>
          </p:cNvPr>
          <p:cNvPicPr>
            <a:picLocks noChangeAspect="1"/>
          </p:cNvPicPr>
          <p:nvPr/>
        </p:nvPicPr>
        <p:blipFill>
          <a:blip r:embed="rId2"/>
          <a:stretch>
            <a:fillRect/>
          </a:stretch>
        </p:blipFill>
        <p:spPr>
          <a:xfrm>
            <a:off x="6508377" y="1538288"/>
            <a:ext cx="4845424" cy="2224339"/>
          </a:xfrm>
          <a:prstGeom prst="rect">
            <a:avLst/>
          </a:prstGeom>
        </p:spPr>
      </p:pic>
      <p:pic>
        <p:nvPicPr>
          <p:cNvPr id="9" name="Picture 8">
            <a:extLst>
              <a:ext uri="{FF2B5EF4-FFF2-40B4-BE49-F238E27FC236}">
                <a16:creationId xmlns:a16="http://schemas.microsoft.com/office/drawing/2014/main" id="{EC107B90-E513-0698-EAF3-27B58D4B860D}"/>
              </a:ext>
            </a:extLst>
          </p:cNvPr>
          <p:cNvPicPr>
            <a:picLocks noChangeAspect="1"/>
          </p:cNvPicPr>
          <p:nvPr/>
        </p:nvPicPr>
        <p:blipFill>
          <a:blip r:embed="rId3"/>
          <a:stretch>
            <a:fillRect/>
          </a:stretch>
        </p:blipFill>
        <p:spPr>
          <a:xfrm>
            <a:off x="6508377" y="3905875"/>
            <a:ext cx="4845424" cy="2271088"/>
          </a:xfrm>
          <a:prstGeom prst="rect">
            <a:avLst/>
          </a:prstGeom>
        </p:spPr>
      </p:pic>
    </p:spTree>
    <p:extLst>
      <p:ext uri="{BB962C8B-B14F-4D97-AF65-F5344CB8AC3E}">
        <p14:creationId xmlns:p14="http://schemas.microsoft.com/office/powerpoint/2010/main" val="385897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F904-7C46-E5C3-CD32-238B6947B18D}"/>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Monthly Transaction Patterns</a:t>
            </a:r>
            <a:endParaRPr lang="en-US" b="1" dirty="0"/>
          </a:p>
        </p:txBody>
      </p:sp>
      <p:sp>
        <p:nvSpPr>
          <p:cNvPr id="3" name="Content Placeholder 2">
            <a:extLst>
              <a:ext uri="{FF2B5EF4-FFF2-40B4-BE49-F238E27FC236}">
                <a16:creationId xmlns:a16="http://schemas.microsoft.com/office/drawing/2014/main" id="{C18624F6-1E51-1159-6B6B-FE5DAF795735}"/>
              </a:ext>
            </a:extLst>
          </p:cNvPr>
          <p:cNvSpPr>
            <a:spLocks noGrp="1"/>
          </p:cNvSpPr>
          <p:nvPr>
            <p:ph idx="1"/>
          </p:nvPr>
        </p:nvSpPr>
        <p:spPr>
          <a:xfrm>
            <a:off x="6104966" y="1791404"/>
            <a:ext cx="5522257" cy="4500187"/>
          </a:xfrm>
        </p:spPr>
        <p:txBody>
          <a:bodyPr>
            <a:noAutofit/>
          </a:bodyPr>
          <a:lstStyle/>
          <a:p>
            <a:pPr marL="0" marR="0">
              <a:buNone/>
            </a:pPr>
            <a:r>
              <a:rPr lang="en-US" sz="2000" dirty="0">
                <a:effectLst/>
                <a:latin typeface="Calibri" panose="020F0502020204030204" pitchFamily="34" charset="0"/>
                <a:ea typeface="Calibri" panose="020F0502020204030204" pitchFamily="34" charset="0"/>
                <a:cs typeface="Calibri" panose="020F0502020204030204" pitchFamily="34" charset="0"/>
              </a:rPr>
              <a:t>Looking at our transaction trends over time, we see steady growth throughout the year, with a sharp spike from November to December.</a:t>
            </a:r>
          </a:p>
          <a:p>
            <a:pPr marL="0" marR="0">
              <a:buNone/>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a:buNone/>
            </a:pPr>
            <a:r>
              <a:rPr lang="en-US" sz="2000" i="1" dirty="0">
                <a:effectLst/>
                <a:latin typeface="Calibri" panose="020F0502020204030204" pitchFamily="34" charset="0"/>
                <a:ea typeface="Calibri" panose="020F0502020204030204" pitchFamily="34" charset="0"/>
                <a:cs typeface="Calibri" panose="020F0502020204030204" pitchFamily="34" charset="0"/>
              </a:rPr>
              <a:t>Why? </a:t>
            </a:r>
            <a:r>
              <a:rPr lang="en-US" sz="2000" dirty="0">
                <a:effectLst/>
                <a:latin typeface="Calibri" panose="020F0502020204030204" pitchFamily="34" charset="0"/>
                <a:ea typeface="Calibri" panose="020F0502020204030204" pitchFamily="34" charset="0"/>
                <a:cs typeface="Calibri" panose="020F0502020204030204" pitchFamily="34" charset="0"/>
              </a:rPr>
              <a:t>This is likely due to seasonal tourist inflows, particularly around December 30, when we observed our highest transaction volumes. However, this increase was temporary, with numbers returning to normal by February as seasonal customers left.</a:t>
            </a:r>
          </a:p>
          <a:p>
            <a:pPr marL="0" marR="0">
              <a:buNone/>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a:buNone/>
            </a:pPr>
            <a:r>
              <a:rPr lang="en-US" sz="2000" dirty="0">
                <a:effectLst/>
                <a:latin typeface="Calibri" panose="020F0502020204030204" pitchFamily="34" charset="0"/>
                <a:ea typeface="Calibri" panose="020F0502020204030204" pitchFamily="34" charset="0"/>
                <a:cs typeface="Calibri" panose="020F0502020204030204" pitchFamily="34" charset="0"/>
              </a:rPr>
              <a:t>This pattern suggests that </a:t>
            </a:r>
            <a:r>
              <a:rPr lang="en-US" sz="2000" b="1" dirty="0">
                <a:solidFill>
                  <a:srgbClr val="1BD00B"/>
                </a:solidFill>
                <a:effectLst/>
                <a:latin typeface="Calibri" panose="020F0502020204030204" pitchFamily="34" charset="0"/>
                <a:ea typeface="Calibri" panose="020F0502020204030204" pitchFamily="34" charset="0"/>
                <a:cs typeface="Calibri" panose="020F0502020204030204" pitchFamily="34" charset="0"/>
              </a:rPr>
              <a:t>while we benefit from seasonal activity, our long-term customer engagement remains a concern.</a:t>
            </a:r>
          </a:p>
        </p:txBody>
      </p:sp>
      <p:pic>
        <p:nvPicPr>
          <p:cNvPr id="5" name="Picture 4">
            <a:extLst>
              <a:ext uri="{FF2B5EF4-FFF2-40B4-BE49-F238E27FC236}">
                <a16:creationId xmlns:a16="http://schemas.microsoft.com/office/drawing/2014/main" id="{B9D7913B-57C9-D015-0E8E-D8D97C7461B4}"/>
              </a:ext>
            </a:extLst>
          </p:cNvPr>
          <p:cNvPicPr>
            <a:picLocks noChangeAspect="1"/>
          </p:cNvPicPr>
          <p:nvPr/>
        </p:nvPicPr>
        <p:blipFill>
          <a:blip r:embed="rId2"/>
          <a:stretch>
            <a:fillRect/>
          </a:stretch>
        </p:blipFill>
        <p:spPr>
          <a:xfrm>
            <a:off x="564777" y="2124635"/>
            <a:ext cx="5360893" cy="3344840"/>
          </a:xfrm>
          <a:prstGeom prst="rect">
            <a:avLst/>
          </a:prstGeom>
        </p:spPr>
      </p:pic>
    </p:spTree>
    <p:extLst>
      <p:ext uri="{BB962C8B-B14F-4D97-AF65-F5344CB8AC3E}">
        <p14:creationId xmlns:p14="http://schemas.microsoft.com/office/powerpoint/2010/main" val="202237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0A79-26D0-DC01-7B1C-004F77A1332D}"/>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Weekly Spending Behavior</a:t>
            </a:r>
            <a:endParaRPr lang="en-US" b="1" dirty="0"/>
          </a:p>
        </p:txBody>
      </p:sp>
      <p:sp>
        <p:nvSpPr>
          <p:cNvPr id="3" name="Content Placeholder 2">
            <a:extLst>
              <a:ext uri="{FF2B5EF4-FFF2-40B4-BE49-F238E27FC236}">
                <a16:creationId xmlns:a16="http://schemas.microsoft.com/office/drawing/2014/main" id="{F07DB697-C053-CF8D-A260-294B3F3DB709}"/>
              </a:ext>
            </a:extLst>
          </p:cNvPr>
          <p:cNvSpPr>
            <a:spLocks noGrp="1"/>
          </p:cNvSpPr>
          <p:nvPr>
            <p:ph idx="1"/>
          </p:nvPr>
        </p:nvSpPr>
        <p:spPr>
          <a:xfrm>
            <a:off x="838201" y="1763115"/>
            <a:ext cx="5060576" cy="4667250"/>
          </a:xfrm>
        </p:spPr>
        <p:txBody>
          <a:bodyPr>
            <a:noAutofit/>
          </a:bodyPr>
          <a:lstStyle/>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Transaction volumes peak on Thursdays before declining over the weekend.</a:t>
            </a:r>
          </a:p>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Why Thursdays?</a:t>
            </a:r>
          </a:p>
          <a:p>
            <a:r>
              <a:rPr lang="en-US" sz="2000" dirty="0">
                <a:effectLst/>
                <a:latin typeface="Calibri" panose="020F0502020204030204" pitchFamily="34" charset="0"/>
                <a:ea typeface="SimSun" panose="02010600030101010101" pitchFamily="2" charset="-122"/>
                <a:cs typeface="Times New Roman" panose="02020603050405020304" pitchFamily="18" charset="0"/>
              </a:rPr>
              <a:t>Weekend preparation—People stock up on essentials like food, clothing, and entertainment.</a:t>
            </a:r>
          </a:p>
          <a:p>
            <a:r>
              <a:rPr lang="en-US" sz="2000" dirty="0">
                <a:effectLst/>
                <a:latin typeface="Calibri" panose="020F0502020204030204" pitchFamily="34" charset="0"/>
                <a:ea typeface="SimSun" panose="02010600030101010101" pitchFamily="2" charset="-122"/>
                <a:cs typeface="Times New Roman" panose="02020603050405020304" pitchFamily="18" charset="0"/>
              </a:rPr>
              <a:t>Retail and promotional strategies—Markets and businesses target Thursday for sales, encouraging more spending.</a:t>
            </a:r>
          </a:p>
          <a:p>
            <a:pPr marL="0" indent="0">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This insight presents an opportunity: </a:t>
            </a:r>
            <a:r>
              <a:rPr lang="en-US" sz="2000" b="1"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How can we leverage these behavioral trends to drive more deposits and engagement?</a:t>
            </a:r>
          </a:p>
          <a:p>
            <a:endParaRPr lang="en-US" sz="2000" dirty="0"/>
          </a:p>
        </p:txBody>
      </p:sp>
      <p:pic>
        <p:nvPicPr>
          <p:cNvPr id="5" name="Picture 4">
            <a:extLst>
              <a:ext uri="{FF2B5EF4-FFF2-40B4-BE49-F238E27FC236}">
                <a16:creationId xmlns:a16="http://schemas.microsoft.com/office/drawing/2014/main" id="{8307FEFD-D0DE-4A27-47E6-6B55CEBC9123}"/>
              </a:ext>
            </a:extLst>
          </p:cNvPr>
          <p:cNvPicPr>
            <a:picLocks noChangeAspect="1"/>
          </p:cNvPicPr>
          <p:nvPr/>
        </p:nvPicPr>
        <p:blipFill>
          <a:blip r:embed="rId2"/>
          <a:stretch>
            <a:fillRect/>
          </a:stretch>
        </p:blipFill>
        <p:spPr>
          <a:xfrm>
            <a:off x="6293224" y="2344848"/>
            <a:ext cx="5060576" cy="3250194"/>
          </a:xfrm>
          <a:prstGeom prst="rect">
            <a:avLst/>
          </a:prstGeom>
        </p:spPr>
      </p:pic>
    </p:spTree>
    <p:extLst>
      <p:ext uri="{BB962C8B-B14F-4D97-AF65-F5344CB8AC3E}">
        <p14:creationId xmlns:p14="http://schemas.microsoft.com/office/powerpoint/2010/main" val="295180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DA55-4830-EC32-B0F0-E3ABCB03FA89}"/>
              </a:ext>
            </a:extLst>
          </p:cNvPr>
          <p:cNvSpPr>
            <a:spLocks noGrp="1"/>
          </p:cNvSpPr>
          <p:nvPr>
            <p:ph type="title"/>
          </p:nvPr>
        </p:nvSpPr>
        <p:spPr>
          <a:xfrm>
            <a:off x="1490804" y="124354"/>
            <a:ext cx="10206274" cy="1325563"/>
          </a:xfrm>
        </p:spPr>
        <p:txBody>
          <a:bodyPr>
            <a:normAutofit/>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Customer Retention &amp; Engagement Challenges</a:t>
            </a:r>
            <a:endParaRPr lang="en-US" b="1" dirty="0"/>
          </a:p>
        </p:txBody>
      </p:sp>
      <p:sp>
        <p:nvSpPr>
          <p:cNvPr id="3" name="Content Placeholder 2">
            <a:extLst>
              <a:ext uri="{FF2B5EF4-FFF2-40B4-BE49-F238E27FC236}">
                <a16:creationId xmlns:a16="http://schemas.microsoft.com/office/drawing/2014/main" id="{ABE005FA-C431-EE13-2235-E65612FFBAEE}"/>
              </a:ext>
            </a:extLst>
          </p:cNvPr>
          <p:cNvSpPr>
            <a:spLocks noGrp="1"/>
          </p:cNvSpPr>
          <p:nvPr>
            <p:ph idx="1"/>
          </p:nvPr>
        </p:nvSpPr>
        <p:spPr>
          <a:xfrm>
            <a:off x="838201" y="1783532"/>
            <a:ext cx="5114365" cy="4635375"/>
          </a:xfrm>
        </p:spPr>
        <p:txBody>
          <a:bodyPr>
            <a:normAutofit fontScale="55000" lnSpcReduction="20000"/>
          </a:bodyPr>
          <a:lstStyle/>
          <a:p>
            <a:pPr marL="0" marR="0">
              <a:buNone/>
            </a:pPr>
            <a:r>
              <a:rPr lang="en-US" sz="3600" dirty="0">
                <a:effectLst/>
                <a:latin typeface="Calibri" panose="020F0502020204030204" pitchFamily="34" charset="0"/>
                <a:ea typeface="SimSun" panose="02010600030101010101" pitchFamily="2" charset="-122"/>
                <a:cs typeface="Times New Roman" panose="02020603050405020304" pitchFamily="18" charset="0"/>
              </a:rPr>
              <a:t>While we have a large customer base of 13,000 users across three countries, there is a significant issue:</a:t>
            </a:r>
          </a:p>
          <a:p>
            <a:pPr indent="-457200"/>
            <a:r>
              <a:rPr lang="en-US" sz="3600" dirty="0">
                <a:effectLst/>
                <a:latin typeface="Calibri" panose="020F0502020204030204" pitchFamily="34" charset="0"/>
                <a:ea typeface="SimSun" panose="02010600030101010101" pitchFamily="2" charset="-122"/>
                <a:cs typeface="Times New Roman" panose="02020603050405020304" pitchFamily="18" charset="0"/>
              </a:rPr>
              <a:t>63% of accounts maintain a Tier 0 status</a:t>
            </a:r>
          </a:p>
          <a:p>
            <a:pPr indent="-457200"/>
            <a:r>
              <a:rPr lang="en-US" sz="3600" dirty="0">
                <a:effectLst/>
                <a:latin typeface="Calibri" panose="020F0502020204030204" pitchFamily="34" charset="0"/>
                <a:ea typeface="SimSun" panose="02010600030101010101" pitchFamily="2" charset="-122"/>
                <a:cs typeface="Times New Roman" panose="02020603050405020304" pitchFamily="18" charset="0"/>
              </a:rPr>
              <a:t>Only 3% of customers are Tier 3 (our most engaged users)</a:t>
            </a:r>
          </a:p>
          <a:p>
            <a:pPr indent="-457200"/>
            <a:r>
              <a:rPr lang="en-US" sz="3600" dirty="0">
                <a:effectLst/>
                <a:latin typeface="Calibri" panose="020F0502020204030204" pitchFamily="34" charset="0"/>
                <a:ea typeface="SimSun" panose="02010600030101010101" pitchFamily="2" charset="-122"/>
                <a:cs typeface="Times New Roman" panose="02020603050405020304" pitchFamily="18" charset="0"/>
              </a:rPr>
              <a:t>The majority of active users fall into Tier 0 (minimal engagement)</a:t>
            </a:r>
          </a:p>
          <a:p>
            <a:pPr indent="-457200"/>
            <a:r>
              <a:rPr lang="en-US" sz="3600" dirty="0">
                <a:effectLst/>
                <a:latin typeface="Calibri" panose="020F0502020204030204" pitchFamily="34" charset="0"/>
                <a:ea typeface="SimSun" panose="02010600030101010101" pitchFamily="2" charset="-122"/>
                <a:cs typeface="Times New Roman" panose="02020603050405020304" pitchFamily="18" charset="0"/>
              </a:rPr>
              <a:t>Our key demographic is the 20–40 age range, yet they are not fully utilizing our banking services</a:t>
            </a:r>
          </a:p>
          <a:p>
            <a:pPr marL="0" marR="0">
              <a:buNone/>
            </a:pPr>
            <a:r>
              <a:rPr lang="en-US" sz="36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buNone/>
            </a:pPr>
            <a:r>
              <a:rPr lang="en-US" sz="3600" dirty="0">
                <a:effectLst/>
                <a:latin typeface="Calibri" panose="020F0502020204030204" pitchFamily="34" charset="0"/>
                <a:ea typeface="SimSun" panose="02010600030101010101" pitchFamily="2" charset="-122"/>
                <a:cs typeface="Times New Roman" panose="02020603050405020304" pitchFamily="18" charset="0"/>
              </a:rPr>
              <a:t>This data highlights a core issue: </a:t>
            </a:r>
            <a:r>
              <a:rPr lang="en-US" sz="3600" b="1"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Customers are transacting, but they are not keeping their money within the bank and fully committing to our services.</a:t>
            </a:r>
          </a:p>
          <a:p>
            <a:pPr marL="0" marR="0">
              <a:buNone/>
            </a:pPr>
            <a:r>
              <a:rPr lang="en-US" sz="3600" dirty="0">
                <a:effectLst/>
                <a:latin typeface="Calibri" panose="020F0502020204030204" pitchFamily="34" charset="0"/>
                <a:ea typeface="SimSun" panose="02010600030101010101" pitchFamily="2" charset="-122"/>
                <a:cs typeface="Times New Roman" panose="02020603050405020304" pitchFamily="18" charset="0"/>
              </a:rPr>
              <a:t>So, how do we address this?</a:t>
            </a:r>
          </a:p>
          <a:p>
            <a:endParaRPr lang="en-US" dirty="0"/>
          </a:p>
        </p:txBody>
      </p:sp>
      <p:pic>
        <p:nvPicPr>
          <p:cNvPr id="7" name="Picture 6">
            <a:extLst>
              <a:ext uri="{FF2B5EF4-FFF2-40B4-BE49-F238E27FC236}">
                <a16:creationId xmlns:a16="http://schemas.microsoft.com/office/drawing/2014/main" id="{3395DE0F-B501-53EC-8856-0951EB5DE13E}"/>
              </a:ext>
            </a:extLst>
          </p:cNvPr>
          <p:cNvPicPr>
            <a:picLocks noChangeAspect="1"/>
          </p:cNvPicPr>
          <p:nvPr/>
        </p:nvPicPr>
        <p:blipFill>
          <a:blip r:embed="rId2"/>
          <a:stretch>
            <a:fillRect/>
          </a:stretch>
        </p:blipFill>
        <p:spPr>
          <a:xfrm>
            <a:off x="6826313" y="1572139"/>
            <a:ext cx="3874883" cy="2013033"/>
          </a:xfrm>
          <a:prstGeom prst="rect">
            <a:avLst/>
          </a:prstGeom>
        </p:spPr>
      </p:pic>
      <p:pic>
        <p:nvPicPr>
          <p:cNvPr id="9" name="Picture 8">
            <a:extLst>
              <a:ext uri="{FF2B5EF4-FFF2-40B4-BE49-F238E27FC236}">
                <a16:creationId xmlns:a16="http://schemas.microsoft.com/office/drawing/2014/main" id="{08D25CBD-C4BB-D1F6-9938-D375FBF8E597}"/>
              </a:ext>
            </a:extLst>
          </p:cNvPr>
          <p:cNvPicPr>
            <a:picLocks noChangeAspect="1"/>
          </p:cNvPicPr>
          <p:nvPr/>
        </p:nvPicPr>
        <p:blipFill>
          <a:blip r:embed="rId3"/>
          <a:stretch>
            <a:fillRect/>
          </a:stretch>
        </p:blipFill>
        <p:spPr>
          <a:xfrm>
            <a:off x="6239434" y="3829616"/>
            <a:ext cx="5114365" cy="2347347"/>
          </a:xfrm>
          <a:prstGeom prst="rect">
            <a:avLst/>
          </a:prstGeom>
        </p:spPr>
      </p:pic>
    </p:spTree>
    <p:extLst>
      <p:ext uri="{BB962C8B-B14F-4D97-AF65-F5344CB8AC3E}">
        <p14:creationId xmlns:p14="http://schemas.microsoft.com/office/powerpoint/2010/main" val="245032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AB51-1C1D-1124-F08A-C9535F7B54A7}"/>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Strategic Recommendations</a:t>
            </a:r>
            <a:endParaRPr lang="en-US" b="1" dirty="0"/>
          </a:p>
        </p:txBody>
      </p:sp>
      <p:sp>
        <p:nvSpPr>
          <p:cNvPr id="3" name="Content Placeholder 2">
            <a:extLst>
              <a:ext uri="{FF2B5EF4-FFF2-40B4-BE49-F238E27FC236}">
                <a16:creationId xmlns:a16="http://schemas.microsoft.com/office/drawing/2014/main" id="{3FD36A80-D4CD-AEF2-ED5D-9F352F517B3F}"/>
              </a:ext>
            </a:extLst>
          </p:cNvPr>
          <p:cNvSpPr>
            <a:spLocks noGrp="1"/>
          </p:cNvSpPr>
          <p:nvPr>
            <p:ph idx="1"/>
          </p:nvPr>
        </p:nvSpPr>
        <p:spPr>
          <a:xfrm>
            <a:off x="838200" y="2315801"/>
            <a:ext cx="5635028" cy="2226398"/>
          </a:xfrm>
        </p:spPr>
        <p:txBody>
          <a:bodyPr>
            <a:normAutofit/>
          </a:bodyPr>
          <a:lstStyle/>
          <a:p>
            <a:pPr marL="0" marR="0">
              <a:buNone/>
            </a:pPr>
            <a:r>
              <a:rPr lang="en-US" dirty="0">
                <a:effectLst/>
                <a:latin typeface="Calibri" panose="020F0502020204030204" pitchFamily="34" charset="0"/>
                <a:ea typeface="SimSun" panose="02010600030101010101" pitchFamily="2" charset="-122"/>
                <a:cs typeface="Times New Roman" panose="02020603050405020304" pitchFamily="18" charset="0"/>
              </a:rPr>
              <a:t>1. </a:t>
            </a:r>
            <a:r>
              <a:rPr lang="en-US"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Customer Research &amp; Feedback</a:t>
            </a:r>
          </a:p>
          <a:p>
            <a:r>
              <a:rPr lang="en-US" dirty="0">
                <a:latin typeface="Calibri" panose="020F0502020204030204" pitchFamily="34" charset="0"/>
                <a:ea typeface="SimSun" panose="02010600030101010101" pitchFamily="2" charset="-122"/>
                <a:cs typeface="Times New Roman" panose="02020603050405020304" pitchFamily="18" charset="0"/>
              </a:rPr>
              <a:t>L</a:t>
            </a:r>
            <a:r>
              <a:rPr lang="en-US" dirty="0">
                <a:effectLst/>
                <a:latin typeface="Calibri" panose="020F0502020204030204" pitchFamily="34" charset="0"/>
                <a:ea typeface="SimSun" panose="02010600030101010101" pitchFamily="2" charset="-122"/>
                <a:cs typeface="Times New Roman" panose="02020603050405020304" pitchFamily="18" charset="0"/>
              </a:rPr>
              <a:t>aunching surveys and focus groups targeted at the 20–40 age group to identify their needs and concerns.</a:t>
            </a:r>
          </a:p>
        </p:txBody>
      </p:sp>
      <p:pic>
        <p:nvPicPr>
          <p:cNvPr id="7" name="Picture 6">
            <a:extLst>
              <a:ext uri="{FF2B5EF4-FFF2-40B4-BE49-F238E27FC236}">
                <a16:creationId xmlns:a16="http://schemas.microsoft.com/office/drawing/2014/main" id="{4A405AB8-123D-AB11-F787-DEFB4236CCDA}"/>
              </a:ext>
            </a:extLst>
          </p:cNvPr>
          <p:cNvPicPr>
            <a:picLocks noChangeAspect="1"/>
          </p:cNvPicPr>
          <p:nvPr/>
        </p:nvPicPr>
        <p:blipFill>
          <a:blip r:embed="rId2"/>
          <a:stretch>
            <a:fillRect/>
          </a:stretch>
        </p:blipFill>
        <p:spPr>
          <a:xfrm>
            <a:off x="7106971" y="3911273"/>
            <a:ext cx="4182700" cy="2232212"/>
          </a:xfrm>
          <a:prstGeom prst="rect">
            <a:avLst/>
          </a:prstGeom>
        </p:spPr>
      </p:pic>
      <p:pic>
        <p:nvPicPr>
          <p:cNvPr id="9" name="Picture 8">
            <a:extLst>
              <a:ext uri="{FF2B5EF4-FFF2-40B4-BE49-F238E27FC236}">
                <a16:creationId xmlns:a16="http://schemas.microsoft.com/office/drawing/2014/main" id="{31C00407-E489-F3B4-566E-9044699AFEF1}"/>
              </a:ext>
            </a:extLst>
          </p:cNvPr>
          <p:cNvPicPr>
            <a:picLocks noChangeAspect="1"/>
          </p:cNvPicPr>
          <p:nvPr/>
        </p:nvPicPr>
        <p:blipFill>
          <a:blip r:embed="rId3"/>
          <a:stretch>
            <a:fillRect/>
          </a:stretch>
        </p:blipFill>
        <p:spPr>
          <a:xfrm>
            <a:off x="7106971" y="1684875"/>
            <a:ext cx="4182700" cy="2036099"/>
          </a:xfrm>
          <a:prstGeom prst="rect">
            <a:avLst/>
          </a:prstGeom>
        </p:spPr>
      </p:pic>
    </p:spTree>
    <p:extLst>
      <p:ext uri="{BB962C8B-B14F-4D97-AF65-F5344CB8AC3E}">
        <p14:creationId xmlns:p14="http://schemas.microsoft.com/office/powerpoint/2010/main" val="81406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0681-B6B8-C351-2F09-702DBC6FA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AB0FB-AFE6-26BF-EF76-A1B683B465B8}"/>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Strategic Recommendations</a:t>
            </a:r>
            <a:endParaRPr lang="en-US" b="1" dirty="0"/>
          </a:p>
        </p:txBody>
      </p:sp>
      <p:sp>
        <p:nvSpPr>
          <p:cNvPr id="3" name="Content Placeholder 2">
            <a:extLst>
              <a:ext uri="{FF2B5EF4-FFF2-40B4-BE49-F238E27FC236}">
                <a16:creationId xmlns:a16="http://schemas.microsoft.com/office/drawing/2014/main" id="{97246F34-BD04-B6E4-2E9A-D6500778B7E8}"/>
              </a:ext>
            </a:extLst>
          </p:cNvPr>
          <p:cNvSpPr>
            <a:spLocks noGrp="1"/>
          </p:cNvSpPr>
          <p:nvPr>
            <p:ph idx="1"/>
          </p:nvPr>
        </p:nvSpPr>
        <p:spPr>
          <a:xfrm>
            <a:off x="838200" y="1891772"/>
            <a:ext cx="5635028" cy="4039001"/>
          </a:xfrm>
        </p:spPr>
        <p:txBody>
          <a:bodyPr>
            <a:normAutofit/>
          </a:bodyPr>
          <a:lstStyle/>
          <a:p>
            <a:pPr marL="0" marR="0">
              <a:buNone/>
            </a:pPr>
            <a:r>
              <a:rPr lang="en-US" dirty="0">
                <a:effectLst/>
                <a:latin typeface="Calibri" panose="020F0502020204030204" pitchFamily="34" charset="0"/>
                <a:ea typeface="SimSun" panose="02010600030101010101" pitchFamily="2" charset="-122"/>
                <a:cs typeface="Times New Roman" panose="02020603050405020304" pitchFamily="18" charset="0"/>
              </a:rPr>
              <a:t> 2. </a:t>
            </a:r>
            <a:r>
              <a:rPr lang="en-US"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Retention &amp; Investment Strategies</a:t>
            </a:r>
          </a:p>
          <a:p>
            <a:r>
              <a:rPr lang="en-US" dirty="0">
                <a:effectLst/>
                <a:latin typeface="Calibri" panose="020F0502020204030204" pitchFamily="34" charset="0"/>
                <a:ea typeface="SimSun" panose="02010600030101010101" pitchFamily="2" charset="-122"/>
                <a:cs typeface="Times New Roman" panose="02020603050405020304" pitchFamily="18" charset="0"/>
              </a:rPr>
              <a:t>Introduce tailored financial products, such as savings incentives and investment accounts, to encourage deposits.</a:t>
            </a:r>
          </a:p>
          <a:p>
            <a:r>
              <a:rPr lang="en-US" dirty="0">
                <a:effectLst/>
                <a:latin typeface="Calibri" panose="020F0502020204030204" pitchFamily="34" charset="0"/>
                <a:ea typeface="SimSun" panose="02010600030101010101" pitchFamily="2" charset="-122"/>
                <a:cs typeface="Times New Roman" panose="02020603050405020304" pitchFamily="18" charset="0"/>
              </a:rPr>
              <a:t>Offer benefits for internal transactions, like zero-fee transfers within the bank, to keep money circulating internally.</a:t>
            </a:r>
          </a:p>
          <a:p>
            <a:pPr marL="0" marR="0">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63B425FF-CE7D-A239-11E5-D2CF0CB51CE7}"/>
              </a:ext>
            </a:extLst>
          </p:cNvPr>
          <p:cNvPicPr>
            <a:picLocks noChangeAspect="1"/>
          </p:cNvPicPr>
          <p:nvPr/>
        </p:nvPicPr>
        <p:blipFill>
          <a:blip r:embed="rId2"/>
          <a:stretch>
            <a:fillRect/>
          </a:stretch>
        </p:blipFill>
        <p:spPr>
          <a:xfrm>
            <a:off x="7106971" y="3911273"/>
            <a:ext cx="4182700" cy="2232212"/>
          </a:xfrm>
          <a:prstGeom prst="rect">
            <a:avLst/>
          </a:prstGeom>
        </p:spPr>
      </p:pic>
      <p:pic>
        <p:nvPicPr>
          <p:cNvPr id="9" name="Picture 8">
            <a:extLst>
              <a:ext uri="{FF2B5EF4-FFF2-40B4-BE49-F238E27FC236}">
                <a16:creationId xmlns:a16="http://schemas.microsoft.com/office/drawing/2014/main" id="{392DD7A4-8824-40D0-4A68-1058AA1D9E6A}"/>
              </a:ext>
            </a:extLst>
          </p:cNvPr>
          <p:cNvPicPr>
            <a:picLocks noChangeAspect="1"/>
          </p:cNvPicPr>
          <p:nvPr/>
        </p:nvPicPr>
        <p:blipFill>
          <a:blip r:embed="rId3"/>
          <a:stretch>
            <a:fillRect/>
          </a:stretch>
        </p:blipFill>
        <p:spPr>
          <a:xfrm>
            <a:off x="7106971" y="1684875"/>
            <a:ext cx="4182700" cy="2036099"/>
          </a:xfrm>
          <a:prstGeom prst="rect">
            <a:avLst/>
          </a:prstGeom>
        </p:spPr>
      </p:pic>
    </p:spTree>
    <p:extLst>
      <p:ext uri="{BB962C8B-B14F-4D97-AF65-F5344CB8AC3E}">
        <p14:creationId xmlns:p14="http://schemas.microsoft.com/office/powerpoint/2010/main" val="373973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5CE54-BD17-1104-5D62-3B293C8F3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6DACE1-C62C-4F10-D895-9E6EBF4C9C3E}"/>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Strategic Recommendations</a:t>
            </a:r>
            <a:endParaRPr lang="en-US" b="1" dirty="0"/>
          </a:p>
        </p:txBody>
      </p:sp>
      <p:sp>
        <p:nvSpPr>
          <p:cNvPr id="3" name="Content Placeholder 2">
            <a:extLst>
              <a:ext uri="{FF2B5EF4-FFF2-40B4-BE49-F238E27FC236}">
                <a16:creationId xmlns:a16="http://schemas.microsoft.com/office/drawing/2014/main" id="{F59E5AA7-4F2B-B669-D2CA-36433AE201C1}"/>
              </a:ext>
            </a:extLst>
          </p:cNvPr>
          <p:cNvSpPr>
            <a:spLocks noGrp="1"/>
          </p:cNvSpPr>
          <p:nvPr>
            <p:ph idx="1"/>
          </p:nvPr>
        </p:nvSpPr>
        <p:spPr>
          <a:xfrm>
            <a:off x="838200" y="2311895"/>
            <a:ext cx="5635028" cy="2818157"/>
          </a:xfrm>
        </p:spPr>
        <p:txBody>
          <a:bodyPr>
            <a:noAutofit/>
          </a:bodyPr>
          <a:lstStyle/>
          <a:p>
            <a:pPr marL="0" marR="0">
              <a:buNone/>
            </a:pPr>
            <a:r>
              <a:rPr lang="en-US" dirty="0">
                <a:effectLst/>
                <a:latin typeface="Calibri" panose="020F0502020204030204" pitchFamily="34" charset="0"/>
                <a:ea typeface="SimSun" panose="02010600030101010101" pitchFamily="2" charset="-122"/>
                <a:cs typeface="Times New Roman" panose="02020603050405020304" pitchFamily="18" charset="0"/>
              </a:rPr>
              <a:t>3. </a:t>
            </a:r>
            <a:r>
              <a:rPr lang="en-US"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Marketing &amp; Engagement Tactics</a:t>
            </a:r>
          </a:p>
          <a:p>
            <a:r>
              <a:rPr lang="en-US" dirty="0">
                <a:effectLst/>
                <a:latin typeface="Calibri" panose="020F0502020204030204" pitchFamily="34" charset="0"/>
                <a:ea typeface="SimSun" panose="02010600030101010101" pitchFamily="2" charset="-122"/>
                <a:cs typeface="Times New Roman" panose="02020603050405020304" pitchFamily="18" charset="0"/>
              </a:rPr>
              <a:t>Leverage our Thursday peak by launching mid-week promotional campaigns to encourage deposits and engagement.</a:t>
            </a:r>
          </a:p>
          <a:p>
            <a:r>
              <a:rPr lang="en-US" dirty="0">
                <a:effectLst/>
                <a:latin typeface="Calibri" panose="020F0502020204030204" pitchFamily="34" charset="0"/>
                <a:ea typeface="SimSun" panose="02010600030101010101" pitchFamily="2" charset="-122"/>
                <a:cs typeface="Times New Roman" panose="02020603050405020304" pitchFamily="18" charset="0"/>
              </a:rPr>
              <a:t>Offer personalized banking solutions to build long-term loyalty.</a:t>
            </a:r>
          </a:p>
          <a:p>
            <a:endParaRPr lang="en-US" dirty="0"/>
          </a:p>
        </p:txBody>
      </p:sp>
      <p:pic>
        <p:nvPicPr>
          <p:cNvPr id="7" name="Picture 6">
            <a:extLst>
              <a:ext uri="{FF2B5EF4-FFF2-40B4-BE49-F238E27FC236}">
                <a16:creationId xmlns:a16="http://schemas.microsoft.com/office/drawing/2014/main" id="{221332AE-2FDA-87A8-0212-204D4CCD3E00}"/>
              </a:ext>
            </a:extLst>
          </p:cNvPr>
          <p:cNvPicPr>
            <a:picLocks noChangeAspect="1"/>
          </p:cNvPicPr>
          <p:nvPr/>
        </p:nvPicPr>
        <p:blipFill>
          <a:blip r:embed="rId2"/>
          <a:stretch>
            <a:fillRect/>
          </a:stretch>
        </p:blipFill>
        <p:spPr>
          <a:xfrm>
            <a:off x="7106971" y="3911273"/>
            <a:ext cx="4182700" cy="2232212"/>
          </a:xfrm>
          <a:prstGeom prst="rect">
            <a:avLst/>
          </a:prstGeom>
        </p:spPr>
      </p:pic>
      <p:pic>
        <p:nvPicPr>
          <p:cNvPr id="9" name="Picture 8">
            <a:extLst>
              <a:ext uri="{FF2B5EF4-FFF2-40B4-BE49-F238E27FC236}">
                <a16:creationId xmlns:a16="http://schemas.microsoft.com/office/drawing/2014/main" id="{7CC9A49F-A2E1-D44F-AF89-7066DFBA0635}"/>
              </a:ext>
            </a:extLst>
          </p:cNvPr>
          <p:cNvPicPr>
            <a:picLocks noChangeAspect="1"/>
          </p:cNvPicPr>
          <p:nvPr/>
        </p:nvPicPr>
        <p:blipFill>
          <a:blip r:embed="rId3"/>
          <a:stretch>
            <a:fillRect/>
          </a:stretch>
        </p:blipFill>
        <p:spPr>
          <a:xfrm>
            <a:off x="7106971" y="1684875"/>
            <a:ext cx="4182700" cy="2036099"/>
          </a:xfrm>
          <a:prstGeom prst="rect">
            <a:avLst/>
          </a:prstGeom>
        </p:spPr>
      </p:pic>
    </p:spTree>
    <p:extLst>
      <p:ext uri="{BB962C8B-B14F-4D97-AF65-F5344CB8AC3E}">
        <p14:creationId xmlns:p14="http://schemas.microsoft.com/office/powerpoint/2010/main" val="245893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2494-B2A3-F679-EB39-7EBDEE026ED6}"/>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Conclusion</a:t>
            </a:r>
            <a:endParaRPr lang="en-US" b="1" dirty="0"/>
          </a:p>
        </p:txBody>
      </p:sp>
      <p:sp>
        <p:nvSpPr>
          <p:cNvPr id="3" name="Content Placeholder 2">
            <a:extLst>
              <a:ext uri="{FF2B5EF4-FFF2-40B4-BE49-F238E27FC236}">
                <a16:creationId xmlns:a16="http://schemas.microsoft.com/office/drawing/2014/main" id="{5C144FCA-9912-E9CD-D8F3-FB31A5CED99B}"/>
              </a:ext>
            </a:extLst>
          </p:cNvPr>
          <p:cNvSpPr>
            <a:spLocks noGrp="1"/>
          </p:cNvSpPr>
          <p:nvPr>
            <p:ph idx="1"/>
          </p:nvPr>
        </p:nvSpPr>
        <p:spPr>
          <a:xfrm>
            <a:off x="838200" y="2703135"/>
            <a:ext cx="10515600" cy="1451729"/>
          </a:xfrm>
        </p:spPr>
        <p:txBody>
          <a:bodyPr>
            <a:normAutofit/>
          </a:bodyPr>
          <a:lstStyle/>
          <a:p>
            <a:pPr marL="0" marR="0">
              <a:buNone/>
            </a:pPr>
            <a:r>
              <a:rPr lang="en-US" sz="3200" dirty="0">
                <a:solidFill>
                  <a:srgbClr val="111015"/>
                </a:solidFill>
              </a:rPr>
              <a:t>Rubies</a:t>
            </a:r>
            <a:r>
              <a:rPr lang="en-US" sz="3200" dirty="0"/>
              <a:t> processes billions, but money leaves. We must understand customers, improve incentives, and boost engagement to drive growth.</a:t>
            </a:r>
            <a:endParaRPr lang="en-US" sz="32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1" name="Picture 10">
            <a:extLst>
              <a:ext uri="{FF2B5EF4-FFF2-40B4-BE49-F238E27FC236}">
                <a16:creationId xmlns:a16="http://schemas.microsoft.com/office/drawing/2014/main" id="{6E79F06F-939A-176C-0BDE-062E9817350D}"/>
              </a:ext>
            </a:extLst>
          </p:cNvPr>
          <p:cNvPicPr>
            <a:picLocks noChangeAspect="1"/>
          </p:cNvPicPr>
          <p:nvPr/>
        </p:nvPicPr>
        <p:blipFill>
          <a:blip r:embed="rId2"/>
          <a:stretch>
            <a:fillRect/>
          </a:stretch>
        </p:blipFill>
        <p:spPr>
          <a:xfrm>
            <a:off x="5634844" y="1466661"/>
            <a:ext cx="6988133" cy="6858000"/>
          </a:xfrm>
          <a:prstGeom prst="rect">
            <a:avLst/>
          </a:prstGeom>
        </p:spPr>
      </p:pic>
    </p:spTree>
    <p:extLst>
      <p:ext uri="{BB962C8B-B14F-4D97-AF65-F5344CB8AC3E}">
        <p14:creationId xmlns:p14="http://schemas.microsoft.com/office/powerpoint/2010/main" val="299733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490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Rubies MFB Transaction Insights &amp; Strategic Recommendations</vt:lpstr>
      <vt:lpstr> Overview of Transaction Trends</vt:lpstr>
      <vt:lpstr>Monthly Transaction Patterns</vt:lpstr>
      <vt:lpstr>Weekly Spending Behavior</vt:lpstr>
      <vt:lpstr>Customer Retention &amp; Engagement Challenges</vt:lpstr>
      <vt:lpstr>Strategic Recommendations</vt:lpstr>
      <vt:lpstr>Strategic Recommendations</vt:lpstr>
      <vt:lpstr>Strategic Recommendations</vt:lpstr>
      <vt:lpstr>Conclusion</vt:lpstr>
      <vt:lpstr>Appendix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iyi Owoeye</dc:creator>
  <cp:lastModifiedBy>iyi Owoeye</cp:lastModifiedBy>
  <cp:revision>5</cp:revision>
  <dcterms:created xsi:type="dcterms:W3CDTF">2025-04-03T03:11:13Z</dcterms:created>
  <dcterms:modified xsi:type="dcterms:W3CDTF">2025-04-03T09:20:57Z</dcterms:modified>
</cp:coreProperties>
</file>