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65" r:id="rId7"/>
    <p:sldId id="263" r:id="rId8"/>
    <p:sldId id="277" r:id="rId9"/>
    <p:sldId id="269" r:id="rId10"/>
    <p:sldId id="268" r:id="rId11"/>
    <p:sldId id="267" r:id="rId12"/>
    <p:sldId id="266" r:id="rId13"/>
    <p:sldId id="270" r:id="rId14"/>
    <p:sldId id="271" r:id="rId15"/>
    <p:sldId id="272" r:id="rId16"/>
    <p:sldId id="278" r:id="rId17"/>
    <p:sldId id="279" r:id="rId18"/>
    <p:sldId id="280" r:id="rId19"/>
    <p:sldId id="281" r:id="rId20"/>
    <p:sldId id="282" r:id="rId21"/>
    <p:sldId id="291" r:id="rId22"/>
    <p:sldId id="292" r:id="rId23"/>
    <p:sldId id="273" r:id="rId24"/>
    <p:sldId id="29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523FED-CC86-43A4-B1AD-2D971D3112B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61C952-489D-4D3A-8FB7-CC11AA31079C}" type="slidenum">
              <a:rPr lang="en-GB" smtClean="0"/>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523FED-CC86-43A4-B1AD-2D971D3112B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523FED-CC86-43A4-B1AD-2D971D3112B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523FED-CC86-43A4-B1AD-2D971D3112B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4523FED-CC86-43A4-B1AD-2D971D3112B5}"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61C952-489D-4D3A-8FB7-CC11AA31079C}" type="slidenum">
              <a:rPr lang="en-GB" smtClean="0"/>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4523FED-CC86-43A4-B1AD-2D971D3112B5}"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4523FED-CC86-43A4-B1AD-2D971D3112B5}"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523FED-CC86-43A4-B1AD-2D971D3112B5}"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523FED-CC86-43A4-B1AD-2D971D3112B5}" type="datetimeFigureOut">
              <a:rPr lang="en-GB" smtClean="0"/>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523FED-CC86-43A4-B1AD-2D971D3112B5}" type="datetimeFigureOut">
              <a:rPr lang="en-GB" smtClean="0"/>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61C952-489D-4D3A-8FB7-CC11AA31079C}"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4523FED-CC86-43A4-B1AD-2D971D3112B5}"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61C952-489D-4D3A-8FB7-CC11AA31079C}"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523FED-CC86-43A4-B1AD-2D971D3112B5}" type="datetimeFigureOut">
              <a:rPr lang="en-GB" smtClean="0"/>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61C952-489D-4D3A-8FB7-CC11AA31079C}" type="slidenum">
              <a:rPr lang="en-GB" smtClean="0"/>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GB" dirty="0"/>
              <a:t>Data Science</a:t>
            </a:r>
            <a:endParaRPr lang="en-US" altLang="en-GB" dirty="0"/>
          </a:p>
        </p:txBody>
      </p:sp>
      <p:sp>
        <p:nvSpPr>
          <p:cNvPr id="3" name="Subtitle 2"/>
          <p:cNvSpPr>
            <a:spLocks noGrp="1"/>
          </p:cNvSpPr>
          <p:nvPr>
            <p:ph type="subTitle" idx="1"/>
          </p:nvPr>
        </p:nvSpPr>
        <p:spPr/>
        <p:txBody>
          <a:bodyPr/>
          <a:lstStyle/>
          <a:p>
            <a:r>
              <a:rPr lang="en-US" altLang="en-GB"/>
              <a:t>By OWOLABI ADEBAYO, A SOFTWARE ENGINEER </a:t>
            </a:r>
            <a:endParaRPr lang="en-US" altLang="en-GB"/>
          </a:p>
          <a:p>
            <a:r>
              <a:rPr lang="en-US" altLang="en-GB"/>
              <a:t>GETBUNDI</a:t>
            </a:r>
            <a:endParaRPr lang="en-US" altLang="en-GB"/>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000" advTm="300000">
        <p:randomBar/>
      </p:transition>
    </mc:Choice>
    <mc:Fallback>
      <p:transition spd="slow" advTm="300000">
        <p:randomBa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Pre-building tasks</a:t>
            </a:r>
            <a:endParaRPr lang="en-GB" dirty="0"/>
          </a:p>
        </p:txBody>
      </p:sp>
      <p:sp>
        <p:nvSpPr>
          <p:cNvPr id="3" name="Content Placeholder 2"/>
          <p:cNvSpPr>
            <a:spLocks noGrp="1"/>
          </p:cNvSpPr>
          <p:nvPr>
            <p:ph idx="1"/>
          </p:nvPr>
        </p:nvSpPr>
        <p:spPr/>
        <p:txBody>
          <a:bodyPr>
            <a:noAutofit/>
          </a:bodyPr>
          <a:lstStyle/>
          <a:p>
            <a:r>
              <a:rPr lang="en-US" sz="1800" dirty="0">
                <a:solidFill>
                  <a:srgbClr val="333333"/>
                </a:solidFill>
                <a:effectLst/>
              </a:rPr>
              <a:t>Data </a:t>
            </a:r>
            <a:r>
              <a:rPr lang="en-US" sz="1800" dirty="0">
                <a:solidFill>
                  <a:srgbClr val="4D4D4D"/>
                </a:solidFill>
                <a:effectLst/>
              </a:rPr>
              <a:t>are two things you need to do at this point: </a:t>
            </a:r>
            <a:endParaRPr lang="en-US" sz="1800" dirty="0"/>
          </a:p>
          <a:p>
            <a:r>
              <a:rPr lang="en-US" sz="1800" dirty="0">
                <a:solidFill>
                  <a:srgbClr val="333333"/>
                </a:solidFill>
                <a:effectLst/>
              </a:rPr>
              <a:t>1. Collect data</a:t>
            </a:r>
            <a:r>
              <a:rPr lang="en-US" sz="1800" dirty="0">
                <a:solidFill>
                  <a:srgbClr val="4D4D4D"/>
                </a:solidFill>
                <a:effectLst/>
              </a:rPr>
              <a:t>. Keeping in mind the previous lesson on fairness in data analysis, collect your data </a:t>
            </a:r>
            <a:endParaRPr lang="en-US" sz="1800" dirty="0"/>
          </a:p>
          <a:p>
            <a:r>
              <a:rPr lang="en-US" sz="1800" dirty="0">
                <a:solidFill>
                  <a:srgbClr val="4D4D4D"/>
                </a:solidFill>
                <a:effectLst/>
              </a:rPr>
              <a:t>with care. Be aware of the sources of this data, any inherent biases it might have, and document </a:t>
            </a:r>
            <a:endParaRPr lang="en-US" sz="1800" dirty="0"/>
          </a:p>
          <a:p>
            <a:r>
              <a:rPr lang="en-US" sz="1800" dirty="0">
                <a:solidFill>
                  <a:srgbClr val="4D4D4D"/>
                </a:solidFill>
                <a:effectLst/>
              </a:rPr>
              <a:t>its origin. </a:t>
            </a:r>
            <a:endParaRPr lang="en-US" sz="1800" dirty="0"/>
          </a:p>
          <a:p>
            <a:r>
              <a:rPr lang="en-US" sz="1800" dirty="0">
                <a:solidFill>
                  <a:srgbClr val="333333"/>
                </a:solidFill>
                <a:effectLst/>
              </a:rPr>
              <a:t>2. Prepare data</a:t>
            </a:r>
            <a:r>
              <a:rPr lang="en-US" sz="1800" dirty="0">
                <a:solidFill>
                  <a:srgbClr val="4D4D4D"/>
                </a:solidFill>
                <a:effectLst/>
              </a:rPr>
              <a:t>. There are several steps in the data preparation process. You might need to collate </a:t>
            </a:r>
            <a:endParaRPr lang="en-US" sz="1800" dirty="0"/>
          </a:p>
          <a:p>
            <a:r>
              <a:rPr lang="en-US" sz="1800" dirty="0">
                <a:solidFill>
                  <a:srgbClr val="4D4D4D"/>
                </a:solidFill>
                <a:effectLst/>
              </a:rPr>
              <a:t>data and normalize it if it comes from diverse sources. You can improve the data's quality and </a:t>
            </a:r>
            <a:endParaRPr lang="en-US" sz="1800" dirty="0"/>
          </a:p>
          <a:p>
            <a:r>
              <a:rPr lang="en-US" sz="1800" dirty="0">
                <a:solidFill>
                  <a:srgbClr val="4D4D4D"/>
                </a:solidFill>
                <a:effectLst/>
              </a:rPr>
              <a:t>quantity through various methods such as converting strings to numbers (as we do in Clustering). </a:t>
            </a:r>
            <a:endParaRPr lang="en-US" sz="1800" dirty="0"/>
          </a:p>
          <a:p>
            <a:r>
              <a:rPr lang="en-US" sz="1800" dirty="0">
                <a:solidFill>
                  <a:srgbClr val="4D4D4D"/>
                </a:solidFill>
                <a:effectLst/>
              </a:rPr>
              <a:t>You might also generate new data, based on the original (as we do in Classification). You can </a:t>
            </a:r>
            <a:endParaRPr lang="en-US" sz="1800" dirty="0"/>
          </a:p>
          <a:p>
            <a:r>
              <a:rPr lang="en-US" sz="1800" dirty="0">
                <a:solidFill>
                  <a:srgbClr val="4D4D4D"/>
                </a:solidFill>
                <a:effectLst/>
              </a:rPr>
              <a:t>clean and edit the data (as we did prior to the Web App lesson). Finally, you might also need to </a:t>
            </a:r>
            <a:endParaRPr lang="en-US" sz="1800" dirty="0"/>
          </a:p>
          <a:p>
            <a:r>
              <a:rPr lang="en-US" sz="1800" dirty="0">
                <a:solidFill>
                  <a:srgbClr val="4D4D4D"/>
                </a:solidFill>
                <a:effectLst/>
              </a:rPr>
              <a:t>randomize it and shuffle it, depending on your training techniques. </a:t>
            </a:r>
            <a:endParaRPr lang="en-GB"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a:t>
            </a:r>
            <a:r>
              <a:rPr lang="en-GB" dirty="0" err="1"/>
              <a:t>your feature</a:t>
            </a:r>
            <a:r>
              <a:rPr lang="en-GB" dirty="0"/>
              <a:t> variable</a:t>
            </a:r>
            <a:endParaRPr lang="en-GB" dirty="0"/>
          </a:p>
        </p:txBody>
      </p:sp>
      <p:sp>
        <p:nvSpPr>
          <p:cNvPr id="3" name="Content Placeholder 2"/>
          <p:cNvSpPr>
            <a:spLocks noGrp="1"/>
          </p:cNvSpPr>
          <p:nvPr>
            <p:ph idx="1"/>
          </p:nvPr>
        </p:nvSpPr>
        <p:spPr/>
        <p:txBody>
          <a:bodyPr/>
          <a:lstStyle/>
          <a:p>
            <a:r>
              <a:rPr lang="en-US" sz="1800" dirty="0">
                <a:solidFill>
                  <a:srgbClr val="333333"/>
                </a:solidFill>
                <a:effectLst/>
              </a:rPr>
              <a:t>Feature Selection and Feature Extraction </a:t>
            </a:r>
            <a:r>
              <a:rPr lang="en-US" sz="1800" dirty="0">
                <a:solidFill>
                  <a:srgbClr val="4D4D4D"/>
                </a:solidFill>
                <a:effectLst/>
              </a:rPr>
              <a:t>How do you know which variable to choose when </a:t>
            </a:r>
            <a:endParaRPr lang="en-US" dirty="0"/>
          </a:p>
          <a:p>
            <a:r>
              <a:rPr lang="en-US" sz="1800" dirty="0">
                <a:solidFill>
                  <a:srgbClr val="4D4D4D"/>
                </a:solidFill>
                <a:effectLst/>
              </a:rPr>
              <a:t>building a model? You'll probably go through a process of feature selection or feature extraction to </a:t>
            </a:r>
            <a:endParaRPr lang="en-US" dirty="0"/>
          </a:p>
          <a:p>
            <a:r>
              <a:rPr lang="en-US" sz="1800" dirty="0">
                <a:solidFill>
                  <a:srgbClr val="4D4D4D"/>
                </a:solidFill>
                <a:effectLst/>
              </a:rPr>
              <a:t>choose the right variables for the most performant model. They're not the same thing, however: </a:t>
            </a:r>
            <a:endParaRPr lang="en-US" dirty="0"/>
          </a:p>
          <a:p>
            <a:r>
              <a:rPr lang="en-US" sz="1800" dirty="0">
                <a:solidFill>
                  <a:srgbClr val="4D4D4D"/>
                </a:solidFill>
                <a:effectLst/>
              </a:rPr>
              <a:t>"Feature extraction creates new features from functions of the original features, whereas feature </a:t>
            </a:r>
            <a:endParaRPr lang="en-US" dirty="0"/>
          </a:p>
          <a:p>
            <a:r>
              <a:rPr lang="en-US" sz="1800" dirty="0">
                <a:solidFill>
                  <a:srgbClr val="4D4D4D"/>
                </a:solidFill>
                <a:effectLst/>
              </a:rPr>
              <a:t>selection returns a subset of the features.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Visualize your data &amp; Split your dataset</a:t>
            </a:r>
            <a:endParaRPr lang="en-GB" dirty="0"/>
          </a:p>
        </p:txBody>
      </p:sp>
      <p:sp>
        <p:nvSpPr>
          <p:cNvPr id="3" name="Content Placeholder 2"/>
          <p:cNvSpPr>
            <a:spLocks noGrp="1"/>
          </p:cNvSpPr>
          <p:nvPr>
            <p:ph idx="1"/>
          </p:nvPr>
        </p:nvSpPr>
        <p:spPr/>
        <p:txBody>
          <a:bodyPr>
            <a:normAutofit lnSpcReduction="10000"/>
          </a:bodyPr>
          <a:lstStyle/>
          <a:p>
            <a:r>
              <a:rPr lang="en-US" sz="1800" dirty="0">
                <a:solidFill>
                  <a:srgbClr val="4D4D4D"/>
                </a:solidFill>
                <a:effectLst/>
              </a:rPr>
              <a:t>An important aspect of the data scientist's toolkit is the power to visualize data using several </a:t>
            </a:r>
            <a:endParaRPr lang="en-US" dirty="0"/>
          </a:p>
          <a:p>
            <a:r>
              <a:rPr lang="en-US" sz="1800" dirty="0">
                <a:solidFill>
                  <a:srgbClr val="4D4D4D"/>
                </a:solidFill>
                <a:effectLst/>
              </a:rPr>
              <a:t>excellent libraries such as Seaborn or </a:t>
            </a:r>
            <a:r>
              <a:rPr lang="en-US" sz="1800" dirty="0" err="1">
                <a:solidFill>
                  <a:srgbClr val="4D4D4D"/>
                </a:solidFill>
                <a:effectLst/>
              </a:rPr>
              <a:t>MatPlotLib</a:t>
            </a:r>
            <a:r>
              <a:rPr lang="en-US" sz="1800" dirty="0">
                <a:solidFill>
                  <a:srgbClr val="4D4D4D"/>
                </a:solidFill>
                <a:effectLst/>
              </a:rPr>
              <a:t>. </a:t>
            </a:r>
            <a:endParaRPr lang="en-US" sz="1800" dirty="0">
              <a:solidFill>
                <a:srgbClr val="4D4D4D"/>
              </a:solidFill>
              <a:effectLst/>
            </a:endParaRPr>
          </a:p>
          <a:p>
            <a:endParaRPr lang="en-US" sz="1800" dirty="0">
              <a:solidFill>
                <a:srgbClr val="4D4D4D"/>
              </a:solidFill>
            </a:endParaRPr>
          </a:p>
          <a:p>
            <a:r>
              <a:rPr lang="en-US" sz="1800" dirty="0">
                <a:solidFill>
                  <a:srgbClr val="333333"/>
                </a:solidFill>
                <a:effectLst/>
              </a:rPr>
              <a:t>Training</a:t>
            </a:r>
            <a:r>
              <a:rPr lang="en-US" sz="1800" dirty="0">
                <a:solidFill>
                  <a:srgbClr val="4D4D4D"/>
                </a:solidFill>
                <a:effectLst/>
              </a:rPr>
              <a:t>. This part of the dataset is fit to your model to train it. This set constitutes the majority of </a:t>
            </a:r>
            <a:endParaRPr lang="en-US" dirty="0"/>
          </a:p>
          <a:p>
            <a:r>
              <a:rPr lang="en-US" sz="1800" dirty="0">
                <a:solidFill>
                  <a:srgbClr val="4D4D4D"/>
                </a:solidFill>
                <a:effectLst/>
              </a:rPr>
              <a:t>the original dataset. </a:t>
            </a:r>
            <a:endParaRPr lang="en-US" dirty="0"/>
          </a:p>
          <a:p>
            <a:r>
              <a:rPr lang="en-US" sz="1800" dirty="0">
                <a:solidFill>
                  <a:srgbClr val="333333"/>
                </a:solidFill>
                <a:effectLst/>
              </a:rPr>
              <a:t>Testing</a:t>
            </a:r>
            <a:r>
              <a:rPr lang="en-US" sz="1800" dirty="0">
                <a:solidFill>
                  <a:srgbClr val="4D4D4D"/>
                </a:solidFill>
                <a:effectLst/>
              </a:rPr>
              <a:t>. A test dataset is an independent group of data, often gathered from the original data, </a:t>
            </a:r>
            <a:endParaRPr lang="en-US" dirty="0"/>
          </a:p>
          <a:p>
            <a:r>
              <a:rPr lang="en-US" sz="1800" dirty="0">
                <a:solidFill>
                  <a:srgbClr val="4D4D4D"/>
                </a:solidFill>
                <a:effectLst/>
              </a:rPr>
              <a:t>that you use to confirm the performance of the built model. </a:t>
            </a:r>
            <a:endParaRPr lang="en-US" dirty="0"/>
          </a:p>
          <a:p>
            <a:r>
              <a:rPr lang="en-US" sz="1800" dirty="0">
                <a:solidFill>
                  <a:srgbClr val="333333"/>
                </a:solidFill>
                <a:effectLst/>
              </a:rPr>
              <a:t>Validating</a:t>
            </a:r>
            <a:r>
              <a:rPr lang="en-US" sz="1800" dirty="0">
                <a:solidFill>
                  <a:srgbClr val="4D4D4D"/>
                </a:solidFill>
                <a:effectLst/>
              </a:rPr>
              <a:t>. A validation set is a smaller independent group of examples that you use to tune the </a:t>
            </a:r>
            <a:endParaRPr lang="en-US" dirty="0"/>
          </a:p>
          <a:p>
            <a:r>
              <a:rPr lang="en-US" sz="1800" dirty="0">
                <a:solidFill>
                  <a:srgbClr val="4D4D4D"/>
                </a:solidFill>
                <a:effectLst/>
              </a:rPr>
              <a:t>model's hyperparameters, or architecture, to improve the model. Depending on your data's size </a:t>
            </a:r>
            <a:endParaRPr lang="en-US" dirty="0"/>
          </a:p>
          <a:p>
            <a:r>
              <a:rPr lang="en-US" sz="1800" dirty="0">
                <a:solidFill>
                  <a:srgbClr val="4D4D4D"/>
                </a:solidFill>
                <a:effectLst/>
              </a:rPr>
              <a:t>and the question you are asking, you might not need to build this third set </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a model</a:t>
            </a:r>
            <a:endParaRPr lang="en-GB" dirty="0"/>
          </a:p>
        </p:txBody>
      </p:sp>
      <p:sp>
        <p:nvSpPr>
          <p:cNvPr id="3" name="Content Placeholder 2"/>
          <p:cNvSpPr>
            <a:spLocks noGrp="1"/>
          </p:cNvSpPr>
          <p:nvPr>
            <p:ph idx="1"/>
          </p:nvPr>
        </p:nvSpPr>
        <p:spPr/>
        <p:txBody>
          <a:bodyPr>
            <a:normAutofit fontScale="90000"/>
          </a:bodyPr>
          <a:lstStyle/>
          <a:p>
            <a:r>
              <a:rPr lang="en-GB" sz="1800" dirty="0">
                <a:solidFill>
                  <a:srgbClr val="333333"/>
                </a:solidFill>
                <a:effectLst/>
              </a:rPr>
              <a:t>Train a model </a:t>
            </a:r>
            <a:endParaRPr lang="en-GB" sz="1800" dirty="0">
              <a:solidFill>
                <a:srgbClr val="333333"/>
              </a:solidFill>
              <a:effectLst/>
            </a:endParaRPr>
          </a:p>
          <a:p>
            <a:r>
              <a:rPr lang="en-US" sz="1800" dirty="0">
                <a:solidFill>
                  <a:srgbClr val="4D4D4D"/>
                </a:solidFill>
                <a:effectLst/>
              </a:rPr>
              <a:t>Armed with your training data, you are ready to 'fit' it to create a model. You will notice that in many </a:t>
            </a:r>
            <a:endParaRPr lang="en-US" dirty="0"/>
          </a:p>
          <a:p>
            <a:r>
              <a:rPr lang="en-US" sz="1800" dirty="0">
                <a:solidFill>
                  <a:srgbClr val="4D4D4D"/>
                </a:solidFill>
                <a:effectLst/>
              </a:rPr>
              <a:t>ML libraries you will find the code '</a:t>
            </a:r>
            <a:r>
              <a:rPr lang="en-US" sz="1800" dirty="0" err="1">
                <a:solidFill>
                  <a:srgbClr val="4D4D4D"/>
                </a:solidFill>
                <a:effectLst/>
              </a:rPr>
              <a:t>model.fit</a:t>
            </a:r>
            <a:r>
              <a:rPr lang="en-US" sz="1800" dirty="0">
                <a:solidFill>
                  <a:srgbClr val="4D4D4D"/>
                </a:solidFill>
                <a:effectLst/>
              </a:rPr>
              <a:t>' - it is at this time that you send in your data as an array </a:t>
            </a:r>
            <a:endParaRPr lang="en-US" dirty="0"/>
          </a:p>
          <a:p>
            <a:r>
              <a:rPr lang="en-US" sz="1800" dirty="0">
                <a:solidFill>
                  <a:srgbClr val="4D4D4D"/>
                </a:solidFill>
                <a:effectLst/>
              </a:rPr>
              <a:t>of values (usually 'X') and a feature variable (usually 'y’).</a:t>
            </a:r>
            <a:endParaRPr lang="en-GB" sz="1800" dirty="0">
              <a:solidFill>
                <a:srgbClr val="333333"/>
              </a:solidFill>
            </a:endParaRPr>
          </a:p>
          <a:p>
            <a:r>
              <a:rPr lang="en-GB" sz="1800" dirty="0">
                <a:solidFill>
                  <a:srgbClr val="333333"/>
                </a:solidFill>
                <a:effectLst/>
              </a:rPr>
              <a:t>Evaluate the model</a:t>
            </a:r>
            <a:endParaRPr lang="en-GB" sz="1800" dirty="0">
              <a:solidFill>
                <a:srgbClr val="333333"/>
              </a:solidFill>
              <a:effectLst/>
            </a:endParaRPr>
          </a:p>
          <a:p>
            <a:r>
              <a:rPr lang="en-US" sz="1800" dirty="0">
                <a:solidFill>
                  <a:srgbClr val="4D4D4D"/>
                </a:solidFill>
                <a:effectLst/>
              </a:rPr>
              <a:t>Once the training process is complete (it can take many iterations, or 'epochs', to train a large model), </a:t>
            </a:r>
            <a:endParaRPr lang="en-US" dirty="0"/>
          </a:p>
          <a:p>
            <a:r>
              <a:rPr lang="en-US" sz="1800" dirty="0">
                <a:solidFill>
                  <a:srgbClr val="4D4D4D"/>
                </a:solidFill>
                <a:effectLst/>
              </a:rPr>
              <a:t>you will be able to evaluate the model's quality by using test data to gauge its performance. This data </a:t>
            </a:r>
            <a:endParaRPr lang="en-US" dirty="0"/>
          </a:p>
          <a:p>
            <a:r>
              <a:rPr lang="en-US" sz="1800" dirty="0">
                <a:solidFill>
                  <a:srgbClr val="4D4D4D"/>
                </a:solidFill>
                <a:effectLst/>
              </a:rPr>
              <a:t>is a subset of the original data that the model has not previously analyzed. You can print out a table of </a:t>
            </a:r>
            <a:endParaRPr lang="en-US" dirty="0"/>
          </a:p>
          <a:p>
            <a:r>
              <a:rPr lang="en-US" sz="1800" dirty="0">
                <a:solidFill>
                  <a:srgbClr val="4D4D4D"/>
                </a:solidFill>
                <a:effectLst/>
              </a:rPr>
              <a:t>metrics about your model's quality. </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tuning</a:t>
            </a:r>
            <a:endParaRPr lang="en-GB" dirty="0"/>
          </a:p>
        </p:txBody>
      </p:sp>
      <p:sp>
        <p:nvSpPr>
          <p:cNvPr id="3" name="Content Placeholder 2"/>
          <p:cNvSpPr>
            <a:spLocks noGrp="1"/>
          </p:cNvSpPr>
          <p:nvPr>
            <p:ph idx="1"/>
          </p:nvPr>
        </p:nvSpPr>
        <p:spPr/>
        <p:txBody>
          <a:bodyPr/>
          <a:lstStyle/>
          <a:p>
            <a:r>
              <a:rPr lang="en-GB" sz="1800" dirty="0">
                <a:solidFill>
                  <a:srgbClr val="333333"/>
                </a:solidFill>
                <a:effectLst/>
              </a:rPr>
              <a:t>Prediction</a:t>
            </a:r>
            <a:endParaRPr lang="en-GB" sz="1800" dirty="0">
              <a:solidFill>
                <a:srgbClr val="333333"/>
              </a:solidFill>
              <a:effectLst/>
            </a:endParaRPr>
          </a:p>
          <a:p>
            <a:r>
              <a:rPr lang="en-US" sz="1800" dirty="0">
                <a:solidFill>
                  <a:srgbClr val="4D4D4D"/>
                </a:solidFill>
                <a:effectLst/>
              </a:rPr>
              <a:t>This is the moment where you can use completely new data to test your model's accuracy. In an </a:t>
            </a:r>
            <a:endParaRPr lang="en-US" dirty="0"/>
          </a:p>
          <a:p>
            <a:r>
              <a:rPr lang="en-US" sz="1800" dirty="0">
                <a:solidFill>
                  <a:srgbClr val="4D4D4D"/>
                </a:solidFill>
                <a:effectLst/>
              </a:rPr>
              <a:t>'applied' ML setting, where you are building web assets to use the model in production, this process </a:t>
            </a:r>
            <a:endParaRPr lang="en-US" dirty="0"/>
          </a:p>
          <a:p>
            <a:r>
              <a:rPr lang="en-US" sz="1800" dirty="0">
                <a:solidFill>
                  <a:srgbClr val="4D4D4D"/>
                </a:solidFill>
                <a:effectLst/>
              </a:rPr>
              <a:t>might involve gathering user input (a button press, for example) to set a variable and send it to the </a:t>
            </a:r>
            <a:endParaRPr lang="en-US" dirty="0"/>
          </a:p>
          <a:p>
            <a:r>
              <a:rPr lang="en-US" sz="1800" dirty="0">
                <a:solidFill>
                  <a:srgbClr val="4D4D4D"/>
                </a:solidFill>
                <a:effectLst/>
              </a:rPr>
              <a:t>model for inference, or evaluation.</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Visualization</a:t>
            </a:r>
            <a:endParaRPr lang="en-US"/>
          </a:p>
        </p:txBody>
      </p:sp>
      <p:sp>
        <p:nvSpPr>
          <p:cNvPr id="3" name="Content Placeholder 2"/>
          <p:cNvSpPr>
            <a:spLocks noGrp="1"/>
          </p:cNvSpPr>
          <p:nvPr>
            <p:ph idx="1"/>
          </p:nvPr>
        </p:nvSpPr>
        <p:spPr/>
        <p:txBody>
          <a:bodyPr/>
          <a:p>
            <a:pPr>
              <a:lnSpc>
                <a:spcPct val="150000"/>
              </a:lnSpc>
            </a:pPr>
            <a:r>
              <a:rPr lang="en-US"/>
              <a:t>Visualization is the process of representing data and information visually through charts, graphs, and other visual elements. Data visualization helps in understanding complex patterns, trends, and relationships within data. It enhances data exploration, communication, and storytelling. Data scientists use various visualization techniques to present insights effectively and aid decision-making.</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Interview with Nadieh Bremer</a:t>
            </a:r>
            <a:endParaRPr lang="en-US"/>
          </a:p>
        </p:txBody>
      </p:sp>
      <p:sp>
        <p:nvSpPr>
          <p:cNvPr id="3" name="Content Placeholder 2"/>
          <p:cNvSpPr>
            <a:spLocks noGrp="1"/>
          </p:cNvSpPr>
          <p:nvPr>
            <p:ph idx="1"/>
          </p:nvPr>
        </p:nvSpPr>
        <p:spPr/>
        <p:txBody>
          <a:bodyPr/>
          <a:p>
            <a:pPr>
              <a:lnSpc>
                <a:spcPct val="150000"/>
              </a:lnSpc>
            </a:pPr>
            <a:r>
              <a:rPr lang="en-US"/>
              <a:t>In this interview, we have the opportunity to hear from Nadieh Bremer, a renowned data visualization expert. Nadieh shares her insights and experiences in the field of data visualization, discussing the importance of effective storytelling through visualizations, the role of creativity in data visualization, and the impact of visualization in communicating complex ideas.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Databases</a:t>
            </a:r>
            <a:endParaRPr lang="en-US"/>
          </a:p>
        </p:txBody>
      </p:sp>
      <p:sp>
        <p:nvSpPr>
          <p:cNvPr id="3" name="Content Placeholder 2"/>
          <p:cNvSpPr>
            <a:spLocks noGrp="1"/>
          </p:cNvSpPr>
          <p:nvPr>
            <p:ph idx="1"/>
          </p:nvPr>
        </p:nvSpPr>
        <p:spPr/>
        <p:txBody>
          <a:bodyPr/>
          <a:p>
            <a:pPr>
              <a:lnSpc>
                <a:spcPct val="150000"/>
              </a:lnSpc>
            </a:pPr>
            <a:r>
              <a:rPr lang="en-US"/>
              <a:t>Databases are structured collections of data that are organized, managed, and stored for efficient retrieval and manipulation. In data science, databases serve as crucial repositories for storing and accessing large volumes of data. Data scientists work with various types of databases, such as relational databases, NoSQL databases, and distributed databases, to extract and analyze data for insights and modeling.</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Statistical Learning &amp; Meet Hadelin de Ponteves</a:t>
            </a:r>
            <a:endParaRPr lang="en-US"/>
          </a:p>
        </p:txBody>
      </p:sp>
      <p:sp>
        <p:nvSpPr>
          <p:cNvPr id="3" name="Content Placeholder 2"/>
          <p:cNvSpPr>
            <a:spLocks noGrp="1"/>
          </p:cNvSpPr>
          <p:nvPr>
            <p:ph idx="1"/>
          </p:nvPr>
        </p:nvSpPr>
        <p:spPr/>
        <p:txBody>
          <a:bodyPr/>
          <a:p>
            <a:pPr>
              <a:lnSpc>
                <a:spcPct val="150000"/>
              </a:lnSpc>
            </a:pPr>
            <a:r>
              <a:rPr lang="en-US"/>
              <a:t>Statistical learning involves the development of models and algorithms that learn patterns and relationships from data. It combines statistical techniques with machine learning approaches to make predictions and decisions based on observed data. In this section, we introduce Hadelin de Ponteves, a renowned expert in statistical learning, who shares insights into the field and discusses the practical applications of statistical learning in data science.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Machine Learning</a:t>
            </a:r>
            <a:endParaRPr lang="en-US"/>
          </a:p>
        </p:txBody>
      </p:sp>
      <p:sp>
        <p:nvSpPr>
          <p:cNvPr id="3" name="Content Placeholder 2"/>
          <p:cNvSpPr>
            <a:spLocks noGrp="1"/>
          </p:cNvSpPr>
          <p:nvPr>
            <p:ph idx="1"/>
          </p:nvPr>
        </p:nvSpPr>
        <p:spPr/>
        <p:txBody>
          <a:bodyPr/>
          <a:p>
            <a:pPr>
              <a:lnSpc>
                <a:spcPct val="150000"/>
              </a:lnSpc>
            </a:pPr>
            <a:r>
              <a:rPr lang="en-US"/>
              <a:t>Machine learning is a subset of artificial intelligence that focuses on enabling computers to learn from data and make predictions or take actions without being explicitly programmed. It involves the development of algorithms and models that automatically improve and adapt through experience. Machine learning techniques are widely used in data science for tasks such as classification, regression, clustering, and recommendation systems.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t>Disclaimer: These slides are copyrighted and strictly for personal use only</a:t>
            </a:r>
            <a:endParaRPr lang="en-GB" sz="3200" dirty="0"/>
          </a:p>
        </p:txBody>
      </p:sp>
      <p:sp>
        <p:nvSpPr>
          <p:cNvPr id="7" name="Content Placeholder 6"/>
          <p:cNvSpPr>
            <a:spLocks noGrp="1"/>
          </p:cNvSpPr>
          <p:nvPr>
            <p:ph idx="1"/>
          </p:nvPr>
        </p:nvSpPr>
        <p:spPr/>
        <p:txBody>
          <a:bodyPr/>
          <a:lstStyle/>
          <a:p>
            <a:pPr>
              <a:buFont typeface="Arial" panose="020B0604020202090204" pitchFamily="34" charset="0"/>
              <a:buChar char="•"/>
            </a:pPr>
            <a:r>
              <a:rPr lang="en-US" sz="2800" dirty="0"/>
              <a:t>This document is reserved for people enrolled into the Data Science Course by Owolabi Adebayo</a:t>
            </a:r>
            <a:endParaRPr lang="en-US" sz="2800" dirty="0"/>
          </a:p>
          <a:p>
            <a:pPr>
              <a:buFont typeface="Arial" panose="020B0604020202090204" pitchFamily="34" charset="0"/>
              <a:buChar char="•"/>
            </a:pPr>
            <a:r>
              <a:rPr lang="en-US" dirty="0"/>
              <a:t> </a:t>
            </a:r>
            <a:r>
              <a:rPr lang="en-US" sz="2800" dirty="0"/>
              <a:t>Please do not share this document, it is intended for personal use and exam preparation only, thank you. </a:t>
            </a:r>
            <a:endParaRPr lang="en-US" sz="2800" dirty="0"/>
          </a:p>
          <a:p>
            <a:pPr>
              <a:buFont typeface="Arial" panose="020B0604020202090204" pitchFamily="34" charset="0"/>
              <a:buChar char="•"/>
            </a:pPr>
            <a:endParaRPr lang="en-US" sz="2800" dirty="0"/>
          </a:p>
          <a:p>
            <a:pPr>
              <a:buFont typeface="Arial" panose="020B0604020202090204" pitchFamily="34" charset="0"/>
              <a:buChar char="•"/>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Deep Learning</a:t>
            </a:r>
            <a:endParaRPr lang="en-US"/>
          </a:p>
        </p:txBody>
      </p:sp>
      <p:sp>
        <p:nvSpPr>
          <p:cNvPr id="3" name="Content Placeholder 2"/>
          <p:cNvSpPr>
            <a:spLocks noGrp="1"/>
          </p:cNvSpPr>
          <p:nvPr>
            <p:ph idx="1"/>
          </p:nvPr>
        </p:nvSpPr>
        <p:spPr/>
        <p:txBody>
          <a:bodyPr/>
          <a:p>
            <a:pPr>
              <a:lnSpc>
                <a:spcPct val="150000"/>
              </a:lnSpc>
            </a:pPr>
            <a:r>
              <a:rPr lang="en-US"/>
              <a:t>Deep learning is a specialized branch of machine learning inspired by the structure and function of the human brain's neural networks. It involves the development of artificial neural networks with multiple layers that can learn hierarchical representations of data. Deep learning has achieved remarkable success in various domains, including image recognition, natural language processing, and speech recognition.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Deep Learning and Computer Vision</a:t>
            </a:r>
            <a:endParaRPr lang="en-US"/>
          </a:p>
        </p:txBody>
      </p:sp>
      <p:sp>
        <p:nvSpPr>
          <p:cNvPr id="3" name="Content Placeholder 2"/>
          <p:cNvSpPr>
            <a:spLocks noGrp="1"/>
          </p:cNvSpPr>
          <p:nvPr>
            <p:ph idx="1"/>
          </p:nvPr>
        </p:nvSpPr>
        <p:spPr/>
        <p:txBody>
          <a:bodyPr/>
          <a:p>
            <a:pPr>
              <a:lnSpc>
                <a:spcPct val="150000"/>
              </a:lnSpc>
            </a:pPr>
            <a:r>
              <a:rPr lang="en-US"/>
              <a:t>Deep learning has revolutionized the field of computer vision, enabling machines to understand and interpret visual data. Computer vision focuses on teaching computers to see and understand images or videos. Deep learning models, such as convolutional neural networks (CNN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Installation of Visual Studio Code with Snippets</a:t>
            </a:r>
            <a:endParaRPr lang="en-GB" dirty="0"/>
          </a:p>
        </p:txBody>
      </p:sp>
      <p:sp>
        <p:nvSpPr>
          <p:cNvPr id="5" name="Subtitle 4"/>
          <p:cNvSpPr>
            <a:spLocks noGrp="1"/>
          </p:cNvSpPr>
          <p:nvPr>
            <p:ph type="subTitle" idx="1"/>
          </p:nvPr>
        </p:nvSpPr>
        <p:spPr/>
        <p:txBody>
          <a:bodyPr/>
          <a:lstStyle/>
          <a:p>
            <a:pPr algn="ctr"/>
            <a:r>
              <a:rPr lang="en-US" altLang="en-GB" dirty="0"/>
              <a:t>Let GO AND CODE IT OUT</a:t>
            </a:r>
            <a:endParaRPr lang="en-US" altLang="en-GB" dirty="0"/>
          </a:p>
        </p:txBody>
      </p:sp>
      <p:pic>
        <p:nvPicPr>
          <p:cNvPr id="2" name="Picture 1" descr="18-DataScience-Cloud"/>
          <p:cNvPicPr>
            <a:picLocks noChangeAspect="1"/>
          </p:cNvPicPr>
          <p:nvPr/>
        </p:nvPicPr>
        <p:blipFill>
          <a:blip r:embed="rId1"/>
          <a:stretch>
            <a:fillRect/>
          </a:stretch>
        </p:blipFill>
        <p:spPr>
          <a:xfrm>
            <a:off x="1066800" y="821055"/>
            <a:ext cx="10058400" cy="52152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17-DataScience-Cloud"/>
          <p:cNvPicPr>
            <a:picLocks noChangeAspect="1"/>
          </p:cNvPicPr>
          <p:nvPr>
            <p:ph idx="1"/>
          </p:nvPr>
        </p:nvPicPr>
        <p:blipFill>
          <a:blip r:embed="rId1"/>
          <a:stretch>
            <a:fillRect/>
          </a:stretch>
        </p:blipFill>
        <p:spPr>
          <a:xfrm>
            <a:off x="2246630" y="1845945"/>
            <a:ext cx="7759065" cy="4023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Whats</a:t>
            </a:r>
            <a:r>
              <a:rPr lang="en-GB" dirty="0"/>
              <a:t> </a:t>
            </a:r>
            <a:r>
              <a:rPr lang="en-US" altLang="en-GB" dirty="0"/>
              <a:t>Data Science</a:t>
            </a:r>
            <a:r>
              <a:rPr lang="en-GB" dirty="0"/>
              <a:t>?</a:t>
            </a:r>
            <a:endParaRPr lang="en-GB" dirty="0"/>
          </a:p>
        </p:txBody>
      </p:sp>
      <p:sp>
        <p:nvSpPr>
          <p:cNvPr id="3" name="Content Placeholder 2"/>
          <p:cNvSpPr>
            <a:spLocks noGrp="1"/>
          </p:cNvSpPr>
          <p:nvPr>
            <p:ph idx="1"/>
          </p:nvPr>
        </p:nvSpPr>
        <p:spPr/>
        <p:txBody>
          <a:bodyPr>
            <a:normAutofit fontScale="80000"/>
          </a:bodyPr>
          <a:lstStyle/>
          <a:p>
            <a:pPr>
              <a:buFont typeface="Arial" panose="020B0604020202090204" pitchFamily="34" charset="0"/>
              <a:buChar char="•"/>
            </a:pPr>
            <a:r>
              <a:rPr lang="en-US" sz="1800" b="0" i="0" dirty="0">
                <a:solidFill>
                  <a:srgbClr val="374151"/>
                </a:solidFill>
                <a:effectLst/>
                <a:cs typeface="+mn-lt"/>
              </a:rPr>
              <a:t>Data Science is defined as a scientific field that uses scientific methods to extract knowledge and insights from structured and unstructured data, and apply knowledge and actionable insights from data across a broad range of application domains. </a:t>
            </a:r>
            <a:endParaRPr lang="en-US" sz="1800" b="0" i="0" dirty="0">
              <a:solidFill>
                <a:srgbClr val="374151"/>
              </a:solidFill>
              <a:effectLst/>
              <a:cs typeface="+mn-lt"/>
            </a:endParaRPr>
          </a:p>
          <a:p>
            <a:pPr>
              <a:buFont typeface="Arial" panose="020B0604020202090204" pitchFamily="34" charset="0"/>
              <a:buChar char="•"/>
            </a:pPr>
            <a:r>
              <a:rPr lang="en-US" sz="1800" b="0" i="0" dirty="0">
                <a:solidFill>
                  <a:srgbClr val="374151"/>
                </a:solidFill>
                <a:effectLst/>
                <a:cs typeface="+mn-lt"/>
              </a:rPr>
              <a:t>This definition highlights the following important aspects of data science:</a:t>
            </a:r>
            <a:endParaRPr lang="en-US" sz="1800" b="0" i="0" dirty="0">
              <a:solidFill>
                <a:srgbClr val="374151"/>
              </a:solidFill>
              <a:effectLst/>
              <a:cs typeface="+mn-lt"/>
            </a:endParaRPr>
          </a:p>
          <a:p>
            <a:pPr>
              <a:buFont typeface="Arial" panose="020B0604020202090204" pitchFamily="34" charset="0"/>
              <a:buChar char="•"/>
            </a:pPr>
            <a:r>
              <a:rPr lang="en-US" sz="1800" b="0" i="0" dirty="0">
                <a:solidFill>
                  <a:srgbClr val="374151"/>
                </a:solidFill>
                <a:effectLst/>
                <a:cs typeface="+mn-lt"/>
              </a:rPr>
              <a:t>The main goal of data science is to extract knowledge from data, in other words - to understand data, find some hidden relationships and build a model.</a:t>
            </a:r>
            <a:endParaRPr lang="en-US" sz="1800" b="0" i="0" dirty="0">
              <a:solidFill>
                <a:srgbClr val="374151"/>
              </a:solidFill>
              <a:effectLst/>
              <a:cs typeface="+mn-lt"/>
            </a:endParaRPr>
          </a:p>
          <a:p>
            <a:pPr>
              <a:buFont typeface="Arial" panose="020B0604020202090204" pitchFamily="34" charset="0"/>
              <a:buChar char="•"/>
            </a:pPr>
            <a:r>
              <a:rPr lang="en-US" sz="1800" b="0" i="0" dirty="0">
                <a:solidFill>
                  <a:srgbClr val="374151"/>
                </a:solidFill>
                <a:effectLst/>
                <a:cs typeface="+mn-lt"/>
              </a:rPr>
              <a:t>Data science uses scientific methods, such as probability and statistics. In fact, when the term data science was first introduced, some people argued that data science was just a new fancy name for statistics. Nowadays it has become evident that the field is much broader.</a:t>
            </a:r>
            <a:endParaRPr lang="en-US" sz="1800" b="0" i="0" dirty="0">
              <a:solidFill>
                <a:srgbClr val="374151"/>
              </a:solidFill>
              <a:effectLst/>
              <a:cs typeface="+mn-lt"/>
            </a:endParaRPr>
          </a:p>
          <a:p>
            <a:pPr>
              <a:buFont typeface="Arial" panose="020B0604020202090204" pitchFamily="34" charset="0"/>
              <a:buChar char="•"/>
            </a:pPr>
            <a:r>
              <a:rPr lang="en-US" sz="1800" b="0" i="0" dirty="0">
                <a:solidFill>
                  <a:srgbClr val="374151"/>
                </a:solidFill>
                <a:effectLst/>
                <a:cs typeface="+mn-lt"/>
              </a:rPr>
              <a:t>Obtained knowledge should be applied to produce some </a:t>
            </a:r>
            <a:r>
              <a:rPr lang="en-US" sz="1800" b="1" i="0" dirty="0">
                <a:solidFill>
                  <a:srgbClr val="374151"/>
                </a:solidFill>
                <a:effectLst/>
                <a:cs typeface="+mn-lt"/>
              </a:rPr>
              <a:t>actionable </a:t>
            </a:r>
            <a:r>
              <a:rPr lang="en-US" sz="1800" b="0" i="0" dirty="0">
                <a:solidFill>
                  <a:srgbClr val="374151"/>
                </a:solidFill>
                <a:effectLst/>
                <a:cs typeface="+mn-lt"/>
              </a:rPr>
              <a:t>insights, i.e. practical insights that you can apply to real business situations.</a:t>
            </a:r>
            <a:endParaRPr lang="en-US" sz="1800" b="0" i="0" dirty="0">
              <a:solidFill>
                <a:srgbClr val="374151"/>
              </a:solidFill>
              <a:effectLst/>
              <a:cs typeface="+mn-lt"/>
            </a:endParaRPr>
          </a:p>
          <a:p>
            <a:pPr>
              <a:buFont typeface="Arial" panose="020B0604020202090204" pitchFamily="34" charset="0"/>
              <a:buChar char="•"/>
            </a:pPr>
            <a:r>
              <a:rPr lang="en-US" sz="1800" b="0" i="0" dirty="0">
                <a:solidFill>
                  <a:srgbClr val="374151"/>
                </a:solidFill>
                <a:effectLst/>
                <a:cs typeface="+mn-lt"/>
              </a:rPr>
              <a:t>We should be able to operate on both structured and unstructured data. We will come back to discuss different types of data later in the course.</a:t>
            </a:r>
            <a:endParaRPr lang="en-US" sz="1800" b="0" i="0" dirty="0">
              <a:solidFill>
                <a:srgbClr val="374151"/>
              </a:solidFill>
              <a:effectLst/>
              <a:cs typeface="+mn-lt"/>
            </a:endParaRPr>
          </a:p>
          <a:p>
            <a:pPr>
              <a:buFont typeface="Arial" panose="020B0604020202090204" pitchFamily="34" charset="0"/>
              <a:buChar char="•"/>
            </a:pPr>
            <a:r>
              <a:rPr lang="en-US" sz="1800" b="0" i="0" dirty="0">
                <a:solidFill>
                  <a:srgbClr val="374151"/>
                </a:solidFill>
                <a:effectLst/>
                <a:cs typeface="+mn-lt"/>
              </a:rPr>
              <a:t>Application domain is an important concept, and data scientists often need at least some degree of expertise in the problem domain, for example: finance, medicine, marketing, etc.</a:t>
            </a:r>
            <a:endParaRPr lang="en-US" b="0" i="0" dirty="0">
              <a:solidFill>
                <a:srgbClr val="374151"/>
              </a:solidFill>
              <a:effectLst/>
              <a:latin typeface="Söhne"/>
            </a:endParaRPr>
          </a:p>
          <a:p>
            <a:pPr>
              <a:buFont typeface="Arial" panose="020B0604020202090204" pitchFamily="34" charset="0"/>
              <a:buChar char="•"/>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What we’ll learn in this course</a:t>
            </a:r>
            <a:endParaRPr lang="en-GB" dirty="0"/>
          </a:p>
        </p:txBody>
      </p:sp>
      <p:sp>
        <p:nvSpPr>
          <p:cNvPr id="6" name="Content Placeholder 5"/>
          <p:cNvSpPr>
            <a:spLocks noGrp="1"/>
          </p:cNvSpPr>
          <p:nvPr>
            <p:ph idx="1"/>
          </p:nvPr>
        </p:nvSpPr>
        <p:spPr>
          <a:xfrm>
            <a:off x="1097280" y="1845945"/>
            <a:ext cx="10311130" cy="4294505"/>
          </a:xfrm>
        </p:spPr>
        <p:txBody>
          <a:bodyPr>
            <a:normAutofit fontScale="70000"/>
          </a:bodyPr>
          <a:lstStyle/>
          <a:p>
            <a:pPr>
              <a:buFont typeface="Wingdings" panose="05000000000000000000" pitchFamily="2" charset="2"/>
              <a:buChar char="Ø"/>
            </a:pPr>
            <a:r>
              <a:rPr lang="en-GB" sz="1800" dirty="0">
                <a:solidFill>
                  <a:srgbClr val="4D4D4D"/>
                </a:solidFill>
              </a:rPr>
              <a:t>T</a:t>
            </a:r>
            <a:r>
              <a:rPr lang="en-GB" sz="1800" dirty="0">
                <a:solidFill>
                  <a:srgbClr val="4D4D4D"/>
                </a:solidFill>
                <a:effectLst/>
              </a:rPr>
              <a:t>he history of </a:t>
            </a:r>
            <a:r>
              <a:rPr lang="en-US" altLang="en-GB" sz="1800" dirty="0">
                <a:solidFill>
                  <a:srgbClr val="4D4D4D"/>
                </a:solidFill>
                <a:effectLst/>
              </a:rPr>
              <a:t>DS</a:t>
            </a:r>
            <a:endParaRPr lang="en-US" altLang="en-GB" sz="1800" dirty="0">
              <a:solidFill>
                <a:srgbClr val="4D4D4D"/>
              </a:solidFill>
              <a:effectLst/>
            </a:endParaRPr>
          </a:p>
          <a:p>
            <a:pPr lvl="1">
              <a:buFont typeface="Wingdings" panose="05000000000000000000" pitchFamily="2" charset="2"/>
              <a:buChar char="Ø"/>
            </a:pPr>
            <a:r>
              <a:rPr lang="en-GB" sz="1620" dirty="0">
                <a:solidFill>
                  <a:srgbClr val="4D4D4D"/>
                </a:solidFill>
                <a:effectLst/>
              </a:rPr>
              <a:t>Statistics</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The Data Science Process</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Visualization</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Interview with Nadieh Bremer</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Databases</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Statistical Learning &amp; Meet Hadelin de Ponteves</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Machine Learning</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Deep Learning</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Deep Learning and Computer Vision</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Deep Learning and NLP</a:t>
            </a:r>
            <a:endParaRPr lang="en-GB" sz="1620" dirty="0">
              <a:solidFill>
                <a:srgbClr val="4D4D4D"/>
              </a:solidFill>
              <a:effectLst/>
            </a:endParaRPr>
          </a:p>
          <a:p>
            <a:pPr lvl="1">
              <a:buFont typeface="Wingdings" panose="05000000000000000000" pitchFamily="2" charset="2"/>
              <a:buChar char="Ø"/>
            </a:pPr>
            <a:r>
              <a:rPr lang="en-GB" sz="1620" dirty="0">
                <a:solidFill>
                  <a:srgbClr val="4D4D4D"/>
                </a:solidFill>
                <a:effectLst/>
              </a:rPr>
              <a:t>Artificial Intelligence  </a:t>
            </a:r>
            <a:endParaRPr lang="en-GB" dirty="0"/>
          </a:p>
          <a:p>
            <a:pPr>
              <a:buFont typeface="Wingdings" panose="05000000000000000000" pitchFamily="2" charset="2"/>
              <a:buChar char="Ø"/>
            </a:pPr>
            <a:r>
              <a:rPr lang="en-GB" dirty="0"/>
              <a:t>Data </a:t>
            </a:r>
            <a:r>
              <a:rPr lang="en-US" altLang="en-GB" dirty="0"/>
              <a:t>Science for tableau</a:t>
            </a:r>
            <a:endParaRPr lang="en-GB" dirty="0"/>
          </a:p>
          <a:p>
            <a:pPr>
              <a:buFont typeface="Wingdings" panose="05000000000000000000" pitchFamily="2" charset="2"/>
              <a:buChar char="Ø"/>
            </a:pPr>
            <a:r>
              <a:rPr lang="en-US" altLang="en-GB" sz="1800" dirty="0">
                <a:solidFill>
                  <a:srgbClr val="4D4D4D"/>
                </a:solidFill>
                <a:effectLst/>
              </a:rPr>
              <a:t>Data Science for python</a:t>
            </a:r>
            <a:endParaRPr lang="en-US" altLang="en-GB" sz="1800" dirty="0">
              <a:solidFill>
                <a:srgbClr val="4D4D4D"/>
              </a:solidFill>
              <a:effectLst/>
            </a:endParaRPr>
          </a:p>
          <a:p>
            <a:pPr>
              <a:buFont typeface="Wingdings" panose="05000000000000000000" pitchFamily="2" charset="2"/>
              <a:buChar char="Ø"/>
            </a:pPr>
            <a:r>
              <a:rPr lang="en-US" altLang="en-GB" sz="1800" dirty="0">
                <a:solidFill>
                  <a:srgbClr val="4D4D4D"/>
                </a:solidFill>
                <a:effectLst/>
              </a:rPr>
              <a:t>Data Science for cloud</a:t>
            </a:r>
            <a:endParaRPr lang="en-US" altLang="en-GB" sz="1800" dirty="0">
              <a:solidFill>
                <a:srgbClr val="4D4D4D"/>
              </a:solidFill>
              <a:effectLst/>
            </a:endParaRPr>
          </a:p>
          <a:p>
            <a:pPr>
              <a:buFont typeface="Wingdings" panose="05000000000000000000" pitchFamily="2" charset="2"/>
              <a:buChar char="Ø"/>
            </a:pPr>
            <a:endParaRPr lang="en-GB" sz="1800" dirty="0">
              <a:solidFill>
                <a:srgbClr val="4D4D4D"/>
              </a:solidFill>
              <a:effectLst/>
            </a:endParaRP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Data Science</a:t>
            </a:r>
            <a:endParaRPr lang="en-GB" dirty="0"/>
          </a:p>
        </p:txBody>
      </p:sp>
      <p:sp>
        <p:nvSpPr>
          <p:cNvPr id="3" name="Content Placeholder 2"/>
          <p:cNvSpPr>
            <a:spLocks noGrp="1"/>
          </p:cNvSpPr>
          <p:nvPr>
            <p:ph idx="1"/>
          </p:nvPr>
        </p:nvSpPr>
        <p:spPr/>
        <p:txBody>
          <a:bodyPr>
            <a:normAutofit fontScale="90000" lnSpcReduction="20000"/>
          </a:bodyPr>
          <a:lstStyle/>
          <a:p>
            <a:pPr>
              <a:lnSpc>
                <a:spcPct val="150000"/>
              </a:lnSpc>
            </a:pPr>
            <a:r>
              <a:rPr lang="en-US" sz="1800" dirty="0">
                <a:effectLst/>
              </a:rPr>
              <a:t>Configuring your machine properly is essential for data science and working with tools like Tableau and cloud-based data science platforms. In this set of videos, you'll learn step-by-step instructions on how to set up your machine for data science tasks. These videos cover topics such as installing necessary software, configuring development environments, and optimizing your machine for data analysis and visualization.</a:t>
            </a:r>
            <a:endParaRPr lang="en-US" sz="1800" dirty="0">
              <a:effectLst/>
            </a:endParaRPr>
          </a:p>
          <a:p>
            <a:r>
              <a:rPr lang="en-US" sz="1800" b="1" dirty="0">
                <a:solidFill>
                  <a:srgbClr val="333333"/>
                </a:solidFill>
                <a:effectLst/>
              </a:rPr>
              <a:t>Learn Python</a:t>
            </a:r>
            <a:r>
              <a:rPr lang="en-US" sz="1800" b="1" dirty="0">
                <a:solidFill>
                  <a:srgbClr val="4D4D4D"/>
                </a:solidFill>
                <a:effectLst/>
              </a:rPr>
              <a:t>. </a:t>
            </a:r>
            <a:r>
              <a:rPr lang="en-US" sz="1800" dirty="0">
                <a:solidFill>
                  <a:srgbClr val="4D4D4D"/>
                </a:solidFill>
                <a:effectLst/>
              </a:rPr>
              <a:t>It's also recommended to have a basic understanding of Python, a programming </a:t>
            </a:r>
            <a:endParaRPr lang="en-US" dirty="0"/>
          </a:p>
          <a:p>
            <a:r>
              <a:rPr lang="en-US" sz="1800" dirty="0">
                <a:solidFill>
                  <a:srgbClr val="4D4D4D"/>
                </a:solidFill>
                <a:effectLst/>
              </a:rPr>
              <a:t>language useful for data scientists that we use in this course. </a:t>
            </a:r>
            <a:endParaRPr lang="en-US" dirty="0"/>
          </a:p>
          <a:p>
            <a:r>
              <a:rPr lang="en-US" sz="1800" b="1" dirty="0">
                <a:solidFill>
                  <a:srgbClr val="333333"/>
                </a:solidFill>
                <a:effectLst/>
              </a:rPr>
              <a:t>Create a GitHub account</a:t>
            </a:r>
            <a:r>
              <a:rPr lang="en-US" sz="1800" b="1" dirty="0">
                <a:solidFill>
                  <a:srgbClr val="4D4D4D"/>
                </a:solidFill>
                <a:effectLst/>
              </a:rPr>
              <a:t>. </a:t>
            </a:r>
            <a:r>
              <a:rPr lang="en-US" sz="1800" dirty="0">
                <a:solidFill>
                  <a:srgbClr val="4D4D4D"/>
                </a:solidFill>
                <a:effectLst/>
              </a:rPr>
              <a:t>Since you found us here on GitHub, you might already have an </a:t>
            </a:r>
            <a:endParaRPr lang="en-US" dirty="0"/>
          </a:p>
          <a:p>
            <a:r>
              <a:rPr lang="en-US" sz="1800" dirty="0">
                <a:solidFill>
                  <a:srgbClr val="4D4D4D"/>
                </a:solidFill>
                <a:effectLst/>
              </a:rPr>
              <a:t>account, but if not, create one and then fork this curriculum to use on your own. (Feel free to give </a:t>
            </a:r>
            <a:endParaRPr lang="en-US" dirty="0"/>
          </a:p>
          <a:p>
            <a:r>
              <a:rPr lang="en-US" sz="1800" dirty="0">
                <a:solidFill>
                  <a:srgbClr val="4D4D4D"/>
                </a:solidFill>
                <a:effectLst/>
              </a:rPr>
              <a:t>us a star, too 😊 ) </a:t>
            </a:r>
            <a:endParaRPr lang="en-US" dirty="0"/>
          </a:p>
          <a:p>
            <a:r>
              <a:rPr lang="en-US" sz="1800" b="1" dirty="0">
                <a:solidFill>
                  <a:srgbClr val="333333"/>
                </a:solidFill>
                <a:effectLst/>
              </a:rPr>
              <a:t>Explore Scikit-learn</a:t>
            </a:r>
            <a:r>
              <a:rPr lang="en-US" sz="1800" b="1" dirty="0">
                <a:solidFill>
                  <a:srgbClr val="4D4D4D"/>
                </a:solidFill>
                <a:effectLst/>
              </a:rPr>
              <a:t>. </a:t>
            </a:r>
            <a:r>
              <a:rPr lang="en-US" sz="1800" dirty="0">
                <a:solidFill>
                  <a:srgbClr val="4D4D4D"/>
                </a:solidFill>
                <a:effectLst/>
              </a:rPr>
              <a:t>Familiarize yourself with Scikit-learn, a set of ML libraries that we reference </a:t>
            </a:r>
            <a:endParaRPr lang="en-US" dirty="0"/>
          </a:p>
          <a:p>
            <a:r>
              <a:rPr lang="en-US" sz="1800" dirty="0">
                <a:solidFill>
                  <a:srgbClr val="4D4D4D"/>
                </a:solidFill>
                <a:effectLst/>
              </a:rPr>
              <a:t>in these lessons.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Statistics</a:t>
            </a:r>
            <a:endParaRPr lang="en-GB" dirty="0"/>
          </a:p>
        </p:txBody>
      </p:sp>
      <p:sp>
        <p:nvSpPr>
          <p:cNvPr id="3" name="Content Placeholder 2"/>
          <p:cNvSpPr>
            <a:spLocks noGrp="1"/>
          </p:cNvSpPr>
          <p:nvPr>
            <p:ph idx="1"/>
          </p:nvPr>
        </p:nvSpPr>
        <p:spPr>
          <a:xfrm>
            <a:off x="659219" y="1845734"/>
            <a:ext cx="10728251" cy="4023360"/>
          </a:xfrm>
        </p:spPr>
        <p:txBody>
          <a:bodyPr>
            <a:noAutofit/>
          </a:bodyPr>
          <a:lstStyle/>
          <a:p>
            <a:pPr>
              <a:lnSpc>
                <a:spcPct val="150000"/>
              </a:lnSpc>
              <a:buFont typeface="Wingdings" panose="05000000000000000000" pitchFamily="2" charset="2"/>
              <a:buChar char="§"/>
            </a:pPr>
            <a:r>
              <a:rPr lang="en-US" dirty="0">
                <a:solidFill>
                  <a:srgbClr val="4D4D4D"/>
                </a:solidFill>
                <a:effectLst/>
              </a:rPr>
              <a:t>Statistics is a branch of mathematics that deals with collecting, analyzing, interpreting, presenting, and organizing data. It provides techniques for summarizing and describing data, drawing inferences, and making predictions. In data science, statistics plays a vital role in understanding data patterns, testing hypotheses, and making data-driven decisions.</a:t>
            </a:r>
            <a:endParaRPr lang="en-US" dirty="0">
              <a:solidFill>
                <a:srgbClr val="4D4D4D"/>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Data Science Process</a:t>
            </a:r>
            <a:endParaRPr lang="en-US"/>
          </a:p>
        </p:txBody>
      </p:sp>
      <p:sp>
        <p:nvSpPr>
          <p:cNvPr id="3" name="Content Placeholder 2"/>
          <p:cNvSpPr>
            <a:spLocks noGrp="1"/>
          </p:cNvSpPr>
          <p:nvPr>
            <p:ph idx="1"/>
          </p:nvPr>
        </p:nvSpPr>
        <p:spPr/>
        <p:txBody>
          <a:bodyPr/>
          <a:p>
            <a:pPr>
              <a:lnSpc>
                <a:spcPct val="150000"/>
              </a:lnSpc>
            </a:pPr>
            <a:r>
              <a:rPr lang="en-US"/>
              <a:t>The data science process refers to the systematic approach followed by data scientists to solve problems using data. It involves various stages, including data collection, data cleaning and preprocessing, exploratory data analysis, feature engineering, model building, model evaluation, and deployment. The data science process is iterative and involves continuous refinement and improvement of models and insights.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Techniques of </a:t>
            </a:r>
            <a:r>
              <a:rPr lang="en-US" altLang="en-GB" dirty="0"/>
              <a:t>Data Science</a:t>
            </a:r>
            <a:endParaRPr lang="en-US" altLang="en-GB" dirty="0"/>
          </a:p>
        </p:txBody>
      </p:sp>
      <p:sp>
        <p:nvSpPr>
          <p:cNvPr id="3" name="Content Placeholder 2"/>
          <p:cNvSpPr>
            <a:spLocks noGrp="1"/>
          </p:cNvSpPr>
          <p:nvPr>
            <p:ph idx="1"/>
          </p:nvPr>
        </p:nvSpPr>
        <p:spPr/>
        <p:txBody>
          <a:bodyPr>
            <a:normAutofit fontScale="92500" lnSpcReduction="20000"/>
          </a:bodyPr>
          <a:lstStyle/>
          <a:p>
            <a:r>
              <a:rPr lang="en-US" sz="1800" dirty="0">
                <a:solidFill>
                  <a:srgbClr val="4D4D4D"/>
                </a:solidFill>
                <a:effectLst/>
              </a:rPr>
              <a:t>1. </a:t>
            </a:r>
            <a:r>
              <a:rPr lang="en-US" sz="1800" dirty="0">
                <a:solidFill>
                  <a:srgbClr val="333333"/>
                </a:solidFill>
                <a:effectLst/>
              </a:rPr>
              <a:t>Decide on the question</a:t>
            </a:r>
            <a:r>
              <a:rPr lang="en-US" sz="1800" dirty="0">
                <a:solidFill>
                  <a:srgbClr val="4D4D4D"/>
                </a:solidFill>
                <a:effectLst/>
              </a:rPr>
              <a:t>. Most DS processes start by asking a question that cannot be answered </a:t>
            </a:r>
            <a:endParaRPr lang="en-US" dirty="0"/>
          </a:p>
          <a:p>
            <a:r>
              <a:rPr lang="en-US" sz="1800" dirty="0">
                <a:solidFill>
                  <a:srgbClr val="4D4D4D"/>
                </a:solidFill>
                <a:effectLst/>
              </a:rPr>
              <a:t>by a simple conditional program or rules-based engine. These questions often revolve around </a:t>
            </a:r>
            <a:endParaRPr lang="en-US" dirty="0"/>
          </a:p>
          <a:p>
            <a:r>
              <a:rPr lang="en-US" sz="1800" dirty="0">
                <a:solidFill>
                  <a:srgbClr val="4D4D4D"/>
                </a:solidFill>
                <a:effectLst/>
              </a:rPr>
              <a:t>predictions based on a collection of data. </a:t>
            </a:r>
            <a:endParaRPr lang="en-US" dirty="0"/>
          </a:p>
          <a:p>
            <a:r>
              <a:rPr lang="en-US" sz="1800" dirty="0">
                <a:solidFill>
                  <a:srgbClr val="4D4D4D"/>
                </a:solidFill>
                <a:effectLst/>
              </a:rPr>
              <a:t>2. </a:t>
            </a:r>
            <a:r>
              <a:rPr lang="en-US" sz="1800" dirty="0">
                <a:solidFill>
                  <a:srgbClr val="333333"/>
                </a:solidFill>
                <a:effectLst/>
              </a:rPr>
              <a:t>Collect and prepare data</a:t>
            </a:r>
            <a:r>
              <a:rPr lang="en-US" sz="1800" dirty="0">
                <a:solidFill>
                  <a:srgbClr val="4D4D4D"/>
                </a:solidFill>
                <a:effectLst/>
              </a:rPr>
              <a:t>. To be able to answer your question, you need data. The quality and, </a:t>
            </a:r>
            <a:endParaRPr lang="en-US" dirty="0"/>
          </a:p>
          <a:p>
            <a:r>
              <a:rPr lang="en-US" sz="1800" dirty="0">
                <a:solidFill>
                  <a:srgbClr val="4D4D4D"/>
                </a:solidFill>
                <a:effectLst/>
              </a:rPr>
              <a:t>sometimes, quantity of your data will determine how well you can answer your initial question. </a:t>
            </a:r>
            <a:endParaRPr lang="en-US" dirty="0"/>
          </a:p>
          <a:p>
            <a:r>
              <a:rPr lang="en-US" sz="1800" dirty="0">
                <a:solidFill>
                  <a:srgbClr val="4D4D4D"/>
                </a:solidFill>
                <a:effectLst/>
              </a:rPr>
              <a:t>Visualizing data is an important aspect of this phase. This phase also includes splitting the data </a:t>
            </a:r>
            <a:endParaRPr lang="en-US" dirty="0"/>
          </a:p>
          <a:p>
            <a:r>
              <a:rPr lang="en-US" sz="1800" dirty="0">
                <a:solidFill>
                  <a:srgbClr val="4D4D4D"/>
                </a:solidFill>
                <a:effectLst/>
              </a:rPr>
              <a:t>into a training and testing group to build a model. </a:t>
            </a:r>
            <a:endParaRPr lang="en-US" dirty="0"/>
          </a:p>
          <a:p>
            <a:r>
              <a:rPr lang="en-US" sz="1800" dirty="0">
                <a:solidFill>
                  <a:srgbClr val="4D4D4D"/>
                </a:solidFill>
                <a:effectLst/>
              </a:rPr>
              <a:t>3. </a:t>
            </a:r>
            <a:r>
              <a:rPr lang="en-US" sz="1800" dirty="0">
                <a:solidFill>
                  <a:srgbClr val="333333"/>
                </a:solidFill>
                <a:effectLst/>
              </a:rPr>
              <a:t>Choose a training method</a:t>
            </a:r>
            <a:r>
              <a:rPr lang="en-US" sz="1800" dirty="0">
                <a:solidFill>
                  <a:srgbClr val="4D4D4D"/>
                </a:solidFill>
                <a:effectLst/>
              </a:rPr>
              <a:t>. Depending on your question and the nature of your data, you need to </a:t>
            </a:r>
            <a:endParaRPr lang="en-US" dirty="0"/>
          </a:p>
          <a:p>
            <a:r>
              <a:rPr lang="en-US" sz="1800" dirty="0">
                <a:solidFill>
                  <a:srgbClr val="4D4D4D"/>
                </a:solidFill>
                <a:effectLst/>
              </a:rPr>
              <a:t>choose how you want to train a model to best reflect your data and make accurate predictions </a:t>
            </a:r>
            <a:endParaRPr lang="en-US" dirty="0"/>
          </a:p>
          <a:p>
            <a:r>
              <a:rPr lang="en-US" sz="1800" dirty="0">
                <a:solidFill>
                  <a:srgbClr val="4D4D4D"/>
                </a:solidFill>
                <a:effectLst/>
              </a:rPr>
              <a:t>against it. This is the part of your DS process that requires specific expertise and, often, a </a:t>
            </a:r>
            <a:endParaRPr lang="en-US" dirty="0"/>
          </a:p>
          <a:p>
            <a:r>
              <a:rPr lang="en-US" sz="1800" dirty="0">
                <a:solidFill>
                  <a:srgbClr val="4D4D4D"/>
                </a:solidFill>
                <a:effectLst/>
              </a:rPr>
              <a:t>considerable amount of experimentation.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Techniques of </a:t>
            </a:r>
            <a:r>
              <a:rPr lang="en-US" altLang="en-GB" dirty="0"/>
              <a:t>Data Science</a:t>
            </a:r>
            <a:endParaRPr lang="en-US" altLang="en-GB" dirty="0"/>
          </a:p>
        </p:txBody>
      </p:sp>
      <p:sp>
        <p:nvSpPr>
          <p:cNvPr id="3" name="Content Placeholder 2"/>
          <p:cNvSpPr>
            <a:spLocks noGrp="1"/>
          </p:cNvSpPr>
          <p:nvPr>
            <p:ph idx="1"/>
          </p:nvPr>
        </p:nvSpPr>
        <p:spPr/>
        <p:txBody>
          <a:bodyPr/>
          <a:lstStyle/>
          <a:p>
            <a:r>
              <a:rPr lang="en-US" sz="1800" dirty="0">
                <a:solidFill>
                  <a:srgbClr val="4D4D4D"/>
                </a:solidFill>
                <a:effectLst/>
              </a:rPr>
              <a:t>4. </a:t>
            </a:r>
            <a:r>
              <a:rPr lang="en-US" sz="1800" dirty="0">
                <a:solidFill>
                  <a:srgbClr val="333333"/>
                </a:solidFill>
                <a:effectLst/>
              </a:rPr>
              <a:t>Train the model</a:t>
            </a:r>
            <a:r>
              <a:rPr lang="en-US" sz="1800" dirty="0">
                <a:solidFill>
                  <a:srgbClr val="4D4D4D"/>
                </a:solidFill>
                <a:effectLst/>
              </a:rPr>
              <a:t>. Using your training data, you'll use various algorithms to train a model to </a:t>
            </a:r>
            <a:endParaRPr lang="en-US" dirty="0"/>
          </a:p>
          <a:p>
            <a:r>
              <a:rPr lang="en-US" sz="1800" dirty="0">
                <a:solidFill>
                  <a:srgbClr val="4D4D4D"/>
                </a:solidFill>
                <a:effectLst/>
              </a:rPr>
              <a:t>recognize patterns in the data. The model might leverage internal weights that can be adjusted to </a:t>
            </a:r>
            <a:endParaRPr lang="en-US" dirty="0"/>
          </a:p>
          <a:p>
            <a:r>
              <a:rPr lang="en-US" sz="1800" dirty="0">
                <a:solidFill>
                  <a:srgbClr val="4D4D4D"/>
                </a:solidFill>
                <a:effectLst/>
              </a:rPr>
              <a:t>privilege certain parts of the data over others to build a better model. </a:t>
            </a:r>
            <a:endParaRPr lang="en-US" dirty="0"/>
          </a:p>
          <a:p>
            <a:r>
              <a:rPr lang="en-US" sz="1800" dirty="0">
                <a:solidFill>
                  <a:srgbClr val="4D4D4D"/>
                </a:solidFill>
                <a:effectLst/>
              </a:rPr>
              <a:t>5. </a:t>
            </a:r>
            <a:r>
              <a:rPr lang="en-US" sz="1800" dirty="0">
                <a:solidFill>
                  <a:srgbClr val="333333"/>
                </a:solidFill>
                <a:effectLst/>
              </a:rPr>
              <a:t>Evaluate the model</a:t>
            </a:r>
            <a:r>
              <a:rPr lang="en-US" sz="1800" dirty="0">
                <a:solidFill>
                  <a:srgbClr val="4D4D4D"/>
                </a:solidFill>
                <a:effectLst/>
              </a:rPr>
              <a:t>. You use never before seen data (your testing data) from your collected set to </a:t>
            </a:r>
            <a:endParaRPr lang="en-US" dirty="0"/>
          </a:p>
          <a:p>
            <a:r>
              <a:rPr lang="en-US" sz="1800" dirty="0">
                <a:solidFill>
                  <a:srgbClr val="4D4D4D"/>
                </a:solidFill>
                <a:effectLst/>
              </a:rPr>
              <a:t>see how the model is performing. </a:t>
            </a:r>
            <a:endParaRPr lang="en-US" dirty="0"/>
          </a:p>
          <a:p>
            <a:r>
              <a:rPr lang="en-US" sz="1800" dirty="0">
                <a:solidFill>
                  <a:srgbClr val="4D4D4D"/>
                </a:solidFill>
                <a:effectLst/>
              </a:rPr>
              <a:t>6. </a:t>
            </a:r>
            <a:r>
              <a:rPr lang="en-US" sz="1800" dirty="0">
                <a:solidFill>
                  <a:srgbClr val="333333"/>
                </a:solidFill>
                <a:effectLst/>
              </a:rPr>
              <a:t>Parameter tuning</a:t>
            </a:r>
            <a:r>
              <a:rPr lang="en-US" sz="1800" dirty="0">
                <a:solidFill>
                  <a:srgbClr val="4D4D4D"/>
                </a:solidFill>
                <a:effectLst/>
              </a:rPr>
              <a:t>. Based on the performance of your model, you can redo the process using </a:t>
            </a:r>
            <a:endParaRPr lang="en-US" dirty="0"/>
          </a:p>
          <a:p>
            <a:r>
              <a:rPr lang="en-US" sz="1800" dirty="0">
                <a:solidFill>
                  <a:srgbClr val="4D4D4D"/>
                </a:solidFill>
                <a:effectLst/>
              </a:rPr>
              <a:t>different parameters, or variables, that control the behavior of the algorithms used to train the </a:t>
            </a:r>
            <a:endParaRPr lang="en-US" dirty="0"/>
          </a:p>
          <a:p>
            <a:r>
              <a:rPr lang="en-US" sz="1800" dirty="0">
                <a:solidFill>
                  <a:srgbClr val="4D4D4D"/>
                </a:solidFill>
                <a:effectLst/>
              </a:rPr>
              <a:t>model. </a:t>
            </a:r>
            <a:endParaRPr lang="en-US" dirty="0"/>
          </a:p>
          <a:p>
            <a:r>
              <a:rPr lang="en-US" sz="1800" dirty="0">
                <a:solidFill>
                  <a:srgbClr val="4D4D4D"/>
                </a:solidFill>
                <a:effectLst/>
              </a:rPr>
              <a:t>7. </a:t>
            </a:r>
            <a:r>
              <a:rPr lang="en-US" sz="1800" dirty="0">
                <a:solidFill>
                  <a:srgbClr val="333333"/>
                </a:solidFill>
                <a:effectLst/>
              </a:rPr>
              <a:t>Predict</a:t>
            </a:r>
            <a:r>
              <a:rPr lang="en-US" sz="1800" dirty="0">
                <a:solidFill>
                  <a:srgbClr val="4D4D4D"/>
                </a:solidFill>
                <a:effectLst/>
              </a:rPr>
              <a:t>. Use new inputs to test the accuracy of your model. </a:t>
            </a:r>
            <a:endParaRPr lang="en-GB"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11332</Words>
  <Application>WPS Presentation</Application>
  <PresentationFormat>Widescreen</PresentationFormat>
  <Paragraphs>175</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Calibri</vt:lpstr>
      <vt:lpstr>Helvetica Neue</vt:lpstr>
      <vt:lpstr>Söhne</vt:lpstr>
      <vt:lpstr>Thonburi</vt:lpstr>
      <vt:lpstr>Calibri Light</vt:lpstr>
      <vt:lpstr>微软雅黑</vt:lpstr>
      <vt:lpstr>汉仪旗黑</vt:lpstr>
      <vt:lpstr>Arial Unicode MS</vt:lpstr>
      <vt:lpstr>Apple Color Emoji</vt:lpstr>
      <vt:lpstr>Wingdings</vt:lpstr>
      <vt:lpstr>宋体-简</vt:lpstr>
      <vt:lpstr>Retrospect</vt:lpstr>
      <vt:lpstr>Data Science</vt:lpstr>
      <vt:lpstr>Disclaimer: These slides are copyrighted and strictly for personal use only</vt:lpstr>
      <vt:lpstr>Whats Data Science?</vt:lpstr>
      <vt:lpstr>What we’ll learn in this course</vt:lpstr>
      <vt:lpstr>Getting started with Data Science</vt:lpstr>
      <vt:lpstr>Statistics</vt:lpstr>
      <vt:lpstr>The Data Science Process</vt:lpstr>
      <vt:lpstr>Techniques of Machine Learning</vt:lpstr>
      <vt:lpstr>Techniques of Machine Learning</vt:lpstr>
      <vt:lpstr>Pre-building tasks</vt:lpstr>
      <vt:lpstr>Selecting yourfeature variable</vt:lpstr>
      <vt:lpstr>Visualize your data &amp; Split your dataset</vt:lpstr>
      <vt:lpstr>Building a model</vt:lpstr>
      <vt:lpstr>Parameter tuning</vt:lpstr>
      <vt:lpstr>Visualization</vt:lpstr>
      <vt:lpstr>Interview with Nadieh Bremer</vt:lpstr>
      <vt:lpstr>Databases</vt:lpstr>
      <vt:lpstr>Statistical Learning &amp; Meet Hadelin de Ponteves</vt:lpstr>
      <vt:lpstr>Machine Learning</vt:lpstr>
      <vt:lpstr>Deep Learning</vt:lpstr>
      <vt:lpstr>Deep Learning and Computer Vision</vt:lpstr>
      <vt:lpstr>Installation of Visual Studio Code with Snippets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GMTsoftware</dc:creator>
  <cp:lastModifiedBy>mac</cp:lastModifiedBy>
  <cp:revision>7</cp:revision>
  <dcterms:created xsi:type="dcterms:W3CDTF">2023-06-22T09:38:48Z</dcterms:created>
  <dcterms:modified xsi:type="dcterms:W3CDTF">2023-06-22T09:38:48Z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1033-3.2.0.6442</vt:lpwstr>
  </property>
</Properties>
</file>