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7562cc82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7562cc82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6b2586e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76b2586e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76b2586e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76b2586e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6b2586ee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76b2586ee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6b2586ee8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76b2586ee8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7562cc82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7562cc82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562cc828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562cc828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7562cc828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562cc828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7562cc828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7562cc828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7562cc828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7562cc828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7562cc828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562cc828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562cc828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7562cc828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562cc82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562cc82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6.png"/><Relationship Id="rId5"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8.png"/><Relationship Id="rId5"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jpg"/><Relationship Id="rId4" Type="http://schemas.openxmlformats.org/officeDocument/2006/relationships/image" Target="../media/image11.png"/><Relationship Id="rId5"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jpg"/><Relationship Id="rId4" Type="http://schemas.openxmlformats.org/officeDocument/2006/relationships/image" Target="../media/image9.png"/><Relationship Id="rId5" Type="http://schemas.openxmlformats.org/officeDocument/2006/relationships/image" Target="../media/image7.jp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4.png"/><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2.png"/><Relationship Id="rId5"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1.png"/><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3.png"/><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jpg"/><Relationship Id="rId4" Type="http://schemas.openxmlformats.org/officeDocument/2006/relationships/image" Target="../media/image5.png"/><Relationship Id="rId5"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5308800" y="1233125"/>
            <a:ext cx="3686400" cy="35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3600">
                <a:solidFill>
                  <a:schemeClr val="lt2"/>
                </a:solidFill>
              </a:rPr>
              <a:t>Business Understanding Of Cohort Analysis Report For Customer Retention</a:t>
            </a:r>
            <a:endParaRPr b="1" sz="3600">
              <a:solidFill>
                <a:schemeClr val="lt2"/>
              </a:solidFill>
            </a:endParaRPr>
          </a:p>
        </p:txBody>
      </p:sp>
      <p:sp>
        <p:nvSpPr>
          <p:cNvPr id="55" name="Google Shape;55;p13"/>
          <p:cNvSpPr txBox="1"/>
          <p:nvPr>
            <p:ph idx="1" type="body"/>
          </p:nvPr>
        </p:nvSpPr>
        <p:spPr>
          <a:xfrm>
            <a:off x="431300" y="1164400"/>
            <a:ext cx="3999900" cy="3734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solidFill>
                <a:schemeClr val="lt2"/>
              </a:solidFill>
            </a:endParaRPr>
          </a:p>
          <a:p>
            <a:pPr indent="0" lvl="0" marL="0" rtl="0" algn="l">
              <a:spcBef>
                <a:spcPts val="1200"/>
              </a:spcBef>
              <a:spcAft>
                <a:spcPts val="0"/>
              </a:spcAft>
              <a:buNone/>
            </a:pPr>
            <a:r>
              <a:t/>
            </a:r>
            <a:endParaRPr>
              <a:solidFill>
                <a:schemeClr val="lt2"/>
              </a:solidFill>
            </a:endParaRPr>
          </a:p>
          <a:p>
            <a:pPr indent="0" lvl="0" marL="0" rtl="0" algn="l">
              <a:spcBef>
                <a:spcPts val="1200"/>
              </a:spcBef>
              <a:spcAft>
                <a:spcPts val="0"/>
              </a:spcAft>
              <a:buNone/>
            </a:pPr>
            <a:r>
              <a:t/>
            </a:r>
            <a:endParaRPr>
              <a:solidFill>
                <a:schemeClr val="lt2"/>
              </a:solidFill>
            </a:endParaRPr>
          </a:p>
          <a:p>
            <a:pPr indent="0" lvl="0" marL="0" rtl="0" algn="l">
              <a:spcBef>
                <a:spcPts val="1200"/>
              </a:spcBef>
              <a:spcAft>
                <a:spcPts val="0"/>
              </a:spcAft>
              <a:buNone/>
            </a:pPr>
            <a:r>
              <a:t/>
            </a:r>
            <a:endParaRPr>
              <a:solidFill>
                <a:schemeClr val="lt2"/>
              </a:solidFill>
            </a:endParaRPr>
          </a:p>
          <a:p>
            <a:pPr indent="0" lvl="0" marL="0" rtl="0" algn="l">
              <a:spcBef>
                <a:spcPts val="1200"/>
              </a:spcBef>
              <a:spcAft>
                <a:spcPts val="0"/>
              </a:spcAft>
              <a:buNone/>
            </a:pPr>
            <a:r>
              <a:t/>
            </a:r>
            <a:endParaRPr>
              <a:solidFill>
                <a:schemeClr val="lt2"/>
              </a:solidFill>
            </a:endParaRPr>
          </a:p>
          <a:p>
            <a:pPr indent="0" lvl="0" marL="0" rtl="0" algn="l">
              <a:spcBef>
                <a:spcPts val="1200"/>
              </a:spcBef>
              <a:spcAft>
                <a:spcPts val="0"/>
              </a:spcAft>
              <a:buNone/>
            </a:pPr>
            <a:r>
              <a:t/>
            </a:r>
            <a:endParaRPr>
              <a:solidFill>
                <a:schemeClr val="lt2"/>
              </a:solidFill>
            </a:endParaRPr>
          </a:p>
          <a:p>
            <a:pPr indent="0" lvl="0" marL="0" rtl="0" algn="l">
              <a:spcBef>
                <a:spcPts val="1200"/>
              </a:spcBef>
              <a:spcAft>
                <a:spcPts val="0"/>
              </a:spcAft>
              <a:buNone/>
            </a:pPr>
            <a:r>
              <a:t/>
            </a:r>
            <a:endParaRPr>
              <a:solidFill>
                <a:schemeClr val="lt2"/>
              </a:solidFill>
            </a:endParaRPr>
          </a:p>
          <a:p>
            <a:pPr indent="0" lvl="0" marL="0" rtl="0" algn="l">
              <a:spcBef>
                <a:spcPts val="1200"/>
              </a:spcBef>
              <a:spcAft>
                <a:spcPts val="0"/>
              </a:spcAft>
              <a:buNone/>
            </a:pPr>
            <a:r>
              <a:t/>
            </a:r>
            <a:endParaRPr>
              <a:solidFill>
                <a:schemeClr val="lt2"/>
              </a:solidFill>
            </a:endParaRPr>
          </a:p>
          <a:p>
            <a:pPr indent="0" lvl="0" marL="0" rtl="0" algn="l">
              <a:spcBef>
                <a:spcPts val="1200"/>
              </a:spcBef>
              <a:spcAft>
                <a:spcPts val="0"/>
              </a:spcAft>
              <a:buNone/>
            </a:pPr>
            <a:r>
              <a:t/>
            </a:r>
            <a:endParaRPr>
              <a:solidFill>
                <a:schemeClr val="lt2"/>
              </a:solidFill>
            </a:endParaRPr>
          </a:p>
          <a:p>
            <a:pPr indent="0" lvl="0" marL="0" rtl="0" algn="l">
              <a:spcBef>
                <a:spcPts val="1200"/>
              </a:spcBef>
              <a:spcAft>
                <a:spcPts val="1200"/>
              </a:spcAft>
              <a:buClr>
                <a:schemeClr val="dk1"/>
              </a:buClr>
              <a:buSzPct val="78571"/>
              <a:buFont typeface="Arial"/>
              <a:buNone/>
            </a:pPr>
            <a:r>
              <a:rPr lang="en">
                <a:solidFill>
                  <a:schemeClr val="lt2"/>
                </a:solidFill>
              </a:rPr>
              <a:t>Analysis for Trend ,behavior and understanding Business challenges</a:t>
            </a:r>
            <a:endParaRPr>
              <a:solidFill>
                <a:schemeClr val="lt2"/>
              </a:solidFill>
            </a:endParaRPr>
          </a:p>
        </p:txBody>
      </p:sp>
      <p:sp>
        <p:nvSpPr>
          <p:cNvPr id="56" name="Google Shape;56;p13"/>
          <p:cNvSpPr txBox="1"/>
          <p:nvPr>
            <p:ph idx="2" type="body"/>
          </p:nvPr>
        </p:nvSpPr>
        <p:spPr>
          <a:xfrm>
            <a:off x="4572000" y="950400"/>
            <a:ext cx="4260300" cy="36186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t/>
            </a:r>
            <a:endParaRPr/>
          </a:p>
        </p:txBody>
      </p:sp>
      <p:cxnSp>
        <p:nvCxnSpPr>
          <p:cNvPr id="57" name="Google Shape;57;p13"/>
          <p:cNvCxnSpPr/>
          <p:nvPr/>
        </p:nvCxnSpPr>
        <p:spPr>
          <a:xfrm flipH="1" rot="10800000">
            <a:off x="796100" y="780725"/>
            <a:ext cx="8199300" cy="18900"/>
          </a:xfrm>
          <a:prstGeom prst="straightConnector1">
            <a:avLst/>
          </a:prstGeom>
          <a:noFill/>
          <a:ln cap="flat" cmpd="sng" w="9525">
            <a:solidFill>
              <a:schemeClr val="dk2"/>
            </a:solidFill>
            <a:prstDash val="solid"/>
            <a:round/>
            <a:headEnd len="med" w="med" type="none"/>
            <a:tailEnd len="med" w="med" type="none"/>
          </a:ln>
        </p:spPr>
      </p:cxnSp>
      <p:cxnSp>
        <p:nvCxnSpPr>
          <p:cNvPr id="58" name="Google Shape;58;p13"/>
          <p:cNvCxnSpPr/>
          <p:nvPr/>
        </p:nvCxnSpPr>
        <p:spPr>
          <a:xfrm>
            <a:off x="4495800" y="60300"/>
            <a:ext cx="106200" cy="5011500"/>
          </a:xfrm>
          <a:prstGeom prst="straightConnector1">
            <a:avLst/>
          </a:prstGeom>
          <a:noFill/>
          <a:ln cap="flat" cmpd="sng" w="9525">
            <a:solidFill>
              <a:schemeClr val="lt2"/>
            </a:solidFill>
            <a:prstDash val="solid"/>
            <a:round/>
            <a:headEnd len="med" w="med" type="none"/>
            <a:tailEnd len="med" w="med" type="none"/>
          </a:ln>
        </p:spPr>
      </p:cxnSp>
      <p:sp>
        <p:nvSpPr>
          <p:cNvPr id="59" name="Google Shape;59;p13"/>
          <p:cNvSpPr txBox="1"/>
          <p:nvPr/>
        </p:nvSpPr>
        <p:spPr>
          <a:xfrm>
            <a:off x="152400" y="152400"/>
            <a:ext cx="3000000" cy="481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0"/>
              </a:spcAft>
              <a:buNone/>
            </a:pPr>
            <a:r>
              <a:t/>
            </a:r>
            <a:endParaRPr>
              <a:solidFill>
                <a:schemeClr val="dk2"/>
              </a:solidFill>
            </a:endParaRPr>
          </a:p>
          <a:p>
            <a:pPr indent="0" lvl="0" marL="0" rtl="0" algn="l">
              <a:lnSpc>
                <a:spcPct val="115000"/>
              </a:lnSpc>
              <a:spcBef>
                <a:spcPts val="1200"/>
              </a:spcBef>
              <a:spcAft>
                <a:spcPts val="1200"/>
              </a:spcAft>
              <a:buNone/>
            </a:pPr>
            <a:r>
              <a:t/>
            </a:r>
            <a:endParaRPr>
              <a:solidFill>
                <a:schemeClr val="dk2"/>
              </a:solidFill>
            </a:endParaRPr>
          </a:p>
        </p:txBody>
      </p:sp>
      <p:pic>
        <p:nvPicPr>
          <p:cNvPr id="60" name="Google Shape;60;p13" title="salonagility-com-daniel-lLNiyrMq0Mg-unsplash.jpg"/>
          <p:cNvPicPr preferRelativeResize="0"/>
          <p:nvPr/>
        </p:nvPicPr>
        <p:blipFill>
          <a:blip r:embed="rId4">
            <a:alphaModFix/>
          </a:blip>
          <a:stretch>
            <a:fillRect/>
          </a:stretch>
        </p:blipFill>
        <p:spPr>
          <a:xfrm>
            <a:off x="213375" y="152400"/>
            <a:ext cx="452152" cy="301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75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2"/>
                </a:solidFill>
              </a:rPr>
              <a:t>Insights from Cohort Revenue Data</a:t>
            </a:r>
            <a:endParaRPr b="1">
              <a:solidFill>
                <a:schemeClr val="lt2"/>
              </a:solidFill>
            </a:endParaRPr>
          </a:p>
        </p:txBody>
      </p:sp>
      <p:sp>
        <p:nvSpPr>
          <p:cNvPr id="128" name="Google Shape;128;p22"/>
          <p:cNvSpPr txBox="1"/>
          <p:nvPr>
            <p:ph idx="1" type="body"/>
          </p:nvPr>
        </p:nvSpPr>
        <p:spPr>
          <a:xfrm>
            <a:off x="311700" y="648000"/>
            <a:ext cx="8520600" cy="4043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lt2"/>
              </a:buClr>
              <a:buSzPts val="1200"/>
              <a:buChar char="●"/>
            </a:pPr>
            <a:r>
              <a:rPr b="1" lang="en" sz="1200">
                <a:solidFill>
                  <a:schemeClr val="lt2"/>
                </a:solidFill>
              </a:rPr>
              <a:t>The first month cohortIndex 1 has the maximum revenue for all cohorts, looking at the pivot Table you notice dec 2010 cohort has earned 948.0 in one month and  drops significantly in the following months for the majority of cohorts, this means the chorts are not being sold vastly or sporadically, the majority of customers are buying a particular product and there are few cohorts with high count after the 3 to 4th month</a:t>
            </a:r>
            <a:endParaRPr b="1" sz="1200">
              <a:solidFill>
                <a:schemeClr val="lt2"/>
              </a:solidFill>
            </a:endParaRPr>
          </a:p>
          <a:p>
            <a:pPr indent="-342900" lvl="0" marL="457200" rtl="0" algn="l">
              <a:spcBef>
                <a:spcPts val="0"/>
              </a:spcBef>
              <a:spcAft>
                <a:spcPts val="0"/>
              </a:spcAft>
              <a:buClr>
                <a:schemeClr val="lt2"/>
              </a:buClr>
              <a:buSzPts val="1800"/>
              <a:buChar char="●"/>
            </a:pPr>
            <a:r>
              <a:rPr b="1" lang="en" sz="1200">
                <a:solidFill>
                  <a:schemeClr val="lt2"/>
                </a:solidFill>
              </a:rPr>
              <a:t>Early drop-off  from 948.0 to 362.0 indicates that repeat purchases are limited and </a:t>
            </a:r>
            <a:r>
              <a:rPr b="1" lang="en" sz="1200">
                <a:solidFill>
                  <a:schemeClr val="lt2"/>
                </a:solidFill>
              </a:rPr>
              <a:t>decrease</a:t>
            </a:r>
            <a:r>
              <a:rPr b="1" lang="en" sz="1200">
                <a:solidFill>
                  <a:schemeClr val="lt2"/>
                </a:solidFill>
              </a:rPr>
              <a:t> in revenue</a:t>
            </a:r>
            <a:br>
              <a:rPr b="1" lang="en" sz="1100">
                <a:solidFill>
                  <a:schemeClr val="lt2"/>
                </a:solidFill>
              </a:rPr>
            </a:br>
            <a:endParaRPr b="1" sz="1100">
              <a:solidFill>
                <a:schemeClr val="lt2"/>
              </a:solidFill>
            </a:endParaRPr>
          </a:p>
          <a:p>
            <a:pPr indent="0" lvl="0" marL="0" rtl="0" algn="l">
              <a:spcBef>
                <a:spcPts val="1200"/>
              </a:spcBef>
              <a:spcAft>
                <a:spcPts val="1200"/>
              </a:spcAft>
              <a:buNone/>
            </a:pPr>
            <a:r>
              <a:t/>
            </a:r>
            <a:endParaRPr/>
          </a:p>
        </p:txBody>
      </p:sp>
      <p:pic>
        <p:nvPicPr>
          <p:cNvPr id="129" name="Google Shape;129;p22" title="e6.png"/>
          <p:cNvPicPr preferRelativeResize="0"/>
          <p:nvPr/>
        </p:nvPicPr>
        <p:blipFill>
          <a:blip r:embed="rId4">
            <a:alphaModFix/>
          </a:blip>
          <a:stretch>
            <a:fillRect/>
          </a:stretch>
        </p:blipFill>
        <p:spPr>
          <a:xfrm>
            <a:off x="932750" y="2218326"/>
            <a:ext cx="7703551" cy="2722925"/>
          </a:xfrm>
          <a:prstGeom prst="rect">
            <a:avLst/>
          </a:prstGeom>
          <a:noFill/>
          <a:ln>
            <a:noFill/>
          </a:ln>
        </p:spPr>
      </p:pic>
      <p:pic>
        <p:nvPicPr>
          <p:cNvPr id="130" name="Google Shape;130;p22" title="salonagility-com-daniel-lLNiyrMq0Mg-unsplash.jpg"/>
          <p:cNvPicPr preferRelativeResize="0"/>
          <p:nvPr/>
        </p:nvPicPr>
        <p:blipFill>
          <a:blip r:embed="rId5">
            <a:alphaModFix/>
          </a:blip>
          <a:stretch>
            <a:fillRect/>
          </a:stretch>
        </p:blipFill>
        <p:spPr>
          <a:xfrm>
            <a:off x="213375" y="152400"/>
            <a:ext cx="452152" cy="301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202975" y="107925"/>
            <a:ext cx="8520600" cy="1103400"/>
          </a:xfrm>
          <a:prstGeom prst="rect">
            <a:avLst/>
          </a:prstGeom>
        </p:spPr>
        <p:txBody>
          <a:bodyPr anchorCtr="0" anchor="t" bIns="91425" lIns="91425" spcFirstLastPara="1" rIns="91425" wrap="square" tIns="91425">
            <a:noAutofit/>
          </a:bodyPr>
          <a:lstStyle/>
          <a:p>
            <a:pPr indent="0" lvl="0" marL="12700" rtl="0" algn="ctr">
              <a:spcBef>
                <a:spcPts val="0"/>
              </a:spcBef>
              <a:spcAft>
                <a:spcPts val="0"/>
              </a:spcAft>
              <a:buClr>
                <a:schemeClr val="dk1"/>
              </a:buClr>
              <a:buFont typeface="Arial"/>
              <a:buNone/>
            </a:pPr>
            <a:r>
              <a:rPr b="1" lang="en" sz="1800">
                <a:solidFill>
                  <a:srgbClr val="F9EBEB"/>
                </a:solidFill>
                <a:latin typeface="Verdana"/>
                <a:ea typeface="Verdana"/>
                <a:cs typeface="Verdana"/>
                <a:sym typeface="Verdana"/>
              </a:rPr>
              <a:t>Key </a:t>
            </a:r>
            <a:r>
              <a:rPr b="1" lang="en" sz="1800">
                <a:solidFill>
                  <a:srgbClr val="F9EBEB"/>
                </a:solidFill>
                <a:latin typeface="Verdana"/>
                <a:ea typeface="Verdana"/>
                <a:cs typeface="Verdana"/>
                <a:sym typeface="Verdana"/>
              </a:rPr>
              <a:t>Descriptive Statistics Insight Using (Naira) to Analysed</a:t>
            </a:r>
            <a:endParaRPr b="1" sz="1800"/>
          </a:p>
        </p:txBody>
      </p:sp>
      <p:sp>
        <p:nvSpPr>
          <p:cNvPr id="136" name="Google Shape;136;p23"/>
          <p:cNvSpPr txBox="1"/>
          <p:nvPr>
            <p:ph idx="1" type="body"/>
          </p:nvPr>
        </p:nvSpPr>
        <p:spPr>
          <a:xfrm>
            <a:off x="137750" y="602425"/>
            <a:ext cx="8520600" cy="3677400"/>
          </a:xfrm>
          <a:prstGeom prst="rect">
            <a:avLst/>
          </a:prstGeom>
        </p:spPr>
        <p:txBody>
          <a:bodyPr anchorCtr="0" anchor="t" bIns="91425" lIns="91425" spcFirstLastPara="1" rIns="91425" wrap="square" tIns="91425">
            <a:normAutofit fontScale="85000" lnSpcReduction="20000"/>
          </a:bodyPr>
          <a:lstStyle/>
          <a:p>
            <a:pPr indent="-287972" lvl="0" marL="457200" rtl="0" algn="l">
              <a:spcBef>
                <a:spcPts val="0"/>
              </a:spcBef>
              <a:spcAft>
                <a:spcPts val="0"/>
              </a:spcAft>
              <a:buClr>
                <a:schemeClr val="lt2"/>
              </a:buClr>
              <a:buSzPct val="73333"/>
              <a:buChar char="●"/>
            </a:pPr>
            <a:r>
              <a:rPr b="1" lang="en" sz="1500">
                <a:solidFill>
                  <a:schemeClr val="lt2"/>
                </a:solidFill>
              </a:rPr>
              <a:t>Recency days :</a:t>
            </a:r>
            <a:r>
              <a:rPr lang="en" sz="1400">
                <a:solidFill>
                  <a:schemeClr val="lt2"/>
                </a:solidFill>
              </a:rPr>
              <a:t>On average, customers return every </a:t>
            </a:r>
            <a:r>
              <a:rPr b="1" lang="en" sz="1400">
                <a:solidFill>
                  <a:schemeClr val="lt2"/>
                </a:solidFill>
              </a:rPr>
              <a:t>92 days</a:t>
            </a:r>
            <a:r>
              <a:rPr lang="en" sz="1400">
                <a:solidFill>
                  <a:schemeClr val="lt2"/>
                </a:solidFill>
              </a:rPr>
              <a:t>, but with a </a:t>
            </a:r>
            <a:r>
              <a:rPr b="1" lang="en" sz="1400">
                <a:solidFill>
                  <a:schemeClr val="lt2"/>
                </a:solidFill>
              </a:rPr>
              <a:t>large variation (std = 100 days)</a:t>
            </a:r>
            <a:r>
              <a:rPr lang="en" sz="1400">
                <a:solidFill>
                  <a:schemeClr val="lt2"/>
                </a:solidFill>
              </a:rPr>
              <a:t>.,</a:t>
            </a:r>
            <a:r>
              <a:rPr lang="en" sz="1400">
                <a:solidFill>
                  <a:schemeClr val="lt2"/>
                </a:solidFill>
              </a:rPr>
              <a:t> </a:t>
            </a:r>
            <a:r>
              <a:rPr b="1" lang="en" sz="1400">
                <a:solidFill>
                  <a:schemeClr val="lt2"/>
                </a:solidFill>
              </a:rPr>
              <a:t>minimum</a:t>
            </a:r>
            <a:r>
              <a:rPr lang="en" sz="1400">
                <a:solidFill>
                  <a:schemeClr val="lt2"/>
                </a:solidFill>
              </a:rPr>
              <a:t> recency is </a:t>
            </a:r>
            <a:r>
              <a:rPr b="1" lang="en" sz="1400">
                <a:solidFill>
                  <a:schemeClr val="lt2"/>
                </a:solidFill>
              </a:rPr>
              <a:t>1 day</a:t>
            </a:r>
            <a:r>
              <a:rPr lang="en" sz="1400">
                <a:solidFill>
                  <a:schemeClr val="lt2"/>
                </a:solidFill>
              </a:rPr>
              <a:t> very frequent customers, while the </a:t>
            </a:r>
            <a:r>
              <a:rPr b="1" lang="en" sz="1400">
                <a:solidFill>
                  <a:schemeClr val="lt2"/>
                </a:solidFill>
              </a:rPr>
              <a:t>maximum is 374 days</a:t>
            </a:r>
            <a:r>
              <a:rPr lang="en" sz="1400">
                <a:solidFill>
                  <a:schemeClr val="lt2"/>
                </a:solidFill>
              </a:rPr>
              <a:t>, this indicate that the customer have not return for long ,the </a:t>
            </a:r>
            <a:r>
              <a:rPr b="1" lang="en" sz="1400">
                <a:solidFill>
                  <a:schemeClr val="lt2"/>
                </a:solidFill>
              </a:rPr>
              <a:t>median (50 days)</a:t>
            </a:r>
            <a:r>
              <a:rPr lang="en" sz="1400">
                <a:solidFill>
                  <a:schemeClr val="lt2"/>
                </a:solidFill>
              </a:rPr>
              <a:t> shows that half of the customers return , while the </a:t>
            </a:r>
            <a:r>
              <a:rPr b="1" lang="en" sz="1400">
                <a:solidFill>
                  <a:schemeClr val="lt2"/>
                </a:solidFill>
              </a:rPr>
              <a:t>75th percentile (143 days)</a:t>
            </a:r>
            <a:r>
              <a:rPr lang="en" sz="1400">
                <a:solidFill>
                  <a:schemeClr val="lt2"/>
                </a:solidFill>
              </a:rPr>
              <a:t> highlights a segment of less frequent customers.</a:t>
            </a:r>
            <a:endParaRPr sz="1400">
              <a:solidFill>
                <a:schemeClr val="lt2"/>
              </a:solidFill>
            </a:endParaRPr>
          </a:p>
          <a:p>
            <a:pPr indent="-287972" lvl="0" marL="457200" rtl="0" algn="l">
              <a:spcBef>
                <a:spcPts val="0"/>
              </a:spcBef>
              <a:spcAft>
                <a:spcPts val="0"/>
              </a:spcAft>
              <a:buClr>
                <a:schemeClr val="lt2"/>
              </a:buClr>
              <a:buSzPct val="73333"/>
              <a:buChar char="●"/>
            </a:pPr>
            <a:r>
              <a:rPr b="1" lang="en" sz="1500">
                <a:solidFill>
                  <a:schemeClr val="lt2"/>
                </a:solidFill>
              </a:rPr>
              <a:t>Frequency :</a:t>
            </a:r>
            <a:r>
              <a:rPr lang="en" sz="1400">
                <a:solidFill>
                  <a:schemeClr val="lt2"/>
                </a:solidFill>
              </a:rPr>
              <a:t>On average, customers purchased </a:t>
            </a:r>
            <a:r>
              <a:rPr b="1" lang="en" sz="1400">
                <a:solidFill>
                  <a:schemeClr val="lt2"/>
                </a:solidFill>
              </a:rPr>
              <a:t>5 times</a:t>
            </a:r>
            <a:r>
              <a:rPr lang="en" sz="1400">
                <a:solidFill>
                  <a:schemeClr val="lt2"/>
                </a:solidFill>
              </a:rPr>
              <a:t>, but frequency ranges widely (</a:t>
            </a:r>
            <a:r>
              <a:rPr b="1" lang="en" sz="1400">
                <a:solidFill>
                  <a:schemeClr val="lt2"/>
                </a:solidFill>
              </a:rPr>
              <a:t>1 to 248 purchases</a:t>
            </a:r>
            <a:r>
              <a:rPr lang="en" sz="1400">
                <a:solidFill>
                  <a:schemeClr val="lt2"/>
                </a:solidFill>
              </a:rPr>
              <a:t>).</a:t>
            </a:r>
            <a:r>
              <a:rPr b="1" lang="en" sz="1400">
                <a:solidFill>
                  <a:schemeClr val="lt2"/>
                </a:solidFill>
              </a:rPr>
              <a:t>25% of customers purchased only once</a:t>
            </a:r>
            <a:r>
              <a:rPr lang="en" sz="1400">
                <a:solidFill>
                  <a:schemeClr val="lt2"/>
                </a:solidFill>
              </a:rPr>
              <a:t>, while </a:t>
            </a:r>
            <a:r>
              <a:rPr b="1" lang="en" sz="1400">
                <a:solidFill>
                  <a:schemeClr val="lt2"/>
                </a:solidFill>
              </a:rPr>
              <a:t>50% purchased 3 times or less,75th percentile (5 purchases)</a:t>
            </a:r>
            <a:r>
              <a:rPr lang="en" sz="1400">
                <a:solidFill>
                  <a:schemeClr val="lt2"/>
                </a:solidFill>
              </a:rPr>
              <a:t> shows that the majority are still low-frequency buyers, with only a small group of highly </a:t>
            </a:r>
            <a:r>
              <a:rPr b="1" lang="en" sz="1400">
                <a:solidFill>
                  <a:schemeClr val="lt2"/>
                </a:solidFill>
              </a:rPr>
              <a:t>loyal, frequent </a:t>
            </a:r>
            <a:r>
              <a:rPr lang="en" sz="1400">
                <a:solidFill>
                  <a:schemeClr val="lt2"/>
                </a:solidFill>
              </a:rPr>
              <a:t>shoppers.</a:t>
            </a:r>
            <a:endParaRPr sz="1400">
              <a:solidFill>
                <a:schemeClr val="lt2"/>
              </a:solidFill>
            </a:endParaRPr>
          </a:p>
          <a:p>
            <a:pPr indent="-287972" lvl="0" marL="457200" rtl="0" algn="l">
              <a:spcBef>
                <a:spcPts val="0"/>
              </a:spcBef>
              <a:spcAft>
                <a:spcPts val="0"/>
              </a:spcAft>
              <a:buClr>
                <a:schemeClr val="lt2"/>
              </a:buClr>
              <a:buSzPct val="73333"/>
              <a:buChar char="●"/>
            </a:pPr>
            <a:r>
              <a:rPr b="1" lang="en" sz="1500">
                <a:solidFill>
                  <a:schemeClr val="lt2"/>
                </a:solidFill>
              </a:rPr>
              <a:t>Monetary Value :</a:t>
            </a:r>
            <a:r>
              <a:rPr lang="en" sz="1400">
                <a:solidFill>
                  <a:schemeClr val="lt2"/>
                </a:solidFill>
              </a:rPr>
              <a:t>Average spending is about ₦237,000, but the distribution is highly skewed .,the median spending is ₦106,000, while the top 25% spend over ₦260,000.,the maximum spending reaches ₦20.3M, indicating a few very high value customers (clear outliers).,This skewness suggests that while most customers spend moderately, a small group contributes highly to the total revenue.</a:t>
            </a:r>
            <a:br>
              <a:rPr lang="en" sz="1100">
                <a:solidFill>
                  <a:schemeClr val="lt2"/>
                </a:solidFill>
              </a:rPr>
            </a:br>
            <a:endParaRPr sz="1100">
              <a:solidFill>
                <a:schemeClr val="lt2"/>
              </a:solidFill>
            </a:endParaRPr>
          </a:p>
          <a:p>
            <a:pPr indent="0" lvl="0" marL="457200" rtl="0" algn="l">
              <a:spcBef>
                <a:spcPts val="1200"/>
              </a:spcBef>
              <a:spcAft>
                <a:spcPts val="0"/>
              </a:spcAft>
              <a:buNone/>
            </a:pPr>
            <a:r>
              <a:t/>
            </a:r>
            <a:endParaRPr b="1" sz="1100">
              <a:solidFill>
                <a:schemeClr val="lt2"/>
              </a:solidFill>
            </a:endParaRPr>
          </a:p>
          <a:p>
            <a:pPr indent="0" lvl="0" marL="457200" rtl="0" algn="l">
              <a:spcBef>
                <a:spcPts val="1200"/>
              </a:spcBef>
              <a:spcAft>
                <a:spcPts val="0"/>
              </a:spcAft>
              <a:buNone/>
            </a:pPr>
            <a:r>
              <a:t/>
            </a:r>
            <a:endParaRPr sz="1100">
              <a:solidFill>
                <a:schemeClr val="lt2"/>
              </a:solidFill>
            </a:endParaRPr>
          </a:p>
          <a:p>
            <a:pPr indent="0" lvl="0" marL="0" rtl="0" algn="l">
              <a:spcBef>
                <a:spcPts val="1200"/>
              </a:spcBef>
              <a:spcAft>
                <a:spcPts val="0"/>
              </a:spcAft>
              <a:buClr>
                <a:schemeClr val="dk1"/>
              </a:buClr>
              <a:buSzPct val="100000"/>
              <a:buFont typeface="Arial"/>
              <a:buNone/>
            </a:pPr>
            <a:br>
              <a:rPr lang="en" sz="1100">
                <a:solidFill>
                  <a:schemeClr val="lt2"/>
                </a:solidFill>
              </a:rPr>
            </a:br>
            <a:endParaRPr sz="1100">
              <a:solidFill>
                <a:schemeClr val="lt2"/>
              </a:solidFill>
            </a:endParaRPr>
          </a:p>
          <a:p>
            <a:pPr indent="0" lvl="0" marL="0" rtl="0" algn="l">
              <a:spcBef>
                <a:spcPts val="1200"/>
              </a:spcBef>
              <a:spcAft>
                <a:spcPts val="1200"/>
              </a:spcAft>
              <a:buClr>
                <a:schemeClr val="dk1"/>
              </a:buClr>
              <a:buSzPct val="100000"/>
              <a:buFont typeface="Arial"/>
              <a:buNone/>
            </a:pPr>
            <a:r>
              <a:t/>
            </a:r>
            <a:endParaRPr sz="1100">
              <a:solidFill>
                <a:schemeClr val="lt2"/>
              </a:solidFill>
            </a:endParaRPr>
          </a:p>
        </p:txBody>
      </p:sp>
      <p:pic>
        <p:nvPicPr>
          <p:cNvPr id="137" name="Google Shape;137;p23" title="d1.png"/>
          <p:cNvPicPr preferRelativeResize="0"/>
          <p:nvPr/>
        </p:nvPicPr>
        <p:blipFill>
          <a:blip r:embed="rId4">
            <a:alphaModFix/>
          </a:blip>
          <a:stretch>
            <a:fillRect/>
          </a:stretch>
        </p:blipFill>
        <p:spPr>
          <a:xfrm>
            <a:off x="763375" y="2733775"/>
            <a:ext cx="7807675" cy="2040725"/>
          </a:xfrm>
          <a:prstGeom prst="rect">
            <a:avLst/>
          </a:prstGeom>
          <a:noFill/>
          <a:ln>
            <a:noFill/>
          </a:ln>
        </p:spPr>
      </p:pic>
      <p:pic>
        <p:nvPicPr>
          <p:cNvPr id="138" name="Google Shape;138;p23" title="salonagility-com-daniel-lLNiyrMq0Mg-unsplash.jpg"/>
          <p:cNvPicPr preferRelativeResize="0"/>
          <p:nvPr/>
        </p:nvPicPr>
        <p:blipFill>
          <a:blip r:embed="rId5">
            <a:alphaModFix/>
          </a:blip>
          <a:stretch>
            <a:fillRect/>
          </a:stretch>
        </p:blipFill>
        <p:spPr>
          <a:xfrm>
            <a:off x="137750" y="369875"/>
            <a:ext cx="452152" cy="3521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24"/>
          <p:cNvSpPr txBox="1"/>
          <p:nvPr>
            <p:ph type="title"/>
          </p:nvPr>
        </p:nvSpPr>
        <p:spPr>
          <a:xfrm>
            <a:off x="268200" y="162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2"/>
                </a:solidFill>
              </a:rPr>
              <a:t>Growth at Entry, Decline Over Time</a:t>
            </a:r>
            <a:endParaRPr b="1">
              <a:solidFill>
                <a:schemeClr val="lt2"/>
              </a:solidFill>
            </a:endParaRPr>
          </a:p>
        </p:txBody>
      </p:sp>
      <p:sp>
        <p:nvSpPr>
          <p:cNvPr id="144" name="Google Shape;144;p24"/>
          <p:cNvSpPr txBox="1"/>
          <p:nvPr>
            <p:ph idx="1" type="body"/>
          </p:nvPr>
        </p:nvSpPr>
        <p:spPr>
          <a:xfrm>
            <a:off x="311700" y="809050"/>
            <a:ext cx="8520600" cy="3759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 </a:t>
            </a:r>
            <a:r>
              <a:rPr lang="en" sz="1400">
                <a:solidFill>
                  <a:schemeClr val="lt2"/>
                </a:solidFill>
              </a:rPr>
              <a:t>The business is </a:t>
            </a:r>
            <a:r>
              <a:rPr b="1" lang="en" sz="1400">
                <a:solidFill>
                  <a:schemeClr val="lt2"/>
                </a:solidFill>
              </a:rPr>
              <a:t>good at acquiring customers initially</a:t>
            </a:r>
            <a:r>
              <a:rPr lang="en" sz="1400">
                <a:solidFill>
                  <a:schemeClr val="lt2"/>
                </a:solidFill>
              </a:rPr>
              <a:t> but struggles to </a:t>
            </a:r>
            <a:r>
              <a:rPr b="1" lang="en" sz="1400">
                <a:solidFill>
                  <a:schemeClr val="lt2"/>
                </a:solidFill>
              </a:rPr>
              <a:t>retain them long-term</a:t>
            </a:r>
            <a:r>
              <a:rPr lang="en" sz="1400">
                <a:solidFill>
                  <a:schemeClr val="lt2"/>
                </a:solidFill>
              </a:rPr>
              <a:t>, Without fixing why they are leaving, in  </a:t>
            </a:r>
            <a:r>
              <a:rPr b="1" lang="en" sz="1400">
                <a:solidFill>
                  <a:schemeClr val="lt2"/>
                </a:solidFill>
              </a:rPr>
              <a:t>Dec 2010 cohort dominates ,activity</a:t>
            </a:r>
            <a:r>
              <a:rPr lang="en" sz="1400">
                <a:solidFill>
                  <a:schemeClr val="lt2"/>
                </a:solidFill>
              </a:rPr>
              <a:t> across all months and in the </a:t>
            </a:r>
            <a:r>
              <a:rPr lang="en" sz="1400">
                <a:solidFill>
                  <a:schemeClr val="lt2"/>
                </a:solidFill>
              </a:rPr>
              <a:t>following</a:t>
            </a:r>
            <a:r>
              <a:rPr lang="en" sz="1400">
                <a:solidFill>
                  <a:schemeClr val="lt2"/>
                </a:solidFill>
              </a:rPr>
              <a:t>  month customer started leave and  Majority of customers leave quickly, showing weak customer base</a:t>
            </a:r>
            <a:endParaRPr sz="1400">
              <a:solidFill>
                <a:schemeClr val="lt2"/>
              </a:solidFill>
            </a:endParaRPr>
          </a:p>
          <a:p>
            <a:pPr indent="0" lvl="0" marL="0" rtl="0" algn="l">
              <a:spcBef>
                <a:spcPts val="1200"/>
              </a:spcBef>
              <a:spcAft>
                <a:spcPts val="1200"/>
              </a:spcAft>
              <a:buNone/>
            </a:pPr>
            <a:r>
              <a:rPr lang="en"/>
              <a:t> </a:t>
            </a:r>
            <a:endParaRPr/>
          </a:p>
        </p:txBody>
      </p:sp>
      <p:pic>
        <p:nvPicPr>
          <p:cNvPr id="145" name="Google Shape;145;p24" title="d2.png"/>
          <p:cNvPicPr preferRelativeResize="0"/>
          <p:nvPr/>
        </p:nvPicPr>
        <p:blipFill>
          <a:blip r:embed="rId4">
            <a:alphaModFix/>
          </a:blip>
          <a:stretch>
            <a:fillRect/>
          </a:stretch>
        </p:blipFill>
        <p:spPr>
          <a:xfrm>
            <a:off x="480650" y="2451050"/>
            <a:ext cx="8139149" cy="2446700"/>
          </a:xfrm>
          <a:prstGeom prst="rect">
            <a:avLst/>
          </a:prstGeom>
          <a:noFill/>
          <a:ln>
            <a:noFill/>
          </a:ln>
        </p:spPr>
      </p:pic>
      <p:pic>
        <p:nvPicPr>
          <p:cNvPr id="146" name="Google Shape;146;p24" title="salonagility-com-daniel-lLNiyrMq0Mg-unsplash.jpg"/>
          <p:cNvPicPr preferRelativeResize="0"/>
          <p:nvPr/>
        </p:nvPicPr>
        <p:blipFill>
          <a:blip r:embed="rId5">
            <a:alphaModFix/>
          </a:blip>
          <a:stretch>
            <a:fillRect/>
          </a:stretch>
        </p:blipFill>
        <p:spPr>
          <a:xfrm>
            <a:off x="213375" y="152400"/>
            <a:ext cx="452152" cy="301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5"/>
          <p:cNvSpPr txBox="1"/>
          <p:nvPr>
            <p:ph type="title"/>
          </p:nvPr>
        </p:nvSpPr>
        <p:spPr>
          <a:xfrm>
            <a:off x="268200" y="1296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400"/>
              </a:spcAft>
              <a:buClr>
                <a:schemeClr val="dk1"/>
              </a:buClr>
              <a:buSzPts val="1100"/>
              <a:buFont typeface="Arial"/>
              <a:buNone/>
            </a:pPr>
            <a:r>
              <a:rPr b="1" lang="en" sz="2400">
                <a:solidFill>
                  <a:schemeClr val="lt2"/>
                </a:solidFill>
              </a:rPr>
              <a:t>Cluster Analysis (RFM Segmentation)</a:t>
            </a:r>
            <a:endParaRPr b="1" sz="2400">
              <a:solidFill>
                <a:schemeClr val="lt2"/>
              </a:solidFill>
            </a:endParaRPr>
          </a:p>
        </p:txBody>
      </p:sp>
      <p:sp>
        <p:nvSpPr>
          <p:cNvPr id="152" name="Google Shape;152;p25"/>
          <p:cNvSpPr txBox="1"/>
          <p:nvPr>
            <p:ph idx="1" type="body"/>
          </p:nvPr>
        </p:nvSpPr>
        <p:spPr>
          <a:xfrm>
            <a:off x="311700" y="702375"/>
            <a:ext cx="8520600" cy="39210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b="1" lang="en">
                <a:solidFill>
                  <a:schemeClr val="lt2"/>
                </a:solidFill>
              </a:rPr>
              <a:t>Customers fall into four groups:</a:t>
            </a:r>
            <a:r>
              <a:rPr b="1" lang="en" sz="1400">
                <a:solidFill>
                  <a:schemeClr val="lt2"/>
                </a:solidFill>
              </a:rPr>
              <a:t> Loyal Customers(3,023) with steady purchases, while we are at risk of losing  (1,077) showing sign that they may leave, Ultra-VIPs (6) driving outsized revenue, and High-Potential Champions (266) with strong growth potential. Focus should be on retaining VIPs, nurturing Champions, sustaining the Customers, and re-engaging the At-Risk segment.</a:t>
            </a:r>
            <a:endParaRPr b="1" sz="1400">
              <a:solidFill>
                <a:schemeClr val="lt2"/>
              </a:solidFill>
            </a:endParaRPr>
          </a:p>
          <a:p>
            <a:pPr indent="0" lvl="0" marL="0" rtl="0" algn="l">
              <a:spcBef>
                <a:spcPts val="1800"/>
              </a:spcBef>
              <a:spcAft>
                <a:spcPts val="0"/>
              </a:spcAft>
              <a:buNone/>
            </a:pPr>
            <a:r>
              <a:t/>
            </a:r>
            <a:endParaRPr b="1" sz="1400">
              <a:solidFill>
                <a:schemeClr val="lt2"/>
              </a:solidFill>
            </a:endParaRPr>
          </a:p>
          <a:p>
            <a:pPr indent="0" lvl="0" marL="0" rtl="0" algn="l">
              <a:spcBef>
                <a:spcPts val="400"/>
              </a:spcBef>
              <a:spcAft>
                <a:spcPts val="1200"/>
              </a:spcAft>
              <a:buNone/>
            </a:pPr>
            <a:r>
              <a:t/>
            </a:r>
            <a:endParaRPr/>
          </a:p>
        </p:txBody>
      </p:sp>
      <p:pic>
        <p:nvPicPr>
          <p:cNvPr id="153" name="Google Shape;153;p25" title="d3.png"/>
          <p:cNvPicPr preferRelativeResize="0"/>
          <p:nvPr/>
        </p:nvPicPr>
        <p:blipFill>
          <a:blip r:embed="rId4">
            <a:alphaModFix/>
          </a:blip>
          <a:stretch>
            <a:fillRect/>
          </a:stretch>
        </p:blipFill>
        <p:spPr>
          <a:xfrm>
            <a:off x="600275" y="2092200"/>
            <a:ext cx="3886174" cy="2823975"/>
          </a:xfrm>
          <a:prstGeom prst="rect">
            <a:avLst/>
          </a:prstGeom>
          <a:noFill/>
          <a:ln>
            <a:noFill/>
          </a:ln>
        </p:spPr>
      </p:pic>
      <p:pic>
        <p:nvPicPr>
          <p:cNvPr id="154" name="Google Shape;154;p25" title="salonagility-com-daniel-lLNiyrMq0Mg-unsplash.jpg"/>
          <p:cNvPicPr preferRelativeResize="0"/>
          <p:nvPr/>
        </p:nvPicPr>
        <p:blipFill>
          <a:blip r:embed="rId5">
            <a:alphaModFix/>
          </a:blip>
          <a:stretch>
            <a:fillRect/>
          </a:stretch>
        </p:blipFill>
        <p:spPr>
          <a:xfrm>
            <a:off x="213375" y="152400"/>
            <a:ext cx="452152" cy="301351"/>
          </a:xfrm>
          <a:prstGeom prst="rect">
            <a:avLst/>
          </a:prstGeom>
          <a:noFill/>
          <a:ln>
            <a:noFill/>
          </a:ln>
        </p:spPr>
      </p:pic>
      <p:pic>
        <p:nvPicPr>
          <p:cNvPr id="155" name="Google Shape;155;p25" title="d5.png"/>
          <p:cNvPicPr preferRelativeResize="0"/>
          <p:nvPr/>
        </p:nvPicPr>
        <p:blipFill>
          <a:blip r:embed="rId6">
            <a:alphaModFix/>
          </a:blip>
          <a:stretch>
            <a:fillRect/>
          </a:stretch>
        </p:blipFill>
        <p:spPr>
          <a:xfrm>
            <a:off x="4493225" y="2092200"/>
            <a:ext cx="3886175" cy="2823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7850"/>
            <a:ext cx="8520600" cy="66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2"/>
                </a:solidFill>
              </a:rPr>
              <a:t>Business Recommendations</a:t>
            </a:r>
            <a:endParaRPr b="1">
              <a:solidFill>
                <a:schemeClr val="lt2"/>
              </a:solidFill>
            </a:endParaRPr>
          </a:p>
        </p:txBody>
      </p:sp>
      <p:sp>
        <p:nvSpPr>
          <p:cNvPr id="161" name="Google Shape;161;p26"/>
          <p:cNvSpPr txBox="1"/>
          <p:nvPr>
            <p:ph idx="1" type="body"/>
          </p:nvPr>
        </p:nvSpPr>
        <p:spPr>
          <a:xfrm>
            <a:off x="355200" y="787275"/>
            <a:ext cx="8520600" cy="28707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7200">
                <a:solidFill>
                  <a:schemeClr val="lt2"/>
                </a:solidFill>
              </a:rPr>
              <a:t>Cross-Selling / Marketing (Cluster 0) :</a:t>
            </a:r>
            <a:r>
              <a:rPr b="1" lang="en" sz="5600">
                <a:solidFill>
                  <a:schemeClr val="lt2"/>
                </a:solidFill>
              </a:rPr>
              <a:t> </a:t>
            </a:r>
            <a:r>
              <a:rPr lang="en" sz="5600">
                <a:solidFill>
                  <a:schemeClr val="lt2"/>
                </a:solidFill>
              </a:rPr>
              <a:t>Target with </a:t>
            </a:r>
            <a:r>
              <a:rPr b="1" lang="en" sz="5600">
                <a:solidFill>
                  <a:schemeClr val="lt2"/>
                </a:solidFill>
              </a:rPr>
              <a:t>personalized email campaigns</a:t>
            </a:r>
            <a:r>
              <a:rPr lang="en" sz="5600">
                <a:solidFill>
                  <a:schemeClr val="lt2"/>
                </a:solidFill>
              </a:rPr>
              <a:t> or  product recommendations  also encourage them.</a:t>
            </a:r>
            <a:endParaRPr sz="5600">
              <a:solidFill>
                <a:schemeClr val="lt2"/>
              </a:solidFill>
            </a:endParaRPr>
          </a:p>
          <a:p>
            <a:pPr indent="0" lvl="0" marL="0" rtl="0" algn="l">
              <a:spcBef>
                <a:spcPts val="1200"/>
              </a:spcBef>
              <a:spcAft>
                <a:spcPts val="0"/>
              </a:spcAft>
              <a:buNone/>
            </a:pPr>
            <a:r>
              <a:rPr b="1" lang="en" sz="7200">
                <a:solidFill>
                  <a:schemeClr val="lt2"/>
                </a:solidFill>
              </a:rPr>
              <a:t>Win-Back Campaign (Cluster 1): </a:t>
            </a:r>
            <a:r>
              <a:rPr lang="en" sz="5600">
                <a:solidFill>
                  <a:schemeClr val="lt2"/>
                </a:solidFill>
              </a:rPr>
              <a:t>Send </a:t>
            </a:r>
            <a:r>
              <a:rPr b="1" lang="en" sz="5600">
                <a:solidFill>
                  <a:schemeClr val="lt2"/>
                </a:solidFill>
              </a:rPr>
              <a:t>them an re-engagement emails, discounts, or limited-time offers</a:t>
            </a:r>
            <a:r>
              <a:rPr lang="en" sz="5600">
                <a:solidFill>
                  <a:schemeClr val="lt2"/>
                </a:solidFill>
              </a:rPr>
              <a:t> to analyze why they haven’t purchased recently and adjust offerings accordingly</a:t>
            </a:r>
            <a:endParaRPr sz="5600">
              <a:solidFill>
                <a:schemeClr val="lt2"/>
              </a:solidFill>
            </a:endParaRPr>
          </a:p>
          <a:p>
            <a:pPr indent="0" lvl="0" marL="0" rtl="0" algn="l">
              <a:spcBef>
                <a:spcPts val="1200"/>
              </a:spcBef>
              <a:spcAft>
                <a:spcPts val="0"/>
              </a:spcAft>
              <a:buNone/>
            </a:pPr>
            <a:r>
              <a:rPr b="1" lang="en" sz="7200">
                <a:solidFill>
                  <a:schemeClr val="lt2"/>
                </a:solidFill>
              </a:rPr>
              <a:t>VIP Engagement (Cluster 2):</a:t>
            </a:r>
            <a:r>
              <a:rPr lang="en" sz="5600">
                <a:solidFill>
                  <a:schemeClr val="lt2"/>
                </a:solidFill>
              </a:rPr>
              <a:t>Offer </a:t>
            </a:r>
            <a:r>
              <a:rPr b="1" lang="en" sz="5600">
                <a:solidFill>
                  <a:schemeClr val="lt2"/>
                </a:solidFill>
              </a:rPr>
              <a:t>exclusive rewards, early access to products, personalized services</a:t>
            </a:r>
            <a:r>
              <a:rPr lang="en" sz="5600">
                <a:solidFill>
                  <a:schemeClr val="lt2"/>
                </a:solidFill>
              </a:rPr>
              <a:t> and  Focus on retention, because losing a single customer here is very costly.</a:t>
            </a:r>
            <a:endParaRPr sz="5600">
              <a:solidFill>
                <a:schemeClr val="lt2"/>
              </a:solidFill>
            </a:endParaRPr>
          </a:p>
          <a:p>
            <a:pPr indent="0" lvl="0" marL="0" rtl="0" algn="l">
              <a:spcBef>
                <a:spcPts val="1200"/>
              </a:spcBef>
              <a:spcAft>
                <a:spcPts val="0"/>
              </a:spcAft>
              <a:buNone/>
            </a:pPr>
            <a:r>
              <a:rPr b="1" lang="en" sz="7200">
                <a:solidFill>
                  <a:schemeClr val="lt2"/>
                </a:solidFill>
              </a:rPr>
              <a:t>Retention &amp; Upsell (Cluster 3):</a:t>
            </a:r>
            <a:r>
              <a:rPr lang="en" sz="5600">
                <a:solidFill>
                  <a:schemeClr val="lt2"/>
                </a:solidFill>
              </a:rPr>
              <a:t>Provide </a:t>
            </a:r>
            <a:r>
              <a:rPr b="1" lang="en" sz="5600">
                <a:solidFill>
                  <a:schemeClr val="lt2"/>
                </a:solidFill>
              </a:rPr>
              <a:t>loyalty points, bundle offers, or premium product recommendations</a:t>
            </a:r>
            <a:r>
              <a:rPr lang="en" sz="5600">
                <a:solidFill>
                  <a:schemeClr val="lt2"/>
                </a:solidFill>
              </a:rPr>
              <a:t> to also encourage these customers to refer others or increase average order value.</a:t>
            </a:r>
            <a:endParaRPr sz="5600">
              <a:solidFill>
                <a:schemeClr val="lt2"/>
              </a:solidFill>
            </a:endParaRPr>
          </a:p>
          <a:p>
            <a:pPr indent="0" lvl="0" marL="0" rtl="0" algn="l">
              <a:spcBef>
                <a:spcPts val="1200"/>
              </a:spcBef>
              <a:spcAft>
                <a:spcPts val="0"/>
              </a:spcAft>
              <a:buNone/>
            </a:pPr>
            <a:r>
              <a:rPr b="1" lang="en" sz="7200">
                <a:solidFill>
                  <a:schemeClr val="lt2"/>
                </a:solidFill>
              </a:rPr>
              <a:t>Strategic Outlook</a:t>
            </a:r>
            <a:endParaRPr b="1" sz="7200">
              <a:solidFill>
                <a:schemeClr val="lt2"/>
              </a:solidFill>
            </a:endParaRPr>
          </a:p>
          <a:p>
            <a:pPr indent="0" lvl="0" marL="0" rtl="0" algn="l">
              <a:spcBef>
                <a:spcPts val="1200"/>
              </a:spcBef>
              <a:spcAft>
                <a:spcPts val="0"/>
              </a:spcAft>
              <a:buNone/>
            </a:pPr>
            <a:r>
              <a:rPr lang="en" sz="5600">
                <a:solidFill>
                  <a:schemeClr val="lt2"/>
                </a:solidFill>
              </a:rPr>
              <a:t>Retain high-value </a:t>
            </a:r>
            <a:r>
              <a:rPr b="1" lang="en" sz="5600">
                <a:solidFill>
                  <a:schemeClr val="lt2"/>
                </a:solidFill>
              </a:rPr>
              <a:t>“Clusters 2 &amp; 3” </a:t>
            </a:r>
            <a:r>
              <a:rPr lang="en" sz="5600">
                <a:solidFill>
                  <a:schemeClr val="lt2"/>
                </a:solidFill>
              </a:rPr>
              <a:t>for immediate revenue, grow “</a:t>
            </a:r>
            <a:r>
              <a:rPr b="1" lang="en" sz="5600">
                <a:solidFill>
                  <a:schemeClr val="lt2"/>
                </a:solidFill>
              </a:rPr>
              <a:t>Cluster 0</a:t>
            </a:r>
            <a:r>
              <a:rPr lang="en" sz="5600">
                <a:solidFill>
                  <a:schemeClr val="lt2"/>
                </a:solidFill>
              </a:rPr>
              <a:t>” frequency and spend mid-term. Reactivate </a:t>
            </a:r>
            <a:r>
              <a:rPr b="1" lang="en" sz="5600">
                <a:solidFill>
                  <a:schemeClr val="lt2"/>
                </a:solidFill>
              </a:rPr>
              <a:t>“Cluster 1” </a:t>
            </a:r>
            <a:r>
              <a:rPr lang="en" sz="5600">
                <a:solidFill>
                  <a:schemeClr val="lt2"/>
                </a:solidFill>
              </a:rPr>
              <a:t>to recover lost revenue. Focus resources on top-performing clusters , while leveraging automated campaigns to engage larger, lower-value segments efficiently.</a:t>
            </a:r>
            <a:endParaRPr b="1" sz="5600">
              <a:solidFill>
                <a:schemeClr val="lt2"/>
              </a:solidFill>
            </a:endParaRPr>
          </a:p>
          <a:p>
            <a:pPr indent="0" lvl="0" marL="0" rtl="0" algn="l">
              <a:spcBef>
                <a:spcPts val="1200"/>
              </a:spcBef>
              <a:spcAft>
                <a:spcPts val="0"/>
              </a:spcAft>
              <a:buNone/>
            </a:pPr>
            <a:r>
              <a:t/>
            </a:r>
            <a:endParaRPr b="1" sz="1100">
              <a:solidFill>
                <a:schemeClr val="lt2"/>
              </a:solidFill>
            </a:endParaRPr>
          </a:p>
          <a:p>
            <a:pPr indent="0" lvl="0" marL="457200" rtl="0" algn="l">
              <a:spcBef>
                <a:spcPts val="1200"/>
              </a:spcBef>
              <a:spcAft>
                <a:spcPts val="0"/>
              </a:spcAft>
              <a:buNone/>
            </a:pPr>
            <a:r>
              <a:t/>
            </a:r>
            <a:endParaRPr sz="1100">
              <a:solidFill>
                <a:schemeClr val="lt2"/>
              </a:solidFill>
            </a:endParaRPr>
          </a:p>
          <a:p>
            <a:pPr indent="0" lvl="0" marL="0" rtl="0" algn="l">
              <a:spcBef>
                <a:spcPts val="1200"/>
              </a:spcBef>
              <a:spcAft>
                <a:spcPts val="0"/>
              </a:spcAft>
              <a:buNone/>
            </a:pPr>
            <a:r>
              <a:t/>
            </a:r>
            <a:endParaRPr sz="1100">
              <a:solidFill>
                <a:schemeClr val="lt2"/>
              </a:solidFill>
            </a:endParaRPr>
          </a:p>
          <a:p>
            <a:pPr indent="0" lvl="0" marL="0" rtl="0" algn="l">
              <a:spcBef>
                <a:spcPts val="1200"/>
              </a:spcBef>
              <a:spcAft>
                <a:spcPts val="0"/>
              </a:spcAft>
              <a:buNone/>
            </a:pPr>
            <a:r>
              <a:t/>
            </a:r>
            <a:endParaRPr sz="1100">
              <a:solidFill>
                <a:schemeClr val="lt2"/>
              </a:solidFill>
            </a:endParaRPr>
          </a:p>
          <a:p>
            <a:pPr indent="0" lvl="0" marL="0" rtl="0" algn="l">
              <a:spcBef>
                <a:spcPts val="1200"/>
              </a:spcBef>
              <a:spcAft>
                <a:spcPts val="1200"/>
              </a:spcAft>
              <a:buNone/>
            </a:pPr>
            <a:r>
              <a:t/>
            </a:r>
            <a:endParaRPr/>
          </a:p>
        </p:txBody>
      </p:sp>
      <p:pic>
        <p:nvPicPr>
          <p:cNvPr id="162" name="Google Shape;162;p26" title="salonagility-com-daniel-lLNiyrMq0Mg-unsplash.jpg"/>
          <p:cNvPicPr preferRelativeResize="0"/>
          <p:nvPr/>
        </p:nvPicPr>
        <p:blipFill>
          <a:blip r:embed="rId4">
            <a:alphaModFix/>
          </a:blip>
          <a:stretch>
            <a:fillRect/>
          </a:stretch>
        </p:blipFill>
        <p:spPr>
          <a:xfrm>
            <a:off x="213375" y="152400"/>
            <a:ext cx="452152" cy="301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213375" y="64425"/>
            <a:ext cx="8520600" cy="653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000">
                <a:solidFill>
                  <a:schemeClr val="lt2"/>
                </a:solidFill>
              </a:rPr>
              <a:t>Tools &amp; Technologies Used</a:t>
            </a:r>
            <a:r>
              <a:rPr lang="en" sz="3000">
                <a:solidFill>
                  <a:schemeClr val="lt2"/>
                </a:solidFill>
              </a:rPr>
              <a:t> </a:t>
            </a:r>
            <a:endParaRPr sz="3000">
              <a:solidFill>
                <a:schemeClr val="lt2"/>
              </a:solidFill>
            </a:endParaRPr>
          </a:p>
          <a:p>
            <a:pPr indent="0" lvl="0" marL="0" rtl="0" algn="l">
              <a:spcBef>
                <a:spcPts val="1200"/>
              </a:spcBef>
              <a:spcAft>
                <a:spcPts val="0"/>
              </a:spcAft>
              <a:buNone/>
            </a:pPr>
            <a:r>
              <a:t/>
            </a:r>
            <a:endParaRPr sz="3000">
              <a:solidFill>
                <a:schemeClr val="lt2"/>
              </a:solidFill>
            </a:endParaRPr>
          </a:p>
        </p:txBody>
      </p:sp>
      <p:sp>
        <p:nvSpPr>
          <p:cNvPr id="66" name="Google Shape;66;p14"/>
          <p:cNvSpPr txBox="1"/>
          <p:nvPr>
            <p:ph idx="1" type="body"/>
          </p:nvPr>
        </p:nvSpPr>
        <p:spPr>
          <a:xfrm>
            <a:off x="268200" y="815375"/>
            <a:ext cx="4975500" cy="427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2"/>
              </a:buClr>
              <a:buSzPts val="1400"/>
              <a:buChar char="●"/>
            </a:pPr>
            <a:r>
              <a:rPr b="1" lang="en" sz="2400">
                <a:solidFill>
                  <a:schemeClr val="lt2"/>
                </a:solidFill>
              </a:rPr>
              <a:t>Python</a:t>
            </a:r>
            <a:r>
              <a:rPr b="1" lang="en" sz="1800">
                <a:solidFill>
                  <a:schemeClr val="lt2"/>
                </a:solidFill>
              </a:rPr>
              <a:t> </a:t>
            </a:r>
            <a:r>
              <a:rPr b="1" lang="en" sz="1400">
                <a:solidFill>
                  <a:schemeClr val="lt2"/>
                </a:solidFill>
              </a:rPr>
              <a:t>– main programming language.</a:t>
            </a:r>
            <a:endParaRPr b="1" sz="1400">
              <a:solidFill>
                <a:schemeClr val="lt2"/>
              </a:solidFill>
            </a:endParaRPr>
          </a:p>
          <a:p>
            <a:pPr indent="-317500" lvl="0" marL="457200" rtl="0" algn="l">
              <a:spcBef>
                <a:spcPts val="0"/>
              </a:spcBef>
              <a:spcAft>
                <a:spcPts val="0"/>
              </a:spcAft>
              <a:buClr>
                <a:schemeClr val="lt2"/>
              </a:buClr>
              <a:buSzPts val="1400"/>
              <a:buChar char="●"/>
            </a:pPr>
            <a:r>
              <a:rPr b="1" lang="en" sz="2400">
                <a:solidFill>
                  <a:schemeClr val="lt2"/>
                </a:solidFill>
              </a:rPr>
              <a:t>Pandas</a:t>
            </a:r>
            <a:r>
              <a:rPr b="1" lang="en" sz="1800">
                <a:solidFill>
                  <a:schemeClr val="lt2"/>
                </a:solidFill>
              </a:rPr>
              <a:t> </a:t>
            </a:r>
            <a:r>
              <a:rPr b="1" lang="en" sz="1400">
                <a:solidFill>
                  <a:schemeClr val="lt2"/>
                </a:solidFill>
              </a:rPr>
              <a:t>– for data manipulation and analysis.</a:t>
            </a:r>
            <a:endParaRPr b="1" sz="1400">
              <a:solidFill>
                <a:schemeClr val="lt2"/>
              </a:solidFill>
            </a:endParaRPr>
          </a:p>
          <a:p>
            <a:pPr indent="-317500" lvl="0" marL="457200" rtl="0" algn="l">
              <a:spcBef>
                <a:spcPts val="0"/>
              </a:spcBef>
              <a:spcAft>
                <a:spcPts val="0"/>
              </a:spcAft>
              <a:buClr>
                <a:schemeClr val="lt2"/>
              </a:buClr>
              <a:buSzPts val="1400"/>
              <a:buChar char="●"/>
            </a:pPr>
            <a:r>
              <a:rPr b="1" lang="en" sz="2400">
                <a:solidFill>
                  <a:schemeClr val="lt2"/>
                </a:solidFill>
              </a:rPr>
              <a:t>NumPy</a:t>
            </a:r>
            <a:r>
              <a:rPr b="1" lang="en" sz="1400">
                <a:solidFill>
                  <a:schemeClr val="lt2"/>
                </a:solidFill>
              </a:rPr>
              <a:t> – for numerical computations.</a:t>
            </a:r>
            <a:endParaRPr b="1" sz="1400">
              <a:solidFill>
                <a:schemeClr val="lt2"/>
              </a:solidFill>
            </a:endParaRPr>
          </a:p>
          <a:p>
            <a:pPr indent="-317500" lvl="0" marL="457200" rtl="0" algn="l">
              <a:spcBef>
                <a:spcPts val="0"/>
              </a:spcBef>
              <a:spcAft>
                <a:spcPts val="0"/>
              </a:spcAft>
              <a:buClr>
                <a:schemeClr val="lt2"/>
              </a:buClr>
              <a:buSzPts val="1400"/>
              <a:buChar char="●"/>
            </a:pPr>
            <a:r>
              <a:rPr b="1" lang="en" sz="2400">
                <a:solidFill>
                  <a:schemeClr val="lt2"/>
                </a:solidFill>
              </a:rPr>
              <a:t>Matplotlib / Seaborn</a:t>
            </a:r>
            <a:r>
              <a:rPr b="1" lang="en" sz="1400">
                <a:solidFill>
                  <a:schemeClr val="lt2"/>
                </a:solidFill>
              </a:rPr>
              <a:t> – for plotting and visualization.</a:t>
            </a:r>
            <a:endParaRPr b="1" sz="1400">
              <a:solidFill>
                <a:schemeClr val="lt2"/>
              </a:solidFill>
            </a:endParaRPr>
          </a:p>
          <a:p>
            <a:pPr indent="-317500" lvl="0" marL="457200" rtl="0" algn="l">
              <a:spcBef>
                <a:spcPts val="0"/>
              </a:spcBef>
              <a:spcAft>
                <a:spcPts val="0"/>
              </a:spcAft>
              <a:buClr>
                <a:schemeClr val="lt2"/>
              </a:buClr>
              <a:buSzPts val="1400"/>
              <a:buChar char="●"/>
            </a:pPr>
            <a:r>
              <a:rPr b="1" lang="en" sz="2400">
                <a:solidFill>
                  <a:schemeClr val="lt2"/>
                </a:solidFill>
              </a:rPr>
              <a:t>scikit-learn (sklearn) </a:t>
            </a:r>
            <a:r>
              <a:rPr b="1" lang="en" sz="1400">
                <a:solidFill>
                  <a:schemeClr val="lt2"/>
                </a:solidFill>
              </a:rPr>
              <a:t>– for clustering (KMeans) .</a:t>
            </a:r>
            <a:endParaRPr b="1" sz="1400">
              <a:solidFill>
                <a:schemeClr val="lt2"/>
              </a:solidFill>
            </a:endParaRPr>
          </a:p>
          <a:p>
            <a:pPr indent="-317500" lvl="0" marL="457200" rtl="0" algn="l">
              <a:spcBef>
                <a:spcPts val="0"/>
              </a:spcBef>
              <a:spcAft>
                <a:spcPts val="0"/>
              </a:spcAft>
              <a:buClr>
                <a:schemeClr val="lt2"/>
              </a:buClr>
              <a:buSzPts val="1400"/>
              <a:buChar char="●"/>
            </a:pPr>
            <a:r>
              <a:rPr b="1" lang="en" sz="2400">
                <a:solidFill>
                  <a:schemeClr val="lt2"/>
                </a:solidFill>
              </a:rPr>
              <a:t>Yellowbrick </a:t>
            </a:r>
            <a:r>
              <a:rPr b="1" lang="en" sz="1400">
                <a:solidFill>
                  <a:schemeClr val="lt2"/>
                </a:solidFill>
              </a:rPr>
              <a:t>– for visualizing clustering performance and model insights.</a:t>
            </a:r>
            <a:endParaRPr b="1" sz="1400">
              <a:solidFill>
                <a:schemeClr val="lt2"/>
              </a:solidFill>
            </a:endParaRPr>
          </a:p>
          <a:p>
            <a:pPr indent="-317500" lvl="0" marL="457200" rtl="0" algn="l">
              <a:spcBef>
                <a:spcPts val="0"/>
              </a:spcBef>
              <a:spcAft>
                <a:spcPts val="0"/>
              </a:spcAft>
              <a:buClr>
                <a:schemeClr val="lt2"/>
              </a:buClr>
              <a:buSzPts val="1400"/>
              <a:buChar char="●"/>
            </a:pPr>
            <a:r>
              <a:rPr b="1" lang="en" sz="2400">
                <a:solidFill>
                  <a:schemeClr val="lt2"/>
                </a:solidFill>
              </a:rPr>
              <a:t>Jupyter Notebook</a:t>
            </a:r>
            <a:r>
              <a:rPr b="1" lang="en" sz="1800">
                <a:solidFill>
                  <a:schemeClr val="lt2"/>
                </a:solidFill>
              </a:rPr>
              <a:t> </a:t>
            </a:r>
            <a:r>
              <a:rPr b="1" lang="en" sz="1400">
                <a:solidFill>
                  <a:schemeClr val="lt2"/>
                </a:solidFill>
              </a:rPr>
              <a:t> – development environment.</a:t>
            </a:r>
            <a:endParaRPr b="1" sz="1400">
              <a:solidFill>
                <a:schemeClr val="lt2"/>
              </a:solidFill>
            </a:endParaRPr>
          </a:p>
          <a:p>
            <a:pPr indent="0" lvl="0" marL="457200" rtl="0" algn="l">
              <a:spcBef>
                <a:spcPts val="1200"/>
              </a:spcBef>
              <a:spcAft>
                <a:spcPts val="1200"/>
              </a:spcAft>
              <a:buNone/>
            </a:pPr>
            <a:r>
              <a:t/>
            </a:r>
            <a:endParaRPr sz="2400">
              <a:solidFill>
                <a:schemeClr val="lt2"/>
              </a:solidFill>
            </a:endParaRPr>
          </a:p>
        </p:txBody>
      </p:sp>
      <p:pic>
        <p:nvPicPr>
          <p:cNvPr id="67" name="Google Shape;67;p14" title="salonagility-com-daniel-lLNiyrMq0Mg-unsplash.jpg"/>
          <p:cNvPicPr preferRelativeResize="0"/>
          <p:nvPr/>
        </p:nvPicPr>
        <p:blipFill>
          <a:blip r:embed="rId4">
            <a:alphaModFix/>
          </a:blip>
          <a:stretch>
            <a:fillRect/>
          </a:stretch>
        </p:blipFill>
        <p:spPr>
          <a:xfrm>
            <a:off x="213375" y="152400"/>
            <a:ext cx="452152" cy="301351"/>
          </a:xfrm>
          <a:prstGeom prst="rect">
            <a:avLst/>
          </a:prstGeom>
          <a:noFill/>
          <a:ln>
            <a:noFill/>
          </a:ln>
        </p:spPr>
      </p:pic>
      <p:sp>
        <p:nvSpPr>
          <p:cNvPr id="68" name="Google Shape;68;p14"/>
          <p:cNvSpPr txBox="1"/>
          <p:nvPr>
            <p:ph idx="2" type="body"/>
          </p:nvPr>
        </p:nvSpPr>
        <p:spPr>
          <a:xfrm>
            <a:off x="7190025" y="717475"/>
            <a:ext cx="1642500" cy="4278000"/>
          </a:xfrm>
          <a:prstGeom prst="rect">
            <a:avLst/>
          </a:prstGeom>
        </p:spPr>
        <p:txBody>
          <a:bodyPr anchorCtr="0" anchor="t" bIns="91425" lIns="91425" spcFirstLastPara="1" rIns="91425" wrap="square" tIns="91425">
            <a:normAutofit fontScale="32500" lnSpcReduction="10000"/>
          </a:bodyPr>
          <a:lstStyle/>
          <a:p>
            <a:pPr indent="0" lvl="0" marL="0" rtl="0" algn="l">
              <a:spcBef>
                <a:spcPts val="1200"/>
              </a:spcBef>
              <a:spcAft>
                <a:spcPts val="0"/>
              </a:spcAft>
              <a:buNone/>
            </a:pPr>
            <a:r>
              <a:t/>
            </a:r>
            <a:endParaRPr sz="900">
              <a:solidFill>
                <a:schemeClr val="lt2"/>
              </a:solidFill>
            </a:endParaRPr>
          </a:p>
          <a:p>
            <a:pPr indent="0" lvl="0" marL="0" rtl="0" algn="l">
              <a:spcBef>
                <a:spcPts val="1200"/>
              </a:spcBef>
              <a:spcAft>
                <a:spcPts val="0"/>
              </a:spcAft>
              <a:buNone/>
            </a:pPr>
            <a:r>
              <a:t/>
            </a:r>
            <a:endParaRPr sz="900">
              <a:solidFill>
                <a:schemeClr val="lt2"/>
              </a:solidFill>
            </a:endParaRPr>
          </a:p>
          <a:p>
            <a:pPr indent="0" lvl="0" marL="0" rtl="0" algn="l">
              <a:spcBef>
                <a:spcPts val="1200"/>
              </a:spcBef>
              <a:spcAft>
                <a:spcPts val="0"/>
              </a:spcAft>
              <a:buNone/>
            </a:pPr>
            <a:r>
              <a:t/>
            </a:r>
            <a:endParaRPr sz="900">
              <a:solidFill>
                <a:schemeClr val="lt2"/>
              </a:solidFill>
            </a:endParaRPr>
          </a:p>
          <a:p>
            <a:pPr indent="0" lvl="0" marL="0" rtl="0" algn="l">
              <a:spcBef>
                <a:spcPts val="1200"/>
              </a:spcBef>
              <a:spcAft>
                <a:spcPts val="0"/>
              </a:spcAft>
              <a:buNone/>
            </a:pPr>
            <a:r>
              <a:t/>
            </a:r>
            <a:endParaRPr sz="900">
              <a:solidFill>
                <a:schemeClr val="lt2"/>
              </a:solidFill>
            </a:endParaRPr>
          </a:p>
          <a:p>
            <a:pPr indent="0" lvl="0" marL="0" rtl="0" algn="l">
              <a:spcBef>
                <a:spcPts val="1200"/>
              </a:spcBef>
              <a:spcAft>
                <a:spcPts val="0"/>
              </a:spcAft>
              <a:buNone/>
            </a:pPr>
            <a:r>
              <a:t/>
            </a:r>
            <a:endParaRPr sz="900">
              <a:solidFill>
                <a:schemeClr val="lt2"/>
              </a:solidFill>
            </a:endParaRPr>
          </a:p>
          <a:p>
            <a:pPr indent="0" lvl="0" marL="0" rtl="0" algn="l">
              <a:spcBef>
                <a:spcPts val="1200"/>
              </a:spcBef>
              <a:spcAft>
                <a:spcPts val="0"/>
              </a:spcAft>
              <a:buNone/>
            </a:pPr>
            <a:r>
              <a:t/>
            </a:r>
            <a:endParaRPr sz="900">
              <a:solidFill>
                <a:schemeClr val="lt2"/>
              </a:solidFill>
            </a:endParaRPr>
          </a:p>
          <a:p>
            <a:pPr indent="0" lvl="0" marL="0" rtl="0" algn="l">
              <a:spcBef>
                <a:spcPts val="1200"/>
              </a:spcBef>
              <a:spcAft>
                <a:spcPts val="0"/>
              </a:spcAft>
              <a:buNone/>
            </a:pPr>
            <a:r>
              <a:t/>
            </a:r>
            <a:endParaRPr sz="900">
              <a:solidFill>
                <a:schemeClr val="lt2"/>
              </a:solidFill>
            </a:endParaRPr>
          </a:p>
          <a:p>
            <a:pPr indent="0" lvl="0" marL="0" rtl="0" algn="l">
              <a:spcBef>
                <a:spcPts val="1200"/>
              </a:spcBef>
              <a:spcAft>
                <a:spcPts val="0"/>
              </a:spcAft>
              <a:buNone/>
            </a:pPr>
            <a:r>
              <a:t/>
            </a:r>
            <a:endParaRPr sz="900">
              <a:solidFill>
                <a:schemeClr val="lt2"/>
              </a:solidFill>
            </a:endParaRPr>
          </a:p>
          <a:p>
            <a:pPr indent="0" lvl="0" marL="0" rtl="0" algn="l">
              <a:spcBef>
                <a:spcPts val="1200"/>
              </a:spcBef>
              <a:spcAft>
                <a:spcPts val="0"/>
              </a:spcAft>
              <a:buNone/>
            </a:pPr>
            <a:r>
              <a:t/>
            </a:r>
            <a:endParaRPr sz="900">
              <a:solidFill>
                <a:schemeClr val="lt2"/>
              </a:solidFill>
            </a:endParaRPr>
          </a:p>
          <a:p>
            <a:pPr indent="0" lvl="0" marL="0" rtl="0" algn="l">
              <a:spcBef>
                <a:spcPts val="1200"/>
              </a:spcBef>
              <a:spcAft>
                <a:spcPts val="0"/>
              </a:spcAft>
              <a:buNone/>
            </a:pPr>
            <a:r>
              <a:t/>
            </a:r>
            <a:endParaRPr b="1" sz="900">
              <a:solidFill>
                <a:schemeClr val="lt2"/>
              </a:solidFill>
            </a:endParaRPr>
          </a:p>
          <a:p>
            <a:pPr indent="0" lvl="0" marL="0" rtl="0" algn="l">
              <a:spcBef>
                <a:spcPts val="1200"/>
              </a:spcBef>
              <a:spcAft>
                <a:spcPts val="0"/>
              </a:spcAft>
              <a:buClr>
                <a:schemeClr val="dk1"/>
              </a:buClr>
              <a:buSzPct val="44000"/>
              <a:buFont typeface="Arial"/>
              <a:buNone/>
            </a:pPr>
            <a:r>
              <a:rPr b="1" lang="en" sz="2500">
                <a:solidFill>
                  <a:schemeClr val="lt2"/>
                </a:solidFill>
              </a:rPr>
              <a:t>I Used Python with scikit-learn for KMeans clustering and Yellowbrick for visual insights to segment customers. Leveraged Pandas and NumPy for data prep, and Matplotlib/Seaborn for visualization. Insights guided strategies to retain VIPs, nurture high-potential customers, and re-engage at-risk segments for higher Return on Investment.</a:t>
            </a:r>
            <a:endParaRPr b="1" sz="2500">
              <a:solidFill>
                <a:schemeClr val="lt2"/>
              </a:solidFill>
            </a:endParaRPr>
          </a:p>
          <a:p>
            <a:pPr indent="0" lvl="0" marL="0" rtl="0" algn="l">
              <a:spcBef>
                <a:spcPts val="1200"/>
              </a:spcBef>
              <a:spcAft>
                <a:spcPts val="1200"/>
              </a:spcAft>
              <a:buNone/>
            </a:pPr>
            <a:r>
              <a:t/>
            </a:r>
            <a:endParaRPr sz="9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 </a:t>
            </a:r>
            <a:r>
              <a:rPr b="1" lang="en" sz="3300">
                <a:solidFill>
                  <a:schemeClr val="lt2"/>
                </a:solidFill>
              </a:rPr>
              <a:t>Business Understanding</a:t>
            </a:r>
            <a:endParaRPr b="1" sz="3300">
              <a:solidFill>
                <a:schemeClr val="lt2"/>
              </a:solidFill>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2"/>
                </a:solidFill>
              </a:rPr>
              <a:t>The company aims to understand customer purchasing behavior over time for improved retention, marketing, and revenue initiatives. Cohort analysis allows one to track how sets of customers (cohorts) behave from the moment of first purchase onwards.</a:t>
            </a:r>
            <a:endParaRPr>
              <a:solidFill>
                <a:schemeClr val="lt2"/>
              </a:solidFill>
            </a:endParaRPr>
          </a:p>
          <a:p>
            <a:pPr indent="-342900" lvl="0" marL="457200" rtl="0" algn="l">
              <a:spcBef>
                <a:spcPts val="1200"/>
              </a:spcBef>
              <a:spcAft>
                <a:spcPts val="0"/>
              </a:spcAft>
              <a:buClr>
                <a:schemeClr val="lt2"/>
              </a:buClr>
              <a:buSzPts val="1800"/>
              <a:buChar char="●"/>
            </a:pPr>
            <a:r>
              <a:rPr b="1" lang="en">
                <a:solidFill>
                  <a:schemeClr val="lt2"/>
                </a:solidFill>
              </a:rPr>
              <a:t>Business Problem: </a:t>
            </a:r>
            <a:r>
              <a:rPr lang="en">
                <a:solidFill>
                  <a:schemeClr val="lt2"/>
                </a:solidFill>
              </a:rPr>
              <a:t>Customers often leave after their initial purchases, causing missed opportunities for sustained revenue growth.</a:t>
            </a:r>
            <a:endParaRPr>
              <a:solidFill>
                <a:schemeClr val="lt2"/>
              </a:solidFill>
            </a:endParaRPr>
          </a:p>
          <a:p>
            <a:pPr indent="-342900" lvl="0" marL="457200" rtl="0" algn="l">
              <a:spcBef>
                <a:spcPts val="0"/>
              </a:spcBef>
              <a:spcAft>
                <a:spcPts val="0"/>
              </a:spcAft>
              <a:buClr>
                <a:schemeClr val="lt2"/>
              </a:buClr>
              <a:buSzPts val="1800"/>
              <a:buChar char="●"/>
            </a:pPr>
            <a:r>
              <a:rPr b="1" lang="en">
                <a:solidFill>
                  <a:schemeClr val="lt2"/>
                </a:solidFill>
              </a:rPr>
              <a:t>Objective: </a:t>
            </a:r>
            <a:r>
              <a:rPr lang="en">
                <a:solidFill>
                  <a:schemeClr val="lt2"/>
                </a:solidFill>
              </a:rPr>
              <a:t>Identify customer cohort retention patterns and revenue contributions to drive long-term engagement initiatives.</a:t>
            </a:r>
            <a:endParaRPr>
              <a:solidFill>
                <a:schemeClr val="lt2"/>
              </a:solidFill>
            </a:endParaRPr>
          </a:p>
        </p:txBody>
      </p:sp>
      <p:pic>
        <p:nvPicPr>
          <p:cNvPr id="75" name="Google Shape;75;p15" title="salonagility-com-daniel-lLNiyrMq0Mg-unsplash.jpg"/>
          <p:cNvPicPr preferRelativeResize="0"/>
          <p:nvPr/>
        </p:nvPicPr>
        <p:blipFill>
          <a:blip r:embed="rId4">
            <a:alphaModFix/>
          </a:blip>
          <a:stretch>
            <a:fillRect/>
          </a:stretch>
        </p:blipFill>
        <p:spPr>
          <a:xfrm>
            <a:off x="213375" y="152400"/>
            <a:ext cx="452152" cy="301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235550" y="47765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800"/>
              </a:spcBef>
              <a:spcAft>
                <a:spcPts val="400"/>
              </a:spcAft>
              <a:buClr>
                <a:schemeClr val="dk1"/>
              </a:buClr>
              <a:buSzPts val="1100"/>
              <a:buFont typeface="Arial"/>
              <a:buNone/>
            </a:pPr>
            <a:r>
              <a:rPr b="1" lang="en" sz="3000">
                <a:solidFill>
                  <a:schemeClr val="lt2"/>
                </a:solidFill>
              </a:rPr>
              <a:t>Key Features of the Analysis</a:t>
            </a:r>
            <a:endParaRPr sz="3000">
              <a:solidFill>
                <a:schemeClr val="lt2"/>
              </a:solidFill>
            </a:endParaRPr>
          </a:p>
        </p:txBody>
      </p:sp>
      <p:sp>
        <p:nvSpPr>
          <p:cNvPr id="81" name="Google Shape;81;p16"/>
          <p:cNvSpPr txBox="1"/>
          <p:nvPr>
            <p:ph idx="1" type="body"/>
          </p:nvPr>
        </p:nvSpPr>
        <p:spPr>
          <a:xfrm>
            <a:off x="311700" y="13047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b="1" lang="en" sz="2400">
                <a:solidFill>
                  <a:schemeClr val="lt2"/>
                </a:solidFill>
              </a:rPr>
              <a:t>Transactions:</a:t>
            </a:r>
            <a:r>
              <a:rPr lang="en" sz="2400">
                <a:solidFill>
                  <a:schemeClr val="lt2"/>
                </a:solidFill>
              </a:rPr>
              <a:t> </a:t>
            </a:r>
            <a:r>
              <a:rPr lang="en">
                <a:solidFill>
                  <a:schemeClr val="lt2"/>
                </a:solidFill>
              </a:rPr>
              <a:t>Includes invoices, product categories, and prices.</a:t>
            </a:r>
            <a:endParaRPr>
              <a:solidFill>
                <a:schemeClr val="lt2"/>
              </a:solidFill>
            </a:endParaRPr>
          </a:p>
          <a:p>
            <a:pPr indent="-342900" lvl="0" marL="457200" rtl="0" algn="l">
              <a:spcBef>
                <a:spcPts val="0"/>
              </a:spcBef>
              <a:spcAft>
                <a:spcPts val="0"/>
              </a:spcAft>
              <a:buClr>
                <a:schemeClr val="lt2"/>
              </a:buClr>
              <a:buSzPts val="1800"/>
              <a:buChar char="●"/>
            </a:pPr>
            <a:r>
              <a:rPr b="1" lang="en" sz="2400">
                <a:solidFill>
                  <a:schemeClr val="lt2"/>
                </a:solidFill>
              </a:rPr>
              <a:t>Columns Used:</a:t>
            </a:r>
            <a:r>
              <a:rPr lang="en" sz="2400">
                <a:solidFill>
                  <a:schemeClr val="lt2"/>
                </a:solidFill>
              </a:rPr>
              <a:t> </a:t>
            </a:r>
            <a:r>
              <a:rPr lang="en">
                <a:solidFill>
                  <a:schemeClr val="lt2"/>
                </a:solidFill>
              </a:rPr>
              <a:t>InvoiceDate, CustomerID, Revenue, InvoiceMonth, cohortMonth, cohortIndex.</a:t>
            </a:r>
            <a:endParaRPr>
              <a:solidFill>
                <a:schemeClr val="lt2"/>
              </a:solidFill>
            </a:endParaRPr>
          </a:p>
          <a:p>
            <a:pPr indent="-342900" lvl="0" marL="457200" rtl="0" algn="l">
              <a:spcBef>
                <a:spcPts val="0"/>
              </a:spcBef>
              <a:spcAft>
                <a:spcPts val="0"/>
              </a:spcAft>
              <a:buClr>
                <a:schemeClr val="lt2"/>
              </a:buClr>
              <a:buSzPts val="1800"/>
              <a:buChar char="●"/>
            </a:pPr>
            <a:r>
              <a:rPr b="1" lang="en" sz="2400">
                <a:solidFill>
                  <a:schemeClr val="lt2"/>
                </a:solidFill>
              </a:rPr>
              <a:t>Cohorts</a:t>
            </a:r>
            <a:r>
              <a:rPr lang="en" sz="2400">
                <a:solidFill>
                  <a:schemeClr val="lt2"/>
                </a:solidFill>
              </a:rPr>
              <a:t>:</a:t>
            </a:r>
            <a:r>
              <a:rPr lang="en">
                <a:solidFill>
                  <a:schemeClr val="lt2"/>
                </a:solidFill>
              </a:rPr>
              <a:t> Customers that are divided into groups depending on the first purchase month (cohortMonth).</a:t>
            </a:r>
            <a:endParaRPr>
              <a:solidFill>
                <a:schemeClr val="lt2"/>
              </a:solidFill>
            </a:endParaRPr>
          </a:p>
          <a:p>
            <a:pPr indent="-342900" lvl="0" marL="457200" rtl="0" algn="l">
              <a:spcBef>
                <a:spcPts val="0"/>
              </a:spcBef>
              <a:spcAft>
                <a:spcPts val="0"/>
              </a:spcAft>
              <a:buClr>
                <a:schemeClr val="lt2"/>
              </a:buClr>
              <a:buSzPts val="1800"/>
              <a:buChar char="●"/>
            </a:pPr>
            <a:r>
              <a:rPr b="1" lang="en" sz="2400">
                <a:solidFill>
                  <a:schemeClr val="lt2"/>
                </a:solidFill>
              </a:rPr>
              <a:t>Cohort Index:</a:t>
            </a:r>
            <a:r>
              <a:rPr lang="en">
                <a:solidFill>
                  <a:schemeClr val="lt2"/>
                </a:solidFill>
              </a:rPr>
              <a:t> Months elapsed since the first purchase.</a:t>
            </a:r>
            <a:endParaRPr>
              <a:solidFill>
                <a:schemeClr val="lt2"/>
              </a:solidFill>
            </a:endParaRPr>
          </a:p>
          <a:p>
            <a:pPr indent="0" lvl="0" marL="457200" rtl="0" algn="l">
              <a:spcBef>
                <a:spcPts val="1200"/>
              </a:spcBef>
              <a:spcAft>
                <a:spcPts val="1200"/>
              </a:spcAft>
              <a:buNone/>
            </a:pPr>
            <a:r>
              <a:t/>
            </a:r>
            <a:endParaRPr sz="2400">
              <a:solidFill>
                <a:schemeClr val="lt2"/>
              </a:solidFill>
            </a:endParaRPr>
          </a:p>
        </p:txBody>
      </p:sp>
      <p:pic>
        <p:nvPicPr>
          <p:cNvPr id="82" name="Google Shape;82;p16" title="salonagility-com-daniel-lLNiyrMq0Mg-unsplash.jpg"/>
          <p:cNvPicPr preferRelativeResize="0"/>
          <p:nvPr/>
        </p:nvPicPr>
        <p:blipFill>
          <a:blip r:embed="rId4">
            <a:alphaModFix/>
          </a:blip>
          <a:stretch>
            <a:fillRect/>
          </a:stretch>
        </p:blipFill>
        <p:spPr>
          <a:xfrm>
            <a:off x="213375" y="152400"/>
            <a:ext cx="452152" cy="301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7"/>
          <p:cNvSpPr txBox="1"/>
          <p:nvPr>
            <p:ph type="title"/>
          </p:nvPr>
        </p:nvSpPr>
        <p:spPr>
          <a:xfrm>
            <a:off x="159450" y="75300"/>
            <a:ext cx="8520600" cy="572700"/>
          </a:xfrm>
          <a:prstGeom prst="rect">
            <a:avLst/>
          </a:prstGeom>
        </p:spPr>
        <p:txBody>
          <a:bodyPr anchorCtr="0" anchor="t" bIns="91425" lIns="91425" spcFirstLastPara="1" rIns="91425" wrap="square" tIns="91425">
            <a:noAutofit/>
          </a:bodyPr>
          <a:lstStyle/>
          <a:p>
            <a:pPr indent="0" lvl="0" marL="12700" rtl="0" algn="ctr">
              <a:spcBef>
                <a:spcPts val="0"/>
              </a:spcBef>
              <a:spcAft>
                <a:spcPts val="0"/>
              </a:spcAft>
              <a:buClr>
                <a:schemeClr val="dk1"/>
              </a:buClr>
              <a:buFont typeface="Arial"/>
              <a:buNone/>
            </a:pPr>
            <a:r>
              <a:rPr b="1" lang="en" sz="3000">
                <a:solidFill>
                  <a:srgbClr val="F9EBEB"/>
                </a:solidFill>
                <a:latin typeface="Verdana"/>
                <a:ea typeface="Verdana"/>
                <a:cs typeface="Verdana"/>
                <a:sym typeface="Verdana"/>
              </a:rPr>
              <a:t>Dataset Overview</a:t>
            </a:r>
            <a:endParaRPr b="1" sz="3000"/>
          </a:p>
        </p:txBody>
      </p:sp>
      <p:sp>
        <p:nvSpPr>
          <p:cNvPr id="88" name="Google Shape;88;p17"/>
          <p:cNvSpPr txBox="1"/>
          <p:nvPr>
            <p:ph idx="1" type="body"/>
          </p:nvPr>
        </p:nvSpPr>
        <p:spPr>
          <a:xfrm>
            <a:off x="311700" y="648000"/>
            <a:ext cx="8520600" cy="4304100"/>
          </a:xfrm>
          <a:prstGeom prst="rect">
            <a:avLst/>
          </a:prstGeom>
        </p:spPr>
        <p:txBody>
          <a:bodyPr anchorCtr="0" anchor="t" bIns="91425" lIns="91425" spcFirstLastPara="1" rIns="91425" wrap="square" tIns="91425">
            <a:normAutofit/>
          </a:bodyPr>
          <a:lstStyle/>
          <a:p>
            <a:pPr indent="-317500" lvl="0" marL="457200" marR="5080" rtl="0" algn="l">
              <a:lnSpc>
                <a:spcPct val="132400"/>
              </a:lnSpc>
              <a:spcBef>
                <a:spcPts val="0"/>
              </a:spcBef>
              <a:spcAft>
                <a:spcPts val="0"/>
              </a:spcAft>
              <a:buClr>
                <a:schemeClr val="lt2"/>
              </a:buClr>
              <a:buSzPts val="1400"/>
              <a:buChar char="●"/>
            </a:pPr>
            <a:r>
              <a:rPr b="1" lang="en" sz="1400">
                <a:solidFill>
                  <a:schemeClr val="lt2"/>
                </a:solidFill>
              </a:rPr>
              <a:t>The E-commerce dataset contains 541,909 entries with 8 columns, including </a:t>
            </a:r>
            <a:r>
              <a:rPr b="1" lang="en" sz="1400">
                <a:solidFill>
                  <a:schemeClr val="lt2"/>
                </a:solidFill>
                <a:latin typeface="Roboto Mono"/>
                <a:ea typeface="Roboto Mono"/>
                <a:cs typeface="Roboto Mono"/>
                <a:sym typeface="Roboto Mono"/>
              </a:rPr>
              <a:t>InvoiceDate</a:t>
            </a:r>
            <a:r>
              <a:rPr b="1" lang="en" sz="1400">
                <a:solidFill>
                  <a:schemeClr val="lt2"/>
                </a:solidFill>
              </a:rPr>
              <a:t>, </a:t>
            </a:r>
            <a:r>
              <a:rPr b="1" lang="en" sz="1400">
                <a:solidFill>
                  <a:schemeClr val="lt2"/>
                </a:solidFill>
                <a:latin typeface="Roboto Mono"/>
                <a:ea typeface="Roboto Mono"/>
                <a:cs typeface="Roboto Mono"/>
                <a:sym typeface="Roboto Mono"/>
              </a:rPr>
              <a:t>StockCode</a:t>
            </a:r>
            <a:r>
              <a:rPr b="1" lang="en" sz="1400">
                <a:solidFill>
                  <a:schemeClr val="lt2"/>
                </a:solidFill>
              </a:rPr>
              <a:t>, </a:t>
            </a:r>
            <a:r>
              <a:rPr b="1" lang="en" sz="1400">
                <a:solidFill>
                  <a:schemeClr val="lt2"/>
                </a:solidFill>
                <a:latin typeface="Roboto Mono"/>
                <a:ea typeface="Roboto Mono"/>
                <a:cs typeface="Roboto Mono"/>
                <a:sym typeface="Roboto Mono"/>
              </a:rPr>
              <a:t>Quantity</a:t>
            </a:r>
            <a:r>
              <a:rPr b="1" lang="en" sz="1400">
                <a:solidFill>
                  <a:schemeClr val="lt2"/>
                </a:solidFill>
              </a:rPr>
              <a:t>, </a:t>
            </a:r>
            <a:r>
              <a:rPr b="1" lang="en" sz="1400">
                <a:solidFill>
                  <a:schemeClr val="lt2"/>
                </a:solidFill>
                <a:latin typeface="Roboto Mono"/>
                <a:ea typeface="Roboto Mono"/>
                <a:cs typeface="Roboto Mono"/>
                <a:sym typeface="Roboto Mono"/>
              </a:rPr>
              <a:t>UnitPrice</a:t>
            </a:r>
            <a:r>
              <a:rPr b="1" lang="en" sz="1400">
                <a:solidFill>
                  <a:schemeClr val="lt2"/>
                </a:solidFill>
              </a:rPr>
              <a:t>, </a:t>
            </a:r>
            <a:r>
              <a:rPr b="1" lang="en" sz="1400">
                <a:solidFill>
                  <a:schemeClr val="lt2"/>
                </a:solidFill>
                <a:latin typeface="Roboto Mono"/>
                <a:ea typeface="Roboto Mono"/>
                <a:cs typeface="Roboto Mono"/>
                <a:sym typeface="Roboto Mono"/>
              </a:rPr>
              <a:t>CustomerId</a:t>
            </a:r>
            <a:r>
              <a:rPr b="1" lang="en" sz="1400">
                <a:solidFill>
                  <a:schemeClr val="lt2"/>
                </a:solidFill>
              </a:rPr>
              <a:t>, and </a:t>
            </a:r>
            <a:r>
              <a:rPr b="1" lang="en" sz="1400">
                <a:solidFill>
                  <a:schemeClr val="lt2"/>
                </a:solidFill>
                <a:latin typeface="Roboto Mono"/>
                <a:ea typeface="Roboto Mono"/>
                <a:cs typeface="Roboto Mono"/>
                <a:sym typeface="Roboto Mono"/>
              </a:rPr>
              <a:t>Country</a:t>
            </a:r>
            <a:r>
              <a:rPr b="1" lang="en" sz="1400">
                <a:solidFill>
                  <a:schemeClr val="lt2"/>
                </a:solidFill>
              </a:rPr>
              <a:t>, representing the locations of all purchases.</a:t>
            </a:r>
            <a:endParaRPr b="1" sz="1400">
              <a:solidFill>
                <a:schemeClr val="lt2"/>
              </a:solidFill>
            </a:endParaRPr>
          </a:p>
          <a:p>
            <a:pPr indent="-317500" lvl="0" marL="457200" marR="5080" rtl="0" algn="l">
              <a:lnSpc>
                <a:spcPct val="132400"/>
              </a:lnSpc>
              <a:spcBef>
                <a:spcPts val="0"/>
              </a:spcBef>
              <a:spcAft>
                <a:spcPts val="0"/>
              </a:spcAft>
              <a:buClr>
                <a:schemeClr val="lt2"/>
              </a:buClr>
              <a:buSzPts val="1400"/>
              <a:buChar char="●"/>
            </a:pPr>
            <a:r>
              <a:rPr b="1" lang="en" sz="1400">
                <a:solidFill>
                  <a:schemeClr val="lt2"/>
                </a:solidFill>
              </a:rPr>
              <a:t> Some </a:t>
            </a:r>
            <a:r>
              <a:rPr b="1" lang="en" sz="1400">
                <a:solidFill>
                  <a:schemeClr val="lt2"/>
                </a:solidFill>
                <a:latin typeface="Roboto Mono"/>
                <a:ea typeface="Roboto Mono"/>
                <a:cs typeface="Roboto Mono"/>
                <a:sym typeface="Roboto Mono"/>
              </a:rPr>
              <a:t>CustomerId</a:t>
            </a:r>
            <a:r>
              <a:rPr b="1" lang="en" sz="1400">
                <a:solidFill>
                  <a:schemeClr val="lt2"/>
                </a:solidFill>
              </a:rPr>
              <a:t> values were null, which were dropped to allow tracking of transactions for each customer.</a:t>
            </a:r>
            <a:endParaRPr b="1" sz="1400">
              <a:solidFill>
                <a:schemeClr val="lt2"/>
              </a:solidFill>
            </a:endParaRPr>
          </a:p>
          <a:p>
            <a:pPr indent="0" lvl="0" marL="0" marR="5080" rtl="0" algn="l">
              <a:lnSpc>
                <a:spcPct val="132400"/>
              </a:lnSpc>
              <a:spcBef>
                <a:spcPts val="0"/>
              </a:spcBef>
              <a:spcAft>
                <a:spcPts val="0"/>
              </a:spcAft>
              <a:buNone/>
            </a:pPr>
            <a:r>
              <a:t/>
            </a:r>
            <a:endParaRPr b="1" sz="1400">
              <a:solidFill>
                <a:schemeClr val="lt2"/>
              </a:solidFill>
            </a:endParaRPr>
          </a:p>
          <a:p>
            <a:pPr indent="0" lvl="0" marL="457200" rtl="0" algn="l">
              <a:spcBef>
                <a:spcPts val="0"/>
              </a:spcBef>
              <a:spcAft>
                <a:spcPts val="0"/>
              </a:spcAft>
              <a:buNone/>
            </a:pPr>
            <a:r>
              <a:t/>
            </a:r>
            <a:endParaRPr>
              <a:solidFill>
                <a:schemeClr val="lt2"/>
              </a:solidFill>
            </a:endParaRPr>
          </a:p>
          <a:p>
            <a:pPr indent="0" lvl="0" marL="457200" rtl="0" algn="l">
              <a:spcBef>
                <a:spcPts val="1200"/>
              </a:spcBef>
              <a:spcAft>
                <a:spcPts val="0"/>
              </a:spcAft>
              <a:buNone/>
            </a:pPr>
            <a:r>
              <a:t/>
            </a:r>
            <a:endParaRPr>
              <a:solidFill>
                <a:schemeClr val="lt2"/>
              </a:solidFill>
            </a:endParaRPr>
          </a:p>
          <a:p>
            <a:pPr indent="0" lvl="0" marL="457200" rtl="0" algn="l">
              <a:spcBef>
                <a:spcPts val="1200"/>
              </a:spcBef>
              <a:spcAft>
                <a:spcPts val="0"/>
              </a:spcAft>
              <a:buNone/>
            </a:pPr>
            <a:r>
              <a:t/>
            </a:r>
            <a:endParaRPr>
              <a:solidFill>
                <a:schemeClr val="lt2"/>
              </a:solidFill>
            </a:endParaRPr>
          </a:p>
          <a:p>
            <a:pPr indent="0" lvl="0" marL="457200" rtl="0" algn="l">
              <a:spcBef>
                <a:spcPts val="1200"/>
              </a:spcBef>
              <a:spcAft>
                <a:spcPts val="0"/>
              </a:spcAft>
              <a:buNone/>
            </a:pPr>
            <a:r>
              <a:t/>
            </a:r>
            <a:endParaRPr>
              <a:solidFill>
                <a:schemeClr val="lt2"/>
              </a:solidFill>
            </a:endParaRPr>
          </a:p>
          <a:p>
            <a:pPr indent="-317500" lvl="0" marL="457200" marR="5080" rtl="0" algn="l">
              <a:lnSpc>
                <a:spcPct val="132400"/>
              </a:lnSpc>
              <a:spcBef>
                <a:spcPts val="1200"/>
              </a:spcBef>
              <a:spcAft>
                <a:spcPts val="0"/>
              </a:spcAft>
              <a:buClr>
                <a:schemeClr val="lt2"/>
              </a:buClr>
              <a:buSzPts val="1400"/>
              <a:buChar char="●"/>
            </a:pPr>
            <a:r>
              <a:rPr b="1" lang="en" sz="1400">
                <a:solidFill>
                  <a:schemeClr val="lt2"/>
                </a:solidFill>
              </a:rPr>
              <a:t>We also check if there are any negative values in Quantity and unitPrice columns</a:t>
            </a:r>
            <a:endParaRPr>
              <a:solidFill>
                <a:schemeClr val="lt2"/>
              </a:solidFill>
            </a:endParaRPr>
          </a:p>
        </p:txBody>
      </p:sp>
      <p:pic>
        <p:nvPicPr>
          <p:cNvPr id="89" name="Google Shape;89;p17" title="e1.png"/>
          <p:cNvPicPr preferRelativeResize="0"/>
          <p:nvPr/>
        </p:nvPicPr>
        <p:blipFill>
          <a:blip r:embed="rId4">
            <a:alphaModFix/>
          </a:blip>
          <a:stretch>
            <a:fillRect/>
          </a:stretch>
        </p:blipFill>
        <p:spPr>
          <a:xfrm>
            <a:off x="1124100" y="2158850"/>
            <a:ext cx="6591300" cy="2000250"/>
          </a:xfrm>
          <a:prstGeom prst="rect">
            <a:avLst/>
          </a:prstGeom>
          <a:noFill/>
          <a:ln>
            <a:noFill/>
          </a:ln>
        </p:spPr>
      </p:pic>
      <p:pic>
        <p:nvPicPr>
          <p:cNvPr id="90" name="Google Shape;90;p17" title="salonagility-com-daniel-lLNiyrMq0Mg-unsplash.jpg"/>
          <p:cNvPicPr preferRelativeResize="0"/>
          <p:nvPr/>
        </p:nvPicPr>
        <p:blipFill>
          <a:blip r:embed="rId5">
            <a:alphaModFix/>
          </a:blip>
          <a:stretch>
            <a:fillRect/>
          </a:stretch>
        </p:blipFill>
        <p:spPr>
          <a:xfrm>
            <a:off x="213375" y="152400"/>
            <a:ext cx="452152" cy="301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311700" y="97050"/>
            <a:ext cx="8520600" cy="572700"/>
          </a:xfrm>
          <a:prstGeom prst="rect">
            <a:avLst/>
          </a:prstGeom>
        </p:spPr>
        <p:txBody>
          <a:bodyPr anchorCtr="0" anchor="t" bIns="91425" lIns="91425" spcFirstLastPara="1" rIns="91425" wrap="square" tIns="91425">
            <a:noAutofit/>
          </a:bodyPr>
          <a:lstStyle/>
          <a:p>
            <a:pPr indent="0" lvl="0" marL="12700" rtl="0" algn="ctr">
              <a:spcBef>
                <a:spcPts val="0"/>
              </a:spcBef>
              <a:spcAft>
                <a:spcPts val="0"/>
              </a:spcAft>
              <a:buClr>
                <a:schemeClr val="dk1"/>
              </a:buClr>
              <a:buFont typeface="Arial"/>
              <a:buNone/>
            </a:pPr>
            <a:r>
              <a:rPr b="1" lang="en" sz="3000">
                <a:solidFill>
                  <a:srgbClr val="F9EBEB"/>
                </a:solidFill>
                <a:latin typeface="Verdana"/>
                <a:ea typeface="Verdana"/>
                <a:cs typeface="Verdana"/>
                <a:sym typeface="Verdana"/>
              </a:rPr>
              <a:t>Visualization Summary</a:t>
            </a:r>
            <a:endParaRPr b="1" sz="3000"/>
          </a:p>
        </p:txBody>
      </p:sp>
      <p:sp>
        <p:nvSpPr>
          <p:cNvPr id="96" name="Google Shape;96;p18"/>
          <p:cNvSpPr txBox="1"/>
          <p:nvPr>
            <p:ph idx="1" type="body"/>
          </p:nvPr>
        </p:nvSpPr>
        <p:spPr>
          <a:xfrm>
            <a:off x="311700" y="8153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2"/>
              </a:buClr>
              <a:buSzPts val="1800"/>
              <a:buChar char="●"/>
            </a:pPr>
            <a:r>
              <a:rPr lang="en">
                <a:solidFill>
                  <a:schemeClr val="lt2"/>
                </a:solidFill>
              </a:rPr>
              <a:t>The top five countries with the highest number of purchases are Mozambique (3,072), Benin (3,053), Togo (3,053), Nigeria (3,051), and Burkina Faso (3,049). The range of purchases among these five countries shows low variance, with a standard deviation of 8.</a:t>
            </a:r>
            <a:endParaRPr>
              <a:solidFill>
                <a:schemeClr val="lt2"/>
              </a:solidFill>
            </a:endParaRPr>
          </a:p>
          <a:p>
            <a:pPr indent="0" lvl="0" marL="0" rtl="0" algn="l">
              <a:spcBef>
                <a:spcPts val="1200"/>
              </a:spcBef>
              <a:spcAft>
                <a:spcPts val="0"/>
              </a:spcAft>
              <a:buNone/>
            </a:pPr>
            <a:r>
              <a:t/>
            </a:r>
            <a:endParaRPr sz="1000">
              <a:solidFill>
                <a:schemeClr val="dk1"/>
              </a:solidFill>
              <a:highlight>
                <a:srgbClr val="FFFFFF"/>
              </a:highlight>
            </a:endParaRPr>
          </a:p>
          <a:p>
            <a:pPr indent="0" lvl="0" marL="457200" rtl="0" algn="l">
              <a:spcBef>
                <a:spcPts val="1200"/>
              </a:spcBef>
              <a:spcAft>
                <a:spcPts val="1200"/>
              </a:spcAft>
              <a:buNone/>
            </a:pPr>
            <a:r>
              <a:t/>
            </a:r>
            <a:endParaRPr>
              <a:solidFill>
                <a:schemeClr val="lt2"/>
              </a:solidFill>
            </a:endParaRPr>
          </a:p>
        </p:txBody>
      </p:sp>
      <p:pic>
        <p:nvPicPr>
          <p:cNvPr id="97" name="Google Shape;97;p18" title="e2.png"/>
          <p:cNvPicPr preferRelativeResize="0"/>
          <p:nvPr/>
        </p:nvPicPr>
        <p:blipFill>
          <a:blip r:embed="rId4">
            <a:alphaModFix/>
          </a:blip>
          <a:stretch>
            <a:fillRect/>
          </a:stretch>
        </p:blipFill>
        <p:spPr>
          <a:xfrm>
            <a:off x="904725" y="2211802"/>
            <a:ext cx="7340099" cy="2631574"/>
          </a:xfrm>
          <a:prstGeom prst="rect">
            <a:avLst/>
          </a:prstGeom>
          <a:noFill/>
          <a:ln>
            <a:noFill/>
          </a:ln>
        </p:spPr>
      </p:pic>
      <p:pic>
        <p:nvPicPr>
          <p:cNvPr id="98" name="Google Shape;98;p18" title="salonagility-com-daniel-lLNiyrMq0Mg-unsplash.jpg"/>
          <p:cNvPicPr preferRelativeResize="0"/>
          <p:nvPr/>
        </p:nvPicPr>
        <p:blipFill>
          <a:blip r:embed="rId5">
            <a:alphaModFix/>
          </a:blip>
          <a:stretch>
            <a:fillRect/>
          </a:stretch>
        </p:blipFill>
        <p:spPr>
          <a:xfrm>
            <a:off x="213375" y="152400"/>
            <a:ext cx="452152" cy="301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80475"/>
            <a:ext cx="8520600" cy="598200"/>
          </a:xfrm>
          <a:prstGeom prst="rect">
            <a:avLst/>
          </a:prstGeom>
        </p:spPr>
        <p:txBody>
          <a:bodyPr anchorCtr="0" anchor="t" bIns="91425" lIns="91425" spcFirstLastPara="1" rIns="91425" wrap="square" tIns="91425">
            <a:normAutofit/>
          </a:bodyPr>
          <a:lstStyle/>
          <a:p>
            <a:pPr indent="0" lvl="0" marL="252728" rtl="0" algn="ctr">
              <a:spcBef>
                <a:spcPts val="0"/>
              </a:spcBef>
              <a:spcAft>
                <a:spcPts val="0"/>
              </a:spcAft>
              <a:buClr>
                <a:schemeClr val="dk1"/>
              </a:buClr>
              <a:buFont typeface="Arial"/>
              <a:buNone/>
            </a:pPr>
            <a:r>
              <a:rPr b="1" lang="en" sz="2400">
                <a:solidFill>
                  <a:srgbClr val="F9EBEB"/>
                </a:solidFill>
                <a:latin typeface="Verdana"/>
                <a:ea typeface="Verdana"/>
                <a:cs typeface="Verdana"/>
                <a:sym typeface="Verdana"/>
              </a:rPr>
              <a:t>Data  Transformation</a:t>
            </a:r>
            <a:endParaRPr b="1" sz="2400"/>
          </a:p>
        </p:txBody>
      </p:sp>
      <p:sp>
        <p:nvSpPr>
          <p:cNvPr id="104" name="Google Shape;104;p19"/>
          <p:cNvSpPr txBox="1"/>
          <p:nvPr>
            <p:ph idx="1" type="body"/>
          </p:nvPr>
        </p:nvSpPr>
        <p:spPr>
          <a:xfrm>
            <a:off x="311700" y="678675"/>
            <a:ext cx="8520600" cy="3890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lt2"/>
              </a:buClr>
              <a:buSzPts val="1400"/>
              <a:buChar char="●"/>
            </a:pPr>
            <a:r>
              <a:rPr b="1" lang="en" sz="1400">
                <a:solidFill>
                  <a:schemeClr val="lt2"/>
                </a:solidFill>
              </a:rPr>
              <a:t>We generated a </a:t>
            </a:r>
            <a:r>
              <a:rPr b="1" lang="en" sz="1400">
                <a:solidFill>
                  <a:schemeClr val="lt2"/>
                </a:solidFill>
                <a:latin typeface="Roboto Mono"/>
                <a:ea typeface="Roboto Mono"/>
                <a:cs typeface="Roboto Mono"/>
                <a:sym typeface="Roboto Mono"/>
              </a:rPr>
              <a:t>Revenue</a:t>
            </a:r>
            <a:r>
              <a:rPr b="1" lang="en" sz="1400">
                <a:solidFill>
                  <a:schemeClr val="lt2"/>
                </a:solidFill>
              </a:rPr>
              <a:t> column by multiplying </a:t>
            </a:r>
            <a:r>
              <a:rPr b="1" lang="en" sz="1400">
                <a:solidFill>
                  <a:schemeClr val="lt2"/>
                </a:solidFill>
                <a:latin typeface="Roboto Mono"/>
                <a:ea typeface="Roboto Mono"/>
                <a:cs typeface="Roboto Mono"/>
                <a:sym typeface="Roboto Mono"/>
              </a:rPr>
              <a:t>Quantity</a:t>
            </a:r>
            <a:r>
              <a:rPr b="1" lang="en" sz="1400">
                <a:solidFill>
                  <a:schemeClr val="lt2"/>
                </a:solidFill>
              </a:rPr>
              <a:t> by </a:t>
            </a:r>
            <a:r>
              <a:rPr b="1" lang="en" sz="1400">
                <a:solidFill>
                  <a:schemeClr val="lt2"/>
                </a:solidFill>
                <a:latin typeface="Roboto Mono"/>
                <a:ea typeface="Roboto Mono"/>
                <a:cs typeface="Roboto Mono"/>
                <a:sym typeface="Roboto Mono"/>
              </a:rPr>
              <a:t>UnitPrice</a:t>
            </a:r>
            <a:r>
              <a:rPr b="1" lang="en" sz="1400">
                <a:solidFill>
                  <a:schemeClr val="lt2"/>
                </a:solidFill>
              </a:rPr>
              <a:t> in order to calculate the revenue. This allows us to use the </a:t>
            </a:r>
            <a:r>
              <a:rPr b="1" lang="en" sz="1400">
                <a:solidFill>
                  <a:schemeClr val="lt2"/>
                </a:solidFill>
                <a:latin typeface="Roboto Mono"/>
                <a:ea typeface="Roboto Mono"/>
                <a:cs typeface="Roboto Mono"/>
                <a:sym typeface="Roboto Mono"/>
              </a:rPr>
              <a:t>InvoiceMonth</a:t>
            </a:r>
            <a:r>
              <a:rPr b="1" lang="en" sz="1400">
                <a:solidFill>
                  <a:schemeClr val="lt2"/>
                </a:solidFill>
              </a:rPr>
              <a:t> column to group and analyze the revenue generated per month according to the dataset.</a:t>
            </a:r>
            <a:endParaRPr b="1" sz="1400">
              <a:solidFill>
                <a:schemeClr val="lt2"/>
              </a:solidFill>
            </a:endParaRPr>
          </a:p>
          <a:p>
            <a:pPr indent="0" lvl="0" marL="0" rtl="0" algn="l">
              <a:spcBef>
                <a:spcPts val="1200"/>
              </a:spcBef>
              <a:spcAft>
                <a:spcPts val="0"/>
              </a:spcAft>
              <a:buNone/>
            </a:pPr>
            <a:r>
              <a:t/>
            </a:r>
            <a:endParaRPr b="1" sz="1400">
              <a:solidFill>
                <a:schemeClr val="lt2"/>
              </a:solidFill>
            </a:endParaRPr>
          </a:p>
          <a:p>
            <a:pPr indent="0" lvl="0" marL="0" rtl="0" algn="l">
              <a:spcBef>
                <a:spcPts val="1200"/>
              </a:spcBef>
              <a:spcAft>
                <a:spcPts val="0"/>
              </a:spcAft>
              <a:buNone/>
            </a:pPr>
            <a:r>
              <a:t/>
            </a:r>
            <a:endParaRPr b="1" sz="1400">
              <a:solidFill>
                <a:schemeClr val="lt2"/>
              </a:solidFill>
            </a:endParaRPr>
          </a:p>
          <a:p>
            <a:pPr indent="0" lvl="0" marL="0" rtl="0" algn="l">
              <a:spcBef>
                <a:spcPts val="1200"/>
              </a:spcBef>
              <a:spcAft>
                <a:spcPts val="0"/>
              </a:spcAft>
              <a:buNone/>
            </a:pPr>
            <a:r>
              <a:t/>
            </a:r>
            <a:endParaRPr b="1" sz="1400">
              <a:solidFill>
                <a:schemeClr val="lt2"/>
              </a:solidFill>
            </a:endParaRPr>
          </a:p>
          <a:p>
            <a:pPr indent="0" lvl="0" marL="0" rtl="0" algn="l">
              <a:spcBef>
                <a:spcPts val="1200"/>
              </a:spcBef>
              <a:spcAft>
                <a:spcPts val="0"/>
              </a:spcAft>
              <a:buNone/>
            </a:pPr>
            <a:r>
              <a:t/>
            </a:r>
            <a:endParaRPr b="1" sz="1400">
              <a:solidFill>
                <a:schemeClr val="lt2"/>
              </a:solidFill>
            </a:endParaRPr>
          </a:p>
          <a:p>
            <a:pPr indent="0" lvl="0" marL="0" rtl="0" algn="l">
              <a:spcBef>
                <a:spcPts val="1200"/>
              </a:spcBef>
              <a:spcAft>
                <a:spcPts val="0"/>
              </a:spcAft>
              <a:buNone/>
            </a:pPr>
            <a:r>
              <a:t/>
            </a:r>
            <a:endParaRPr b="1" sz="1400">
              <a:solidFill>
                <a:schemeClr val="lt2"/>
              </a:solidFill>
            </a:endParaRPr>
          </a:p>
          <a:p>
            <a:pPr indent="0" lvl="0" marL="0" rtl="0" algn="l">
              <a:spcBef>
                <a:spcPts val="1200"/>
              </a:spcBef>
              <a:spcAft>
                <a:spcPts val="1200"/>
              </a:spcAft>
              <a:buNone/>
            </a:pPr>
            <a:r>
              <a:t/>
            </a:r>
            <a:endParaRPr b="1" sz="1400">
              <a:solidFill>
                <a:schemeClr val="lt2"/>
              </a:solidFill>
            </a:endParaRPr>
          </a:p>
        </p:txBody>
      </p:sp>
      <p:pic>
        <p:nvPicPr>
          <p:cNvPr id="105" name="Google Shape;105;p19" title="e3.png"/>
          <p:cNvPicPr preferRelativeResize="0"/>
          <p:nvPr/>
        </p:nvPicPr>
        <p:blipFill>
          <a:blip r:embed="rId4">
            <a:alphaModFix/>
          </a:blip>
          <a:stretch>
            <a:fillRect/>
          </a:stretch>
        </p:blipFill>
        <p:spPr>
          <a:xfrm rot="5400000">
            <a:off x="3166575" y="-332750"/>
            <a:ext cx="3099150" cy="7340100"/>
          </a:xfrm>
          <a:prstGeom prst="rect">
            <a:avLst/>
          </a:prstGeom>
          <a:noFill/>
          <a:ln>
            <a:noFill/>
          </a:ln>
        </p:spPr>
      </p:pic>
      <p:pic>
        <p:nvPicPr>
          <p:cNvPr id="106" name="Google Shape;106;p19" title="salonagility-com-daniel-lLNiyrMq0Mg-unsplash.jpg"/>
          <p:cNvPicPr preferRelativeResize="0"/>
          <p:nvPr/>
        </p:nvPicPr>
        <p:blipFill>
          <a:blip r:embed="rId5">
            <a:alphaModFix/>
          </a:blip>
          <a:stretch>
            <a:fillRect/>
          </a:stretch>
        </p:blipFill>
        <p:spPr>
          <a:xfrm>
            <a:off x="213375" y="152400"/>
            <a:ext cx="452152" cy="301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1038300"/>
          </a:xfrm>
          <a:prstGeom prst="rect">
            <a:avLst/>
          </a:prstGeom>
        </p:spPr>
        <p:txBody>
          <a:bodyPr anchorCtr="0" anchor="t" bIns="91425" lIns="91425" spcFirstLastPara="1" rIns="91425" wrap="square" tIns="91425">
            <a:normAutofit fontScale="90000"/>
          </a:bodyPr>
          <a:lstStyle/>
          <a:p>
            <a:pPr indent="-317182" lvl="0" marL="457200" rtl="0" algn="l">
              <a:lnSpc>
                <a:spcPct val="115000"/>
              </a:lnSpc>
              <a:spcBef>
                <a:spcPts val="0"/>
              </a:spcBef>
              <a:spcAft>
                <a:spcPts val="0"/>
              </a:spcAft>
              <a:buClr>
                <a:schemeClr val="lt2"/>
              </a:buClr>
              <a:buSzPct val="100000"/>
              <a:buChar char="●"/>
            </a:pPr>
            <a:r>
              <a:rPr b="1" lang="en" sz="1550">
                <a:solidFill>
                  <a:schemeClr val="lt2"/>
                </a:solidFill>
              </a:rPr>
              <a:t>We also created a variable named </a:t>
            </a:r>
            <a:r>
              <a:rPr b="1" lang="en" sz="1550">
                <a:solidFill>
                  <a:schemeClr val="lt2"/>
                </a:solidFill>
                <a:latin typeface="Roboto Mono"/>
                <a:ea typeface="Roboto Mono"/>
                <a:cs typeface="Roboto Mono"/>
                <a:sym typeface="Roboto Mono"/>
              </a:rPr>
              <a:t>cohort_data</a:t>
            </a:r>
            <a:r>
              <a:rPr b="1" lang="en" sz="1550">
                <a:solidFill>
                  <a:schemeClr val="lt2"/>
                </a:solidFill>
              </a:rPr>
              <a:t> by grouping </a:t>
            </a:r>
            <a:r>
              <a:rPr b="1" lang="en" sz="1550">
                <a:solidFill>
                  <a:schemeClr val="lt2"/>
                </a:solidFill>
                <a:latin typeface="Roboto Mono"/>
                <a:ea typeface="Roboto Mono"/>
                <a:cs typeface="Roboto Mono"/>
                <a:sym typeface="Roboto Mono"/>
              </a:rPr>
              <a:t>CustomerID</a:t>
            </a:r>
            <a:r>
              <a:rPr b="1" lang="en" sz="1550">
                <a:solidFill>
                  <a:schemeClr val="lt2"/>
                </a:solidFill>
              </a:rPr>
              <a:t> by </a:t>
            </a:r>
            <a:r>
              <a:rPr b="1" lang="en" sz="1550">
                <a:solidFill>
                  <a:schemeClr val="lt2"/>
                </a:solidFill>
                <a:latin typeface="Roboto Mono"/>
                <a:ea typeface="Roboto Mono"/>
                <a:cs typeface="Roboto Mono"/>
                <a:sym typeface="Roboto Mono"/>
              </a:rPr>
              <a:t>InvoiceMonth</a:t>
            </a:r>
            <a:r>
              <a:rPr b="1" lang="en" sz="1550">
                <a:solidFill>
                  <a:schemeClr val="lt2"/>
                </a:solidFill>
              </a:rPr>
              <a:t>. We then renamed </a:t>
            </a:r>
            <a:r>
              <a:rPr b="1" lang="en" sz="1550">
                <a:solidFill>
                  <a:schemeClr val="lt2"/>
                </a:solidFill>
                <a:latin typeface="Roboto Mono"/>
                <a:ea typeface="Roboto Mono"/>
                <a:cs typeface="Roboto Mono"/>
                <a:sym typeface="Roboto Mono"/>
              </a:rPr>
              <a:t>CohortDate</a:t>
            </a:r>
            <a:r>
              <a:rPr b="1" lang="en" sz="1550">
                <a:solidFill>
                  <a:schemeClr val="lt2"/>
                </a:solidFill>
              </a:rPr>
              <a:t> to </a:t>
            </a:r>
            <a:r>
              <a:rPr b="1" lang="en" sz="1550">
                <a:solidFill>
                  <a:schemeClr val="lt2"/>
                </a:solidFill>
                <a:latin typeface="Roboto Mono"/>
                <a:ea typeface="Roboto Mono"/>
                <a:cs typeface="Roboto Mono"/>
                <a:sym typeface="Roboto Mono"/>
              </a:rPr>
              <a:t>CohortMonth</a:t>
            </a:r>
            <a:r>
              <a:rPr b="1" lang="en" sz="1550">
                <a:solidFill>
                  <a:schemeClr val="lt2"/>
                </a:solidFill>
              </a:rPr>
              <a:t> and merged it with our dataset to enable more meaningful analysis.</a:t>
            </a:r>
            <a:endParaRPr b="1" sz="1550">
              <a:solidFill>
                <a:schemeClr val="lt2"/>
              </a:solidFill>
            </a:endParaRPr>
          </a:p>
          <a:p>
            <a:pPr indent="0" lvl="0" marL="0" rtl="0" algn="l">
              <a:spcBef>
                <a:spcPts val="1200"/>
              </a:spcBef>
              <a:spcAft>
                <a:spcPts val="0"/>
              </a:spcAft>
              <a:buNone/>
            </a:pPr>
            <a:r>
              <a:t/>
            </a:r>
            <a:endParaRPr/>
          </a:p>
        </p:txBody>
      </p:sp>
      <p:sp>
        <p:nvSpPr>
          <p:cNvPr id="112" name="Google Shape;112;p20"/>
          <p:cNvSpPr txBox="1"/>
          <p:nvPr>
            <p:ph idx="1" type="body"/>
          </p:nvPr>
        </p:nvSpPr>
        <p:spPr>
          <a:xfrm>
            <a:off x="311700" y="1320125"/>
            <a:ext cx="8520600" cy="3248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400">
              <a:solidFill>
                <a:schemeClr val="lt2"/>
              </a:solidFill>
            </a:endParaRPr>
          </a:p>
          <a:p>
            <a:pPr indent="0" lvl="0" marL="0" rtl="0" algn="l">
              <a:spcBef>
                <a:spcPts val="1200"/>
              </a:spcBef>
              <a:spcAft>
                <a:spcPts val="1200"/>
              </a:spcAft>
              <a:buNone/>
            </a:pPr>
            <a:r>
              <a:t/>
            </a:r>
            <a:endParaRPr/>
          </a:p>
        </p:txBody>
      </p:sp>
      <p:pic>
        <p:nvPicPr>
          <p:cNvPr id="113" name="Google Shape;113;p20" title="e4.png"/>
          <p:cNvPicPr preferRelativeResize="0"/>
          <p:nvPr/>
        </p:nvPicPr>
        <p:blipFill>
          <a:blip r:embed="rId4">
            <a:alphaModFix/>
          </a:blip>
          <a:stretch>
            <a:fillRect/>
          </a:stretch>
        </p:blipFill>
        <p:spPr>
          <a:xfrm>
            <a:off x="850375" y="1668100"/>
            <a:ext cx="7764174" cy="2838850"/>
          </a:xfrm>
          <a:prstGeom prst="rect">
            <a:avLst/>
          </a:prstGeom>
          <a:noFill/>
          <a:ln>
            <a:noFill/>
          </a:ln>
        </p:spPr>
      </p:pic>
      <p:pic>
        <p:nvPicPr>
          <p:cNvPr id="114" name="Google Shape;114;p20" title="salonagility-com-daniel-lLNiyrMq0Mg-unsplash.jpg"/>
          <p:cNvPicPr preferRelativeResize="0"/>
          <p:nvPr/>
        </p:nvPicPr>
        <p:blipFill>
          <a:blip r:embed="rId5">
            <a:alphaModFix/>
          </a:blip>
          <a:stretch>
            <a:fillRect/>
          </a:stretch>
        </p:blipFill>
        <p:spPr>
          <a:xfrm>
            <a:off x="213375" y="152400"/>
            <a:ext cx="452152" cy="301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solidFill>
                  <a:schemeClr val="lt2"/>
                </a:solidFill>
              </a:rPr>
              <a:t>Monthly Revenue Performance Analysis</a:t>
            </a:r>
            <a:endParaRPr b="1" sz="2400">
              <a:solidFill>
                <a:schemeClr val="lt2"/>
              </a:solidFill>
            </a:endParaRPr>
          </a:p>
        </p:txBody>
      </p:sp>
      <p:sp>
        <p:nvSpPr>
          <p:cNvPr id="120" name="Google Shape;120;p21"/>
          <p:cNvSpPr txBox="1"/>
          <p:nvPr>
            <p:ph idx="1" type="body"/>
          </p:nvPr>
        </p:nvSpPr>
        <p:spPr>
          <a:xfrm>
            <a:off x="311700" y="1017725"/>
            <a:ext cx="8520600" cy="368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lt2"/>
              </a:buClr>
              <a:buSzPts val="1400"/>
              <a:buChar char="●"/>
            </a:pPr>
            <a:r>
              <a:rPr b="1" lang="en" sz="1400">
                <a:solidFill>
                  <a:schemeClr val="lt2"/>
                </a:solidFill>
              </a:rPr>
              <a:t>Revenue peaked in the first purchase month, then dropped</a:t>
            </a:r>
            <a:r>
              <a:rPr b="1" lang="en" sz="1400">
                <a:solidFill>
                  <a:schemeClr val="lt2"/>
                </a:solidFill>
              </a:rPr>
              <a:t> significantly ,B</a:t>
            </a:r>
            <a:r>
              <a:rPr b="1" lang="en" sz="1400">
                <a:solidFill>
                  <a:schemeClr val="lt2"/>
                </a:solidFill>
              </a:rPr>
              <a:t>etween the 2nd and 3rd months, and fluctuating from the 3rd to 7th months, count remained relatively flat, indicating low activity during this period. However, in the 8th month, count peaked again, showing strong sales. By the 12th month, count dropped drastically. These insights suggest that the company performed poorly in the first and second quarters of the year</a:t>
            </a:r>
            <a:r>
              <a:rPr lang="en" sz="1400">
                <a:solidFill>
                  <a:schemeClr val="lt2"/>
                </a:solidFill>
              </a:rPr>
              <a:t>.</a:t>
            </a:r>
            <a:endParaRPr sz="1400">
              <a:solidFill>
                <a:schemeClr val="lt2"/>
              </a:solidFill>
            </a:endParaRPr>
          </a:p>
        </p:txBody>
      </p:sp>
      <p:pic>
        <p:nvPicPr>
          <p:cNvPr id="121" name="Google Shape;121;p21" title="e5.png"/>
          <p:cNvPicPr preferRelativeResize="0"/>
          <p:nvPr/>
        </p:nvPicPr>
        <p:blipFill>
          <a:blip r:embed="rId4">
            <a:alphaModFix/>
          </a:blip>
          <a:stretch>
            <a:fillRect/>
          </a:stretch>
        </p:blipFill>
        <p:spPr>
          <a:xfrm>
            <a:off x="850375" y="2516300"/>
            <a:ext cx="7742425" cy="2381450"/>
          </a:xfrm>
          <a:prstGeom prst="rect">
            <a:avLst/>
          </a:prstGeom>
          <a:noFill/>
          <a:ln>
            <a:noFill/>
          </a:ln>
        </p:spPr>
      </p:pic>
      <p:pic>
        <p:nvPicPr>
          <p:cNvPr id="122" name="Google Shape;122;p21" title="salonagility-com-daniel-lLNiyrMq0Mg-unsplash.jpg"/>
          <p:cNvPicPr preferRelativeResize="0"/>
          <p:nvPr/>
        </p:nvPicPr>
        <p:blipFill>
          <a:blip r:embed="rId5">
            <a:alphaModFix/>
          </a:blip>
          <a:stretch>
            <a:fillRect/>
          </a:stretch>
        </p:blipFill>
        <p:spPr>
          <a:xfrm>
            <a:off x="213375" y="163274"/>
            <a:ext cx="452152" cy="301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