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4"/>
  </p:notesMasterIdLst>
  <p:handoutMasterIdLst>
    <p:handoutMasterId r:id="rId5"/>
  </p:handoutMasterIdLst>
  <p:sldIdLst>
    <p:sldId id="362" r:id="rId2"/>
    <p:sldId id="363" r:id="rId3"/>
  </p:sldIdLst>
  <p:sldSz cx="12192000" cy="6858000"/>
  <p:notesSz cx="6950075" cy="9236075"/>
  <p:custShowLst>
    <p:custShow name="Format Guide Workshop" id="0">
      <p:sldLst/>
    </p:custShow>
  </p:custShowLst>
  <p:custDataLst>
    <p:tags r:id="rId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29" autoAdjust="0"/>
    <p:restoredTop sz="96327" autoAdjust="0"/>
  </p:normalViewPr>
  <p:slideViewPr>
    <p:cSldViewPr snapToGrid="0">
      <p:cViewPr varScale="1">
        <p:scale>
          <a:sx n="71" d="100"/>
          <a:sy n="71" d="100"/>
        </p:scale>
        <p:origin x="516" y="3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5/5/2022</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5/5/2022</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32.xml"/><Relationship Id="rId7" Type="http://schemas.openxmlformats.org/officeDocument/2006/relationships/image" Target="../media/image2.emf"/><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6.xml"/><Relationship Id="rId7" Type="http://schemas.openxmlformats.org/officeDocument/2006/relationships/oleObject" Target="../embeddings/oleObject6.bin"/><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8.xml"/><Relationship Id="rId10" Type="http://schemas.openxmlformats.org/officeDocument/2006/relationships/image" Target="../media/image4.jpg"/><Relationship Id="rId4" Type="http://schemas.openxmlformats.org/officeDocument/2006/relationships/tags" Target="../tags/tag37.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66.xml"/><Relationship Id="rId7" Type="http://schemas.openxmlformats.org/officeDocument/2006/relationships/image" Target="../media/image2.emf"/><Relationship Id="rId2" Type="http://schemas.openxmlformats.org/officeDocument/2006/relationships/tags" Target="../tags/tag6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3.png"/><Relationship Id="rId2" Type="http://schemas.openxmlformats.org/officeDocument/2006/relationships/tags" Target="../tags/tag73.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3.png"/><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20"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82"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29"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202"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44"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06"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51"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24"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61"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85"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09"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3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5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81"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05"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2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5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04"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2.xml"/><Relationship Id="rId1" Type="http://schemas.openxmlformats.org/officeDocument/2006/relationships/vmlDrawing" Target="../drawings/vmlDrawing19.vml"/><Relationship Id="rId6" Type="http://schemas.openxmlformats.org/officeDocument/2006/relationships/image" Target="../media/image10.emf"/><Relationship Id="rId5" Type="http://schemas.openxmlformats.org/officeDocument/2006/relationships/oleObject" Target="../embeddings/oleObject19.bin"/><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2"/>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29033"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smtClean="0">
                <a:solidFill>
                  <a:srgbClr val="FFFF00"/>
                </a:solidFill>
              </a:rPr>
              <a:t>Executive Summary</a:t>
            </a:r>
            <a:br>
              <a:rPr lang="en-US" dirty="0" smtClean="0">
                <a:solidFill>
                  <a:srgbClr val="FFFF00"/>
                </a:solidFill>
              </a:rPr>
            </a:br>
            <a:r>
              <a:rPr lang="en-US" dirty="0" smtClean="0">
                <a:solidFill>
                  <a:srgbClr val="FFFF00"/>
                </a:solidFill>
              </a:rPr>
              <a:t>and Further Proposal</a:t>
            </a:r>
            <a:endParaRPr lang="en-US" dirty="0">
              <a:solidFill>
                <a:srgbClr val="FFFF00"/>
              </a:solidFill>
            </a:endParaRP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999384" y="618564"/>
            <a:ext cx="6352558" cy="5553635"/>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GB" sz="1600" b="1" dirty="0" smtClean="0">
                <a:solidFill>
                  <a:schemeClr val="tx1">
                    <a:lumMod val="100000"/>
                  </a:schemeClr>
                </a:solidFill>
                <a:latin typeface="Trebuchet MS" panose="020B0703020202090204" pitchFamily="34" charset="0"/>
              </a:rPr>
              <a:t>Diagnosing TB </a:t>
            </a:r>
            <a:r>
              <a:rPr lang="en-GB" sz="1600" dirty="0" smtClean="0">
                <a:solidFill>
                  <a:schemeClr val="tx1">
                    <a:lumMod val="100000"/>
                  </a:schemeClr>
                </a:solidFill>
                <a:latin typeface="Trebuchet MS" panose="020B0703020202090204" pitchFamily="34" charset="0"/>
              </a:rPr>
              <a:t>is indeed an issue in Nigeria and from my experience working HIV/AIDS health sector, it is known that The major cause of death for patients with HIV</a:t>
            </a:r>
            <a:endParaRPr lang="en-US" sz="1600" dirty="0" smtClean="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smtClean="0">
                <a:solidFill>
                  <a:schemeClr val="tx1">
                    <a:lumMod val="100000"/>
                  </a:schemeClr>
                </a:solidFill>
                <a:latin typeface="Trebuchet MS" panose="020B0703020202090204" pitchFamily="34" charset="0"/>
              </a:rPr>
              <a:t>Almost </a:t>
            </a:r>
            <a:r>
              <a:rPr lang="en-US" sz="1600" b="1" dirty="0" smtClean="0">
                <a:solidFill>
                  <a:schemeClr val="tx1">
                    <a:lumMod val="100000"/>
                  </a:schemeClr>
                </a:solidFill>
                <a:latin typeface="Trebuchet MS" panose="020B0703020202090204" pitchFamily="34" charset="0"/>
              </a:rPr>
              <a:t>60%</a:t>
            </a:r>
            <a:r>
              <a:rPr lang="en-US" sz="1600" dirty="0" smtClean="0">
                <a:solidFill>
                  <a:schemeClr val="tx1">
                    <a:lumMod val="100000"/>
                  </a:schemeClr>
                </a:solidFill>
                <a:latin typeface="Trebuchet MS" panose="020B0703020202090204" pitchFamily="34" charset="0"/>
              </a:rPr>
              <a:t> of the estimated global HIV-related TB cases are </a:t>
            </a:r>
            <a:r>
              <a:rPr lang="en-US" sz="1600" b="1" dirty="0" smtClean="0">
                <a:solidFill>
                  <a:schemeClr val="tx1">
                    <a:lumMod val="100000"/>
                  </a:schemeClr>
                </a:solidFill>
                <a:latin typeface="Trebuchet MS" panose="020B0703020202090204" pitchFamily="34" charset="0"/>
              </a:rPr>
              <a:t>not </a:t>
            </a:r>
            <a:r>
              <a:rPr lang="en-US" sz="1600" b="1" dirty="0" smtClean="0">
                <a:solidFill>
                  <a:schemeClr val="tx1">
                    <a:lumMod val="100000"/>
                  </a:schemeClr>
                </a:solidFill>
                <a:latin typeface="Trebuchet MS" panose="020B0703020202090204" pitchFamily="34" charset="0"/>
              </a:rPr>
              <a:t>diagnosed </a:t>
            </a:r>
            <a:r>
              <a:rPr lang="en-US" sz="1600" dirty="0" smtClean="0">
                <a:solidFill>
                  <a:schemeClr val="tx1">
                    <a:lumMod val="100000"/>
                  </a:schemeClr>
                </a:solidFill>
                <a:latin typeface="Trebuchet MS" panose="020B0703020202090204" pitchFamily="34" charset="0"/>
              </a:rPr>
              <a:t>and therefore not treated.</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GB" sz="1600" b="1" dirty="0" smtClean="0">
                <a:solidFill>
                  <a:schemeClr val="tx1">
                    <a:lumMod val="100000"/>
                  </a:schemeClr>
                </a:solidFill>
                <a:latin typeface="Trebuchet MS" panose="020B0703020202090204" pitchFamily="34" charset="0"/>
              </a:rPr>
              <a:t>1/3</a:t>
            </a:r>
            <a:r>
              <a:rPr lang="en-GB" sz="1600" dirty="0" smtClean="0">
                <a:solidFill>
                  <a:schemeClr val="tx1">
                    <a:lumMod val="100000"/>
                  </a:schemeClr>
                </a:solidFill>
                <a:latin typeface="Trebuchet MS" panose="020B0703020202090204" pitchFamily="34" charset="0"/>
              </a:rPr>
              <a:t> of all AIDS-related </a:t>
            </a:r>
            <a:r>
              <a:rPr lang="en-GB" sz="1600" b="1" dirty="0" smtClean="0">
                <a:solidFill>
                  <a:schemeClr val="tx1">
                    <a:lumMod val="100000"/>
                  </a:schemeClr>
                </a:solidFill>
                <a:latin typeface="Trebuchet MS" panose="020B0703020202090204" pitchFamily="34" charset="0"/>
              </a:rPr>
              <a:t>deaths</a:t>
            </a:r>
            <a:r>
              <a:rPr lang="en-GB" sz="1600" dirty="0" smtClean="0">
                <a:solidFill>
                  <a:schemeClr val="tx1">
                    <a:lumMod val="100000"/>
                  </a:schemeClr>
                </a:solidFill>
                <a:latin typeface="Trebuchet MS" panose="020B0703020202090204" pitchFamily="34" charset="0"/>
              </a:rPr>
              <a:t> in 2015.</a:t>
            </a:r>
            <a:endParaRPr lang="en-US" sz="1600" dirty="0" smtClean="0">
              <a:solidFill>
                <a:schemeClr val="tx1">
                  <a:lumMod val="100000"/>
                </a:schemeClr>
              </a:solidFill>
              <a:latin typeface="Trebuchet MS" panose="020B0703020202090204" pitchFamily="34" charset="0"/>
            </a:endParaRPr>
          </a:p>
          <a:p>
            <a:pPr marL="334800" lvl="2" indent="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spcBef>
                <a:spcPts val="300"/>
              </a:spcBef>
              <a:spcAft>
                <a:spcPts val="0"/>
              </a:spcAft>
              <a:buClr>
                <a:srgbClr val="28BA73"/>
              </a:buClr>
              <a:buSzPts val="1600"/>
              <a:buNone/>
            </a:pPr>
            <a:r>
              <a:rPr lang="en-US" sz="1600" dirty="0" smtClean="0">
                <a:solidFill>
                  <a:schemeClr val="dk1"/>
                </a:solidFill>
                <a:ea typeface="Trebuchet MS"/>
                <a:cs typeface="Trebuchet MS"/>
                <a:sym typeface="Trebuchet MS"/>
              </a:rPr>
              <a:t>A lot of Nigerian </a:t>
            </a:r>
            <a:r>
              <a:rPr lang="en-US" sz="1600" b="1" dirty="0" smtClean="0">
                <a:solidFill>
                  <a:schemeClr val="dk1"/>
                </a:solidFill>
                <a:ea typeface="Trebuchet MS"/>
                <a:cs typeface="Trebuchet MS"/>
                <a:sym typeface="Trebuchet MS"/>
              </a:rPr>
              <a:t>health centers </a:t>
            </a:r>
            <a:r>
              <a:rPr lang="en-US" sz="1600" dirty="0" smtClean="0">
                <a:solidFill>
                  <a:schemeClr val="dk1"/>
                </a:solidFill>
                <a:ea typeface="Trebuchet MS"/>
                <a:cs typeface="Trebuchet MS"/>
                <a:sym typeface="Trebuchet MS"/>
              </a:rPr>
              <a:t>are </a:t>
            </a:r>
            <a:r>
              <a:rPr lang="en-US" sz="1600" b="1" dirty="0" smtClean="0">
                <a:solidFill>
                  <a:schemeClr val="dk1"/>
                </a:solidFill>
                <a:ea typeface="Trebuchet MS"/>
                <a:cs typeface="Trebuchet MS"/>
                <a:sym typeface="Trebuchet MS"/>
              </a:rPr>
              <a:t>not equipped </a:t>
            </a:r>
            <a:r>
              <a:rPr lang="en-US" sz="1600" dirty="0" smtClean="0">
                <a:solidFill>
                  <a:schemeClr val="dk1"/>
                </a:solidFill>
                <a:ea typeface="Trebuchet MS"/>
                <a:cs typeface="Trebuchet MS"/>
                <a:sym typeface="Trebuchet MS"/>
              </a:rPr>
              <a:t>with the facilities and medical personnel to adequately diagnose TB.</a:t>
            </a:r>
            <a:endParaRPr lang="en-US" dirty="0"/>
          </a:p>
          <a:p>
            <a:pPr marL="324000" lvl="1" indent="-216000">
              <a:lnSpc>
                <a:spcPct val="100000"/>
              </a:lnSpc>
              <a:spcBef>
                <a:spcPts val="300"/>
              </a:spcBef>
              <a:spcAft>
                <a:spcPts val="0"/>
              </a:spcAft>
              <a:buClr>
                <a:srgbClr val="28BA73"/>
              </a:buClr>
              <a:buSzPts val="1600"/>
              <a:buFont typeface="Trebuchet MS"/>
              <a:buChar char="•"/>
            </a:pPr>
            <a:r>
              <a:rPr lang="en-GB" sz="1600" dirty="0" smtClean="0">
                <a:solidFill>
                  <a:schemeClr val="dk1"/>
                </a:solidFill>
                <a:sym typeface="Trebuchet MS"/>
              </a:rPr>
              <a:t>AI has been used to </a:t>
            </a:r>
            <a:r>
              <a:rPr lang="en-GB" sz="1600" b="1" dirty="0" smtClean="0">
                <a:solidFill>
                  <a:schemeClr val="dk1"/>
                </a:solidFill>
                <a:sym typeface="Trebuchet MS"/>
              </a:rPr>
              <a:t>predict</a:t>
            </a:r>
            <a:r>
              <a:rPr lang="en-GB" sz="1600" dirty="0" smtClean="0">
                <a:solidFill>
                  <a:schemeClr val="dk1"/>
                </a:solidFill>
                <a:sym typeface="Trebuchet MS"/>
              </a:rPr>
              <a:t> TB diagnosis with </a:t>
            </a:r>
            <a:r>
              <a:rPr lang="en-GB" sz="1600" b="1" dirty="0" smtClean="0">
                <a:solidFill>
                  <a:schemeClr val="dk1"/>
                </a:solidFill>
                <a:sym typeface="Trebuchet MS"/>
              </a:rPr>
              <a:t>99.9%</a:t>
            </a:r>
            <a:r>
              <a:rPr lang="en-GB" sz="1600" dirty="0" smtClean="0">
                <a:solidFill>
                  <a:schemeClr val="dk1"/>
                </a:solidFill>
                <a:sym typeface="Trebuchet MS"/>
              </a:rPr>
              <a:t> recall (</a:t>
            </a:r>
            <a:r>
              <a:rPr lang="en-GB" sz="1600" b="1" dirty="0" smtClean="0">
                <a:solidFill>
                  <a:schemeClr val="dk1"/>
                </a:solidFill>
                <a:sym typeface="Trebuchet MS"/>
              </a:rPr>
              <a:t>sensitivity</a:t>
            </a:r>
            <a:r>
              <a:rPr lang="en-GB" sz="1600" dirty="0" smtClean="0">
                <a:solidFill>
                  <a:schemeClr val="dk1"/>
                </a:solidFill>
                <a:sym typeface="Trebuchet MS"/>
              </a:rPr>
              <a:t>) in recent times.</a:t>
            </a:r>
            <a:endParaRPr lang="en-US" dirty="0"/>
          </a:p>
          <a:p>
            <a:pPr marL="550800" lvl="2" indent="-114399">
              <a:spcAft>
                <a:spcPts val="0"/>
              </a:spcAft>
              <a:buClr>
                <a:srgbClr val="28BA73"/>
              </a:buClr>
              <a:buSzPts val="1600"/>
              <a:buNone/>
            </a:pPr>
            <a:endParaRPr lang="en-US" sz="1600" dirty="0">
              <a:solidFill>
                <a:schemeClr val="dk1"/>
              </a:solidFill>
              <a:ea typeface="Trebuchet MS"/>
              <a:cs typeface="Trebuchet MS"/>
              <a:sym typeface="Trebuchet MS"/>
            </a:endParaRPr>
          </a:p>
          <a:p>
            <a:pPr marL="108000" lvl="1" indent="0">
              <a:spcBef>
                <a:spcPts val="300"/>
              </a:spcBef>
              <a:spcAft>
                <a:spcPts val="0"/>
              </a:spcAft>
              <a:buClr>
                <a:srgbClr val="28BA73"/>
              </a:buClr>
              <a:buSzPts val="1600"/>
              <a:buNone/>
            </a:pPr>
            <a:endParaRPr lang="en-GB" sz="1600" dirty="0" smtClean="0">
              <a:solidFill>
                <a:schemeClr val="dk1"/>
              </a:solidFill>
              <a:sym typeface="Trebuchet MS"/>
            </a:endParaRPr>
          </a:p>
          <a:p>
            <a:pPr marL="108000" lvl="1" indent="0">
              <a:spcBef>
                <a:spcPts val="300"/>
              </a:spcBef>
              <a:spcAft>
                <a:spcPts val="0"/>
              </a:spcAft>
              <a:buClr>
                <a:srgbClr val="28BA73"/>
              </a:buClr>
              <a:buSzPts val="1600"/>
              <a:buNone/>
            </a:pPr>
            <a:r>
              <a:rPr lang="en-GB" sz="1600" dirty="0" smtClean="0">
                <a:solidFill>
                  <a:schemeClr val="dk1"/>
                </a:solidFill>
                <a:sym typeface="Trebuchet MS"/>
              </a:rPr>
              <a:t>Could this AI models be </a:t>
            </a:r>
            <a:r>
              <a:rPr lang="en-GB" sz="1600" b="1" dirty="0" smtClean="0">
                <a:solidFill>
                  <a:schemeClr val="dk1"/>
                </a:solidFill>
                <a:sym typeface="Trebuchet MS"/>
              </a:rPr>
              <a:t>developed</a:t>
            </a:r>
            <a:r>
              <a:rPr lang="en-GB" sz="1600" dirty="0" smtClean="0">
                <a:solidFill>
                  <a:schemeClr val="dk1"/>
                </a:solidFill>
                <a:sym typeface="Trebuchet MS"/>
              </a:rPr>
              <a:t> and </a:t>
            </a:r>
            <a:r>
              <a:rPr lang="en-GB" sz="1600" b="1" dirty="0" smtClean="0">
                <a:solidFill>
                  <a:schemeClr val="dk1"/>
                </a:solidFill>
                <a:sym typeface="Trebuchet MS"/>
              </a:rPr>
              <a:t>customised</a:t>
            </a:r>
            <a:r>
              <a:rPr lang="en-GB" sz="1600" dirty="0" smtClean="0">
                <a:solidFill>
                  <a:schemeClr val="dk1"/>
                </a:solidFill>
                <a:sym typeface="Trebuchet MS"/>
              </a:rPr>
              <a:t> to the work system using the available data at your teaching hospital? </a:t>
            </a:r>
            <a:endParaRPr lang="en-US" dirty="0"/>
          </a:p>
          <a:p>
            <a:pPr lvl="0">
              <a:lnSpc>
                <a:spcPct val="100000"/>
              </a:lnSpc>
              <a:spcBef>
                <a:spcPts val="300"/>
              </a:spcBef>
              <a:spcAft>
                <a:spcPts val="0"/>
              </a:spcAft>
              <a:buNone/>
            </a:pPr>
            <a:endParaRPr lang="en-US" sz="1600" dirty="0">
              <a:solidFill>
                <a:schemeClr val="dk1"/>
              </a:solidFill>
              <a:ea typeface="Trebuchet MS"/>
              <a:cs typeface="Trebuchet MS"/>
              <a:sym typeface="Trebuchet MS"/>
            </a:endParaRPr>
          </a:p>
          <a:p>
            <a:pPr marL="107999" lvl="1" indent="0">
              <a:lnSpc>
                <a:spcPct val="100000"/>
              </a:lnSpc>
              <a:spcBef>
                <a:spcPts val="300"/>
              </a:spcBef>
              <a:spcAft>
                <a:spcPts val="0"/>
              </a:spcAft>
              <a:buClr>
                <a:srgbClr val="28BA73"/>
              </a:buClr>
              <a:buSzPts val="1600"/>
              <a:buNone/>
            </a:pPr>
            <a:endParaRPr lang="en-GB" sz="1600" dirty="0" smtClean="0">
              <a:solidFill>
                <a:schemeClr val="dk1"/>
              </a:solidFill>
              <a:ea typeface="Trebuchet MS"/>
              <a:cs typeface="Trebuchet MS"/>
              <a:sym typeface="Trebuchet MS"/>
            </a:endParaRPr>
          </a:p>
          <a:p>
            <a:pPr marL="107999" lvl="1" indent="0">
              <a:lnSpc>
                <a:spcPct val="100000"/>
              </a:lnSpc>
              <a:spcBef>
                <a:spcPts val="300"/>
              </a:spcBef>
              <a:spcAft>
                <a:spcPts val="0"/>
              </a:spcAft>
              <a:buClr>
                <a:srgbClr val="28BA73"/>
              </a:buClr>
              <a:buSzPts val="1600"/>
              <a:buNone/>
            </a:pPr>
            <a:r>
              <a:rPr lang="en-GB" sz="1600" dirty="0" smtClean="0">
                <a:solidFill>
                  <a:schemeClr val="dk1"/>
                </a:solidFill>
                <a:ea typeface="Trebuchet MS"/>
                <a:cs typeface="Trebuchet MS"/>
                <a:sym typeface="Trebuchet MS"/>
              </a:rPr>
              <a:t>Currently</a:t>
            </a:r>
            <a:r>
              <a:rPr lang="en-GB" sz="1600" dirty="0">
                <a:solidFill>
                  <a:schemeClr val="dk1"/>
                </a:solidFill>
                <a:ea typeface="Trebuchet MS"/>
                <a:cs typeface="Trebuchet MS"/>
                <a:sym typeface="Trebuchet MS"/>
              </a:rPr>
              <a:t>, I have built an </a:t>
            </a:r>
            <a:r>
              <a:rPr lang="en-GB" sz="1600" b="1" dirty="0">
                <a:solidFill>
                  <a:schemeClr val="dk1"/>
                </a:solidFill>
                <a:ea typeface="Trebuchet MS"/>
                <a:cs typeface="Trebuchet MS"/>
                <a:sym typeface="Trebuchet MS"/>
              </a:rPr>
              <a:t>AI model with 98%</a:t>
            </a:r>
            <a:r>
              <a:rPr lang="en-GB" sz="1600" dirty="0">
                <a:solidFill>
                  <a:schemeClr val="dk1"/>
                </a:solidFill>
                <a:ea typeface="Trebuchet MS"/>
                <a:cs typeface="Trebuchet MS"/>
                <a:sym typeface="Trebuchet MS"/>
              </a:rPr>
              <a:t> </a:t>
            </a:r>
            <a:r>
              <a:rPr lang="en-GB" sz="1600" dirty="0" smtClean="0">
                <a:solidFill>
                  <a:schemeClr val="dk1"/>
                </a:solidFill>
                <a:ea typeface="Trebuchet MS"/>
                <a:cs typeface="Trebuchet MS"/>
                <a:sym typeface="Trebuchet MS"/>
              </a:rPr>
              <a:t>recall (results in the next slides) </a:t>
            </a:r>
            <a:r>
              <a:rPr lang="en-GB" sz="1600" dirty="0">
                <a:solidFill>
                  <a:schemeClr val="dk1"/>
                </a:solidFill>
                <a:ea typeface="Trebuchet MS"/>
                <a:cs typeface="Trebuchet MS"/>
                <a:sym typeface="Trebuchet MS"/>
              </a:rPr>
              <a:t>with the existing online datasets.</a:t>
            </a:r>
            <a:endParaRPr lang="en-US" sz="1600" dirty="0">
              <a:solidFill>
                <a:schemeClr val="dk1"/>
              </a:solidFill>
              <a:ea typeface="Trebuchet MS"/>
              <a:cs typeface="Trebuchet MS"/>
              <a:sym typeface="Trebuchet MS"/>
            </a:endParaRPr>
          </a:p>
          <a:p>
            <a:pPr marL="323999" lvl="1" indent="-216000">
              <a:spcBef>
                <a:spcPts val="300"/>
              </a:spcBef>
              <a:spcAft>
                <a:spcPts val="0"/>
              </a:spcAft>
              <a:buClr>
                <a:srgbClr val="28BA73"/>
              </a:buClr>
              <a:buSzPts val="1600"/>
              <a:buFont typeface="Trebuchet MS"/>
              <a:buChar char="•"/>
            </a:pPr>
            <a:r>
              <a:rPr lang="en-US" sz="1600" dirty="0" smtClean="0">
                <a:solidFill>
                  <a:schemeClr val="dk1"/>
                </a:solidFill>
                <a:ea typeface="Trebuchet MS"/>
                <a:cs typeface="Trebuchet MS"/>
                <a:sym typeface="Trebuchet MS"/>
              </a:rPr>
              <a:t>This way we </a:t>
            </a:r>
            <a:r>
              <a:rPr lang="en-US" sz="1600" b="1" dirty="0" smtClean="0">
                <a:solidFill>
                  <a:schemeClr val="dk1"/>
                </a:solidFill>
                <a:ea typeface="Trebuchet MS"/>
                <a:cs typeface="Trebuchet MS"/>
                <a:sym typeface="Trebuchet MS"/>
              </a:rPr>
              <a:t>can</a:t>
            </a:r>
            <a:r>
              <a:rPr lang="en-US" sz="1600" dirty="0" smtClean="0">
                <a:solidFill>
                  <a:schemeClr val="dk1"/>
                </a:solidFill>
                <a:ea typeface="Trebuchet MS"/>
                <a:cs typeface="Trebuchet MS"/>
                <a:sym typeface="Trebuchet MS"/>
              </a:rPr>
              <a:t> reduce work load, automate tasks, assist low resource clinics and the </a:t>
            </a:r>
            <a:r>
              <a:rPr lang="en-US" sz="1600" b="1" dirty="0" smtClean="0">
                <a:solidFill>
                  <a:schemeClr val="dk1"/>
                </a:solidFill>
                <a:ea typeface="Trebuchet MS"/>
                <a:cs typeface="Trebuchet MS"/>
                <a:sym typeface="Trebuchet MS"/>
              </a:rPr>
              <a:t>possibilities</a:t>
            </a:r>
            <a:r>
              <a:rPr lang="en-US" sz="1600" dirty="0" smtClean="0">
                <a:solidFill>
                  <a:schemeClr val="dk1"/>
                </a:solidFill>
                <a:ea typeface="Trebuchet MS"/>
                <a:cs typeface="Trebuchet MS"/>
                <a:sym typeface="Trebuchet MS"/>
              </a:rPr>
              <a:t> are quite endless.</a:t>
            </a:r>
            <a:endParaRPr lang="en-US" sz="1600" dirty="0">
              <a:solidFill>
                <a:schemeClr val="dk1"/>
              </a:solidFill>
              <a:ea typeface="Trebuchet MS"/>
              <a:cs typeface="Trebuchet MS"/>
              <a:sym typeface="Trebuchet MS"/>
            </a:endParaRP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FF00"/>
                </a:solidFill>
              </a:rPr>
              <a:t>AI Model Evaluation Results</a:t>
            </a:r>
            <a:endParaRPr lang="en-US" dirty="0">
              <a:solidFill>
                <a:srgbClr val="FFFF00"/>
              </a:solidFill>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5098"/>
          <a:stretch/>
        </p:blipFill>
        <p:spPr>
          <a:xfrm>
            <a:off x="3617260" y="-241661"/>
            <a:ext cx="7951694" cy="7546313"/>
          </a:xfrm>
          <a:prstGeom prst="rect">
            <a:avLst/>
          </a:prstGeom>
        </p:spPr>
      </p:pic>
    </p:spTree>
    <p:extLst>
      <p:ext uri="{BB962C8B-B14F-4D97-AF65-F5344CB8AC3E}">
        <p14:creationId xmlns:p14="http://schemas.microsoft.com/office/powerpoint/2010/main" val="35250366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TotalTime>
  <Words>173</Words>
  <Application>Microsoft Office PowerPoint</Application>
  <PresentationFormat>Widescreen</PresentationFormat>
  <Paragraphs>17</Paragraphs>
  <Slides>2</Slides>
  <Notes>1</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vt:i4>
      </vt:variant>
      <vt:variant>
        <vt:lpstr>Custom Shows</vt:lpstr>
      </vt:variant>
      <vt:variant>
        <vt:i4>1</vt:i4>
      </vt:variant>
    </vt:vector>
  </HeadingPairs>
  <TitlesOfParts>
    <vt:vector size="7" baseType="lpstr">
      <vt:lpstr>Arial</vt:lpstr>
      <vt:lpstr>Trebuchet MS</vt:lpstr>
      <vt:lpstr>BCG Grid 16:9</vt:lpstr>
      <vt:lpstr>think-cell Slide</vt:lpstr>
      <vt:lpstr>Executive Summary and Further Proposal</vt:lpstr>
      <vt:lpstr>AI Model Evaluation Results</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Abraham T Owos</cp:lastModifiedBy>
  <cp:revision>453</cp:revision>
  <cp:lastPrinted>2016-04-06T18:59:25Z</cp:lastPrinted>
  <dcterms:created xsi:type="dcterms:W3CDTF">2016-11-04T11:46:04Z</dcterms:created>
  <dcterms:modified xsi:type="dcterms:W3CDTF">2022-05-05T08:18:16Z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