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85" r:id="rId5"/>
    <p:sldId id="276" r:id="rId6"/>
    <p:sldId id="286" r:id="rId7"/>
    <p:sldId id="287" r:id="rId8"/>
    <p:sldId id="288" r:id="rId9"/>
    <p:sldId id="289" r:id="rId10"/>
    <p:sldId id="291" r:id="rId11"/>
    <p:sldId id="284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6F67CB-711E-4BB0-8611-5A0E83E7E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1B512D2-BB5B-400D-BF85-F1A37492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A34A897-9E11-45DF-A4AB-B68CDCE50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CB9F74-A152-4C20-95BB-97E3C36B8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97E352-7C3C-461B-8987-27F37FBB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0232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EAC165-CB0F-4140-A03E-A997BFF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FD04897-FB62-429F-A7A5-FBE46F4F4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7BF8990-384A-4A1E-89F7-DA40059B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7DFE07-6990-42C0-83F6-83005896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A937AF-6760-49A5-8B6C-05BCE9A9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749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636B2AD-F910-49F7-9EAA-04DE868D5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B6A583-6C31-47D2-9B63-60437C88D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DC71A88-4AB8-47F0-A88F-3D78E04C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0085CA3-94D7-4692-8975-480B5613F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9E1DF63-D1A2-4BA2-929D-1D4EC71E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429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93D463-B71A-4EC7-9816-DE2153C83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0362981-FD52-4301-BC63-59806DBE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725519-1A56-46EC-BA53-FDD6389E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C9FD1D-AFE6-4736-9160-21882AE29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EA82738-CD4E-474F-AFDF-3C3C8A9E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908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05A6AF-9214-4412-AD85-5972632B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2FE9B20-E3C8-49FE-80CE-E3584C8BB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7A0C3C-20AF-44D8-9A74-4AF4A55B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BA5E7E2-DE18-4A7E-85AE-24C1AF4F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4705DC-5FE9-4515-9008-BD169871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090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0D19E3-62FE-4C68-8657-D5A2C8B1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9CA5587-E23A-42DD-A7F8-2C3D93149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1F90457-BD69-4641-90AB-13BF41EA1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EB82867-F38E-440F-8A26-8A3DB0BD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7E9997C-CFF5-4C1F-B99F-D73405AB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20900E2-A5FF-407D-9FCD-87ED330E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75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E65D508-8BDA-4A00-B872-511A66A1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A2EBDBB-8E07-42D7-8AD8-F6DED7F5D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ABCA279-66F7-4A3C-8FD7-EB65412A6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014DA7-0D96-46B5-AF5B-AAA96B223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B6B48-FE9F-45FC-B31D-B58318291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18A5A81-64DB-45AC-B0F5-184C77FA0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D54CFC7-76D0-4E22-8A82-F0A9D3B7B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EB63D6E-5348-4890-9C5D-86553716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1885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4EB304-13AA-4390-905D-09AF8CB6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45121B9-E4D0-4D90-8A95-16DDA871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7F67B62-09A8-4CD6-9462-0D4717E3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289678B-BE78-419F-81EA-FAB2E09A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0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9FE9473-CA75-48FE-838B-0D1835ED8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C5FDE74-1132-4382-9576-C89D6C5A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D784030-68CF-4683-AECD-E4FC9D89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870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E671C2-EF99-4DA9-8B4B-F59334BAD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D33E7E-DD29-4CE7-8317-E6FCCCECB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ECFEB26-970D-49C0-AD92-E2E5C9E2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54667FB-A684-4AE7-8652-DC0BBC08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AEE473C-3EC5-4036-8143-B294E6E8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C37D32-905E-420B-8695-89302E79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26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C89240-739D-4EFB-81A8-887F7DC8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93BB44E-E81B-4E9C-A3BC-7FCA7F8342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2058944-9656-49EE-8531-BE40C23E2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E8B89A-B37F-4982-966D-A4ED0BCE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E1F2223-7E19-4CB0-83B3-F88D04AE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9D17B77-C179-42EB-ABDB-4761365C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578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F849587-1A5D-47CA-B0B4-87877BFFB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78CE3C-AD50-45CA-87C9-E3927E5DC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CA60041-A08B-4659-ADBE-381689DB53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7BB2D-9AD1-4283-AEB0-7D3FC13E7202}" type="datetimeFigureOut">
              <a:rPr lang="pl-PL" smtClean="0"/>
              <a:t>19.06.2022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4F60B51-6985-40EF-9532-F4A2FCABD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80CC924-78CD-404D-8973-1829E626B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A433-B018-4FD4-9B0E-D515ACD367B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23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4DE983-F166-4E9E-8423-601A5185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rmAutofit/>
          </a:bodyPr>
          <a:lstStyle/>
          <a:p>
            <a:r>
              <a:rPr lang="pl-PL" sz="5400" dirty="0">
                <a:solidFill>
                  <a:srgbClr val="B01F09"/>
                </a:solidFill>
              </a:rPr>
              <a:t>Klasyfikacja liter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DBE0FF9-51D3-4187-9915-616D85BA7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668000" cy="1655762"/>
          </a:xfrm>
        </p:spPr>
        <p:txBody>
          <a:bodyPr/>
          <a:lstStyle/>
          <a:p>
            <a:r>
              <a:rPr lang="pl-PL" dirty="0"/>
              <a:t>Algorytmy Uczenia Maszynowego</a:t>
            </a:r>
          </a:p>
          <a:p>
            <a:r>
              <a:rPr lang="pl-PL" sz="1800" dirty="0"/>
              <a:t>Paweł Prucnal 248937</a:t>
            </a:r>
            <a:endParaRPr lang="pl-PL" dirty="0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8B82976F-5648-4E58-AF71-0A96D6A59293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53602AAD-ECE1-4356-89D6-9B69D77CC3F8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453BE65B-944F-4679-89AB-B7A0223C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784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3105FE0-83CA-4F53-8C49-5366F6AB9A6A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8A2AFC5-A411-41AC-B2E6-15D02548242C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5F5EBC1D-2159-4A7D-96FD-DD8E9096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  <p:sp>
        <p:nvSpPr>
          <p:cNvPr id="7" name="Tytuł 1">
            <a:extLst>
              <a:ext uri="{FF2B5EF4-FFF2-40B4-BE49-F238E27FC236}">
                <a16:creationId xmlns:a16="http://schemas.microsoft.com/office/drawing/2014/main" id="{433ED765-A743-4371-9BB8-547532A07A43}"/>
              </a:ext>
            </a:extLst>
          </p:cNvPr>
          <p:cNvSpPr txBox="1">
            <a:spLocks/>
          </p:cNvSpPr>
          <p:nvPr/>
        </p:nvSpPr>
        <p:spPr>
          <a:xfrm>
            <a:off x="1524000" y="192107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dirty="0">
                <a:solidFill>
                  <a:srgbClr val="B01F09"/>
                </a:solidFill>
              </a:rPr>
              <a:t>Dokładność algorytmów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E043447-6FAD-61F9-932D-D17044B13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5676" y="1849737"/>
            <a:ext cx="5184648" cy="4770596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47FD42B1-04EB-67FF-590C-5EF63ECC80DF}"/>
              </a:ext>
            </a:extLst>
          </p:cNvPr>
          <p:cNvSpPr txBox="1">
            <a:spLocks/>
          </p:cNvSpPr>
          <p:nvPr/>
        </p:nvSpPr>
        <p:spPr>
          <a:xfrm>
            <a:off x="1524000" y="865449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dirty="0"/>
              <a:t>Miara: średni błąd bezwzględny (</a:t>
            </a:r>
            <a:r>
              <a:rPr lang="pl-PL" sz="2800" i="1" dirty="0" err="1"/>
              <a:t>Mean</a:t>
            </a:r>
            <a:r>
              <a:rPr lang="pl-PL" sz="2800" i="1" dirty="0"/>
              <a:t> </a:t>
            </a:r>
            <a:r>
              <a:rPr lang="pl-PL" sz="2800" i="1" dirty="0" err="1"/>
              <a:t>Absolute</a:t>
            </a:r>
            <a:r>
              <a:rPr lang="pl-PL" sz="2800" i="1" dirty="0"/>
              <a:t> Error</a:t>
            </a:r>
            <a:r>
              <a:rPr lang="pl-PL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177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4DE983-F166-4E9E-8423-601A51853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10668000" cy="2387600"/>
          </a:xfrm>
        </p:spPr>
        <p:txBody>
          <a:bodyPr>
            <a:normAutofit/>
          </a:bodyPr>
          <a:lstStyle/>
          <a:p>
            <a:r>
              <a:rPr lang="pl-PL" sz="5400" dirty="0">
                <a:solidFill>
                  <a:srgbClr val="B01F09"/>
                </a:solidFill>
              </a:rPr>
              <a:t>Dziękuję za uwagę</a:t>
            </a:r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8B82976F-5648-4E58-AF71-0A96D6A59293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6" name="Prostokąt 5">
              <a:extLst>
                <a:ext uri="{FF2B5EF4-FFF2-40B4-BE49-F238E27FC236}">
                  <a16:creationId xmlns:a16="http://schemas.microsoft.com/office/drawing/2014/main" id="{53602AAD-ECE1-4356-89D6-9B69D77CC3F8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453BE65B-944F-4679-89AB-B7A0223C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748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3105FE0-83CA-4F53-8C49-5366F6AB9A6A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8A2AFC5-A411-41AC-B2E6-15D02548242C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5F5EBC1D-2159-4A7D-96FD-DD8E9096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  <p:sp>
        <p:nvSpPr>
          <p:cNvPr id="7" name="Tytuł 1">
            <a:extLst>
              <a:ext uri="{FF2B5EF4-FFF2-40B4-BE49-F238E27FC236}">
                <a16:creationId xmlns:a16="http://schemas.microsoft.com/office/drawing/2014/main" id="{433ED765-A743-4371-9BB8-547532A07A43}"/>
              </a:ext>
            </a:extLst>
          </p:cNvPr>
          <p:cNvSpPr txBox="1">
            <a:spLocks/>
          </p:cNvSpPr>
          <p:nvPr/>
        </p:nvSpPr>
        <p:spPr>
          <a:xfrm>
            <a:off x="1524000" y="192107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dirty="0">
                <a:solidFill>
                  <a:srgbClr val="B01F09"/>
                </a:solidFill>
              </a:rPr>
              <a:t>Problem projektu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DBBB510-4AB8-FD70-5FED-486022AF9C71}"/>
              </a:ext>
            </a:extLst>
          </p:cNvPr>
          <p:cNvSpPr txBox="1"/>
          <p:nvPr/>
        </p:nvSpPr>
        <p:spPr>
          <a:xfrm>
            <a:off x="1715548" y="2828835"/>
            <a:ext cx="1028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/>
              <a:t>Klasyfikacja liter w dwóch wariantach: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2400" dirty="0"/>
              <a:t>AB- rozróżnianie liter A oraz B, traktując małe i wielkie litery jako ten sam znak,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2400" dirty="0" err="1"/>
              <a:t>AaBb</a:t>
            </a:r>
            <a:r>
              <a:rPr lang="pl-PL" sz="2400" dirty="0"/>
              <a:t>- rozróżnianie liter A oraz B, z rozróżnieniem liter małych i wielkich</a:t>
            </a:r>
          </a:p>
        </p:txBody>
      </p:sp>
    </p:spTree>
    <p:extLst>
      <p:ext uri="{BB962C8B-B14F-4D97-AF65-F5344CB8AC3E}">
        <p14:creationId xmlns:p14="http://schemas.microsoft.com/office/powerpoint/2010/main" val="118975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3105FE0-83CA-4F53-8C49-5366F6AB9A6A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8A2AFC5-A411-41AC-B2E6-15D02548242C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5F5EBC1D-2159-4A7D-96FD-DD8E9096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  <p:sp>
        <p:nvSpPr>
          <p:cNvPr id="7" name="Tytuł 1">
            <a:extLst>
              <a:ext uri="{FF2B5EF4-FFF2-40B4-BE49-F238E27FC236}">
                <a16:creationId xmlns:a16="http://schemas.microsoft.com/office/drawing/2014/main" id="{433ED765-A743-4371-9BB8-547532A07A43}"/>
              </a:ext>
            </a:extLst>
          </p:cNvPr>
          <p:cNvSpPr txBox="1">
            <a:spLocks/>
          </p:cNvSpPr>
          <p:nvPr/>
        </p:nvSpPr>
        <p:spPr>
          <a:xfrm>
            <a:off x="1524000" y="192107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dirty="0">
                <a:solidFill>
                  <a:srgbClr val="B01F09"/>
                </a:solidFill>
              </a:rPr>
              <a:t>Zdefiniowane cechy</a:t>
            </a:r>
          </a:p>
        </p:txBody>
      </p:sp>
      <p:pic>
        <p:nvPicPr>
          <p:cNvPr id="3" name="Obraz 2" descr="Obraz zawierający stół&#10;&#10;Opis wygenerowany automatycznie">
            <a:extLst>
              <a:ext uri="{FF2B5EF4-FFF2-40B4-BE49-F238E27FC236}">
                <a16:creationId xmlns:a16="http://schemas.microsoft.com/office/drawing/2014/main" id="{CFBABC41-4E4F-5E0A-D19B-52D0538F4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70" b="42385"/>
          <a:stretch/>
        </p:blipFill>
        <p:spPr>
          <a:xfrm>
            <a:off x="3330428" y="760058"/>
            <a:ext cx="7055144" cy="4008230"/>
          </a:xfrm>
          <a:prstGeom prst="rect">
            <a:avLst/>
          </a:prstGeom>
        </p:spPr>
      </p:pic>
      <p:pic>
        <p:nvPicPr>
          <p:cNvPr id="10" name="Obraz 9" descr="Obraz zawierający tekst&#10;&#10;Opis wygenerowany automatycznie">
            <a:extLst>
              <a:ext uri="{FF2B5EF4-FFF2-40B4-BE49-F238E27FC236}">
                <a16:creationId xmlns:a16="http://schemas.microsoft.com/office/drawing/2014/main" id="{00046390-1C41-DDC7-1E8E-592C251E69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05" b="19388"/>
          <a:stretch/>
        </p:blipFill>
        <p:spPr>
          <a:xfrm>
            <a:off x="3596190" y="4773336"/>
            <a:ext cx="6523620" cy="197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7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3105FE0-83CA-4F53-8C49-5366F6AB9A6A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8A2AFC5-A411-41AC-B2E6-15D02548242C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5F5EBC1D-2159-4A7D-96FD-DD8E9096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  <p:sp>
        <p:nvSpPr>
          <p:cNvPr id="7" name="Tytuł 1">
            <a:extLst>
              <a:ext uri="{FF2B5EF4-FFF2-40B4-BE49-F238E27FC236}">
                <a16:creationId xmlns:a16="http://schemas.microsoft.com/office/drawing/2014/main" id="{433ED765-A743-4371-9BB8-547532A07A43}"/>
              </a:ext>
            </a:extLst>
          </p:cNvPr>
          <p:cNvSpPr txBox="1">
            <a:spLocks/>
          </p:cNvSpPr>
          <p:nvPr/>
        </p:nvSpPr>
        <p:spPr>
          <a:xfrm>
            <a:off x="1524000" y="192107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dirty="0">
                <a:solidFill>
                  <a:srgbClr val="B01F09"/>
                </a:solidFill>
              </a:rPr>
              <a:t>Cechy naniesione na litery A, a, B oraz b</a:t>
            </a:r>
          </a:p>
        </p:txBody>
      </p:sp>
      <p:pic>
        <p:nvPicPr>
          <p:cNvPr id="12" name="Obraz 11" descr="Obraz zawierający tekst&#10;&#10;Opis wygenerowany automatycznie">
            <a:extLst>
              <a:ext uri="{FF2B5EF4-FFF2-40B4-BE49-F238E27FC236}">
                <a16:creationId xmlns:a16="http://schemas.microsoft.com/office/drawing/2014/main" id="{2D70003D-A684-CE71-4BF2-68134C7145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72" b="21712"/>
          <a:stretch/>
        </p:blipFill>
        <p:spPr>
          <a:xfrm>
            <a:off x="1757550" y="5611805"/>
            <a:ext cx="4338450" cy="1146244"/>
          </a:xfrm>
          <a:prstGeom prst="rect">
            <a:avLst/>
          </a:prstGeom>
        </p:spPr>
      </p:pic>
      <p:pic>
        <p:nvPicPr>
          <p:cNvPr id="14" name="Obraz 13" descr="Obraz zawierający tekst&#10;&#10;Opis wygenerowany automatycznie">
            <a:extLst>
              <a:ext uri="{FF2B5EF4-FFF2-40B4-BE49-F238E27FC236}">
                <a16:creationId xmlns:a16="http://schemas.microsoft.com/office/drawing/2014/main" id="{CC0129EC-C40B-37C7-34A7-C40D3CF284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621"/>
          <a:stretch/>
        </p:blipFill>
        <p:spPr>
          <a:xfrm>
            <a:off x="1814036" y="945969"/>
            <a:ext cx="3310666" cy="4395496"/>
          </a:xfrm>
          <a:prstGeom prst="rect">
            <a:avLst/>
          </a:prstGeom>
        </p:spPr>
      </p:pic>
      <p:pic>
        <p:nvPicPr>
          <p:cNvPr id="16" name="Obraz 15" descr="Obraz zawierający tekst&#10;&#10;Opis wygenerowany automatycznie">
            <a:extLst>
              <a:ext uri="{FF2B5EF4-FFF2-40B4-BE49-F238E27FC236}">
                <a16:creationId xmlns:a16="http://schemas.microsoft.com/office/drawing/2014/main" id="{6BD516AD-E5F3-4747-ECD7-AF082EA045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45" b="20979"/>
          <a:stretch/>
        </p:blipFill>
        <p:spPr>
          <a:xfrm>
            <a:off x="4468980" y="937135"/>
            <a:ext cx="3531612" cy="4502764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1DB747DA-8716-BAC6-1E10-CCA29EEC1B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217" r="43203" b="85533"/>
          <a:stretch/>
        </p:blipFill>
        <p:spPr>
          <a:xfrm>
            <a:off x="7167818" y="4597167"/>
            <a:ext cx="4929107" cy="206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7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3105FE0-83CA-4F53-8C49-5366F6AB9A6A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8A2AFC5-A411-41AC-B2E6-15D02548242C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5F5EBC1D-2159-4A7D-96FD-DD8E9096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  <p:sp>
        <p:nvSpPr>
          <p:cNvPr id="7" name="Tytuł 1">
            <a:extLst>
              <a:ext uri="{FF2B5EF4-FFF2-40B4-BE49-F238E27FC236}">
                <a16:creationId xmlns:a16="http://schemas.microsoft.com/office/drawing/2014/main" id="{433ED765-A743-4371-9BB8-547532A07A43}"/>
              </a:ext>
            </a:extLst>
          </p:cNvPr>
          <p:cNvSpPr txBox="1">
            <a:spLocks/>
          </p:cNvSpPr>
          <p:nvPr/>
        </p:nvSpPr>
        <p:spPr>
          <a:xfrm>
            <a:off x="1524000" y="192107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dirty="0">
                <a:solidFill>
                  <a:srgbClr val="B01F09"/>
                </a:solidFill>
              </a:rPr>
              <a:t>Przypisanie cech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E87EFEA8-CDF8-5E17-444A-CB60C1EB0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5926"/>
              </p:ext>
            </p:extLst>
          </p:nvPr>
        </p:nvGraphicFramePr>
        <p:xfrm>
          <a:off x="1656030" y="1130833"/>
          <a:ext cx="10403946" cy="1923072"/>
        </p:xfrm>
        <a:graphic>
          <a:graphicData uri="http://schemas.openxmlformats.org/drawingml/2006/table">
            <a:tbl>
              <a:tblPr/>
              <a:tblGrid>
                <a:gridCol w="743139">
                  <a:extLst>
                    <a:ext uri="{9D8B030D-6E8A-4147-A177-3AD203B41FA5}">
                      <a16:colId xmlns:a16="http://schemas.microsoft.com/office/drawing/2014/main" val="2491790671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2827767672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2681858201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666156184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2830175485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2239176118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531812533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313890774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4069511736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3032518400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55810076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2169021422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1717438989"/>
                    </a:ext>
                  </a:extLst>
                </a:gridCol>
                <a:gridCol w="743139">
                  <a:extLst>
                    <a:ext uri="{9D8B030D-6E8A-4147-A177-3AD203B41FA5}">
                      <a16:colId xmlns:a16="http://schemas.microsoft.com/office/drawing/2014/main" val="1536724965"/>
                    </a:ext>
                  </a:extLst>
                </a:gridCol>
              </a:tblGrid>
              <a:tr h="595290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literka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Duże linie ukośne P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Małe linie ukośne P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Duże linie ukośne L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Małe linie ukośne L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Linie poziome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Duże linie pionowe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Małe linie pionowe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Duże łuki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Małe łuki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Okręgi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Pozycja okręgu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Przecięcia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wartość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030965"/>
                  </a:ext>
                </a:extLst>
              </a:tr>
              <a:tr h="221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ImpactA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848728"/>
                  </a:ext>
                </a:extLst>
              </a:tr>
              <a:tr h="221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Impacta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796077"/>
                  </a:ext>
                </a:extLst>
              </a:tr>
              <a:tr h="221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ImpactB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83682"/>
                  </a:ext>
                </a:extLst>
              </a:tr>
              <a:tr h="221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Impactb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613219"/>
                  </a:ext>
                </a:extLst>
              </a:tr>
              <a:tr h="221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RobotoA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129072"/>
                  </a:ext>
                </a:extLst>
              </a:tr>
              <a:tr h="221297">
                <a:tc>
                  <a:txBody>
                    <a:bodyPr/>
                    <a:lstStyle/>
                    <a:p>
                      <a:pPr algn="l" fontAlgn="b"/>
                      <a:r>
                        <a:rPr lang="pl-PL" sz="13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Robotoa</a:t>
                      </a:r>
                      <a:endParaRPr lang="pl-PL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l-PL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1065" marR="11065" marT="110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0109009"/>
                  </a:ext>
                </a:extLst>
              </a:tr>
            </a:tbl>
          </a:graphicData>
        </a:graphic>
      </p:graphicFrame>
      <p:pic>
        <p:nvPicPr>
          <p:cNvPr id="27" name="Obraz 26">
            <a:extLst>
              <a:ext uri="{FF2B5EF4-FFF2-40B4-BE49-F238E27FC236}">
                <a16:creationId xmlns:a16="http://schemas.microsoft.com/office/drawing/2014/main" id="{BCDDD018-8491-3316-D178-499F6980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445" y="3246012"/>
            <a:ext cx="3529109" cy="3305039"/>
          </a:xfrm>
          <a:prstGeom prst="rect">
            <a:avLst/>
          </a:prstGeom>
        </p:spPr>
      </p:pic>
      <p:pic>
        <p:nvPicPr>
          <p:cNvPr id="30" name="Obraz 29">
            <a:extLst>
              <a:ext uri="{FF2B5EF4-FFF2-40B4-BE49-F238E27FC236}">
                <a16:creationId xmlns:a16="http://schemas.microsoft.com/office/drawing/2014/main" id="{6CC46E83-15F1-FB7B-C683-A918245D4B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0" y="3256437"/>
            <a:ext cx="3529109" cy="328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3105FE0-83CA-4F53-8C49-5366F6AB9A6A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8A2AFC5-A411-41AC-B2E6-15D02548242C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5F5EBC1D-2159-4A7D-96FD-DD8E9096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  <p:sp>
        <p:nvSpPr>
          <p:cNvPr id="7" name="Tytuł 1">
            <a:extLst>
              <a:ext uri="{FF2B5EF4-FFF2-40B4-BE49-F238E27FC236}">
                <a16:creationId xmlns:a16="http://schemas.microsoft.com/office/drawing/2014/main" id="{433ED765-A743-4371-9BB8-547532A07A43}"/>
              </a:ext>
            </a:extLst>
          </p:cNvPr>
          <p:cNvSpPr txBox="1">
            <a:spLocks/>
          </p:cNvSpPr>
          <p:nvPr/>
        </p:nvSpPr>
        <p:spPr>
          <a:xfrm>
            <a:off x="1524000" y="192107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dirty="0">
                <a:solidFill>
                  <a:srgbClr val="B01F09"/>
                </a:solidFill>
              </a:rPr>
              <a:t>Użyte algorytmy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9EF8E35-0EF7-0EE7-08D3-577E1CE369A1}"/>
              </a:ext>
            </a:extLst>
          </p:cNvPr>
          <p:cNvSpPr txBox="1"/>
          <p:nvPr/>
        </p:nvSpPr>
        <p:spPr>
          <a:xfrm>
            <a:off x="2734812" y="2644170"/>
            <a:ext cx="9265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Gradien</a:t>
            </a:r>
            <a:r>
              <a:rPr lang="pl-PL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t </a:t>
            </a:r>
            <a:r>
              <a:rPr lang="pl-PL" sz="3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Boosting</a:t>
            </a:r>
            <a:r>
              <a:rPr lang="pl-PL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K-</a:t>
            </a:r>
            <a:r>
              <a:rPr lang="pl-PL" sz="32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Nearest</a:t>
            </a:r>
            <a:r>
              <a:rPr lang="pl-PL" sz="3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l-PL" sz="32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Neighbour</a:t>
            </a:r>
            <a:endParaRPr lang="pl-PL" sz="32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3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Random</a:t>
            </a:r>
            <a:r>
              <a:rPr lang="pl-PL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l-PL" sz="32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Forest</a:t>
            </a:r>
            <a:endParaRPr lang="pl-PL" sz="32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2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3105FE0-83CA-4F53-8C49-5366F6AB9A6A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8A2AFC5-A411-41AC-B2E6-15D02548242C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5F5EBC1D-2159-4A7D-96FD-DD8E9096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  <p:sp>
        <p:nvSpPr>
          <p:cNvPr id="7" name="Tytuł 1">
            <a:extLst>
              <a:ext uri="{FF2B5EF4-FFF2-40B4-BE49-F238E27FC236}">
                <a16:creationId xmlns:a16="http://schemas.microsoft.com/office/drawing/2014/main" id="{433ED765-A743-4371-9BB8-547532A07A43}"/>
              </a:ext>
            </a:extLst>
          </p:cNvPr>
          <p:cNvSpPr txBox="1">
            <a:spLocks/>
          </p:cNvSpPr>
          <p:nvPr/>
        </p:nvSpPr>
        <p:spPr>
          <a:xfrm>
            <a:off x="1524000" y="192107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dirty="0">
                <a:solidFill>
                  <a:srgbClr val="B01F09"/>
                </a:solidFill>
              </a:rPr>
              <a:t>Dokładność algorytmów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0E043447-6FAD-61F9-932D-D17044B13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76" y="1807303"/>
            <a:ext cx="5184648" cy="4855464"/>
          </a:xfrm>
          <a:prstGeom prst="rect">
            <a:avLst/>
          </a:prstGeom>
        </p:spPr>
      </p:pic>
      <p:sp>
        <p:nvSpPr>
          <p:cNvPr id="11" name="Tytuł 1">
            <a:extLst>
              <a:ext uri="{FF2B5EF4-FFF2-40B4-BE49-F238E27FC236}">
                <a16:creationId xmlns:a16="http://schemas.microsoft.com/office/drawing/2014/main" id="{47FD42B1-04EB-67FF-590C-5EF63ECC80DF}"/>
              </a:ext>
            </a:extLst>
          </p:cNvPr>
          <p:cNvSpPr txBox="1">
            <a:spLocks/>
          </p:cNvSpPr>
          <p:nvPr/>
        </p:nvSpPr>
        <p:spPr>
          <a:xfrm>
            <a:off x="1524000" y="865449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dirty="0"/>
              <a:t>Miara: dokładność klasyfikacji (</a:t>
            </a:r>
            <a:r>
              <a:rPr lang="pl-PL" sz="2800" i="1" dirty="0" err="1"/>
              <a:t>classification</a:t>
            </a:r>
            <a:r>
              <a:rPr lang="pl-PL" sz="2800" i="1" dirty="0"/>
              <a:t> </a:t>
            </a:r>
            <a:r>
              <a:rPr lang="pl-PL" sz="2800" i="1" dirty="0" err="1"/>
              <a:t>accuracy</a:t>
            </a:r>
            <a:r>
              <a:rPr lang="pl-PL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92760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3105FE0-83CA-4F53-8C49-5366F6AB9A6A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8A2AFC5-A411-41AC-B2E6-15D02548242C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5F5EBC1D-2159-4A7D-96FD-DD8E9096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  <p:sp>
        <p:nvSpPr>
          <p:cNvPr id="7" name="Tytuł 1">
            <a:extLst>
              <a:ext uri="{FF2B5EF4-FFF2-40B4-BE49-F238E27FC236}">
                <a16:creationId xmlns:a16="http://schemas.microsoft.com/office/drawing/2014/main" id="{433ED765-A743-4371-9BB8-547532A07A43}"/>
              </a:ext>
            </a:extLst>
          </p:cNvPr>
          <p:cNvSpPr txBox="1">
            <a:spLocks/>
          </p:cNvSpPr>
          <p:nvPr/>
        </p:nvSpPr>
        <p:spPr>
          <a:xfrm>
            <a:off x="1524000" y="192107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dirty="0">
                <a:solidFill>
                  <a:srgbClr val="B01F09"/>
                </a:solidFill>
              </a:rPr>
              <a:t>Dokładność algorytmów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47FD42B1-04EB-67FF-590C-5EF63ECC80DF}"/>
              </a:ext>
            </a:extLst>
          </p:cNvPr>
          <p:cNvSpPr txBox="1">
            <a:spLocks/>
          </p:cNvSpPr>
          <p:nvPr/>
        </p:nvSpPr>
        <p:spPr>
          <a:xfrm>
            <a:off x="1524000" y="865449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dirty="0"/>
              <a:t>Miara: macierze pomyłek (</a:t>
            </a:r>
            <a:r>
              <a:rPr lang="pl-PL" sz="2800" i="1" dirty="0" err="1"/>
              <a:t>confusion</a:t>
            </a:r>
            <a:r>
              <a:rPr lang="pl-PL" sz="2800" i="1" dirty="0"/>
              <a:t> matrix</a:t>
            </a:r>
            <a:r>
              <a:rPr lang="pl-PL" sz="2800" dirty="0"/>
              <a:t>)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A4D21825-DE54-918D-C0DE-6E3755DED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931" y="4216013"/>
            <a:ext cx="3471924" cy="2603944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00C0AC5D-D78C-AEBD-24F9-56B66CE59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8855" y="4216013"/>
            <a:ext cx="3471924" cy="2603944"/>
          </a:xfrm>
          <a:prstGeom prst="rect">
            <a:avLst/>
          </a:prstGeom>
        </p:spPr>
      </p:pic>
      <p:pic>
        <p:nvPicPr>
          <p:cNvPr id="20" name="Obraz 19">
            <a:extLst>
              <a:ext uri="{FF2B5EF4-FFF2-40B4-BE49-F238E27FC236}">
                <a16:creationId xmlns:a16="http://schemas.microsoft.com/office/drawing/2014/main" id="{E7A17B9E-AB72-5D1D-17A3-E0D4B6BE7D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6931" y="1612069"/>
            <a:ext cx="3471924" cy="2603944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2853F932-846E-5E94-1499-1CA1158AB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8855" y="1612069"/>
            <a:ext cx="3471924" cy="260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43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a 3">
            <a:extLst>
              <a:ext uri="{FF2B5EF4-FFF2-40B4-BE49-F238E27FC236}">
                <a16:creationId xmlns:a16="http://schemas.microsoft.com/office/drawing/2014/main" id="{13105FE0-83CA-4F53-8C49-5366F6AB9A6A}"/>
              </a:ext>
            </a:extLst>
          </p:cNvPr>
          <p:cNvGrpSpPr/>
          <p:nvPr/>
        </p:nvGrpSpPr>
        <p:grpSpPr>
          <a:xfrm>
            <a:off x="0" y="1"/>
            <a:ext cx="1524000" cy="6858000"/>
            <a:chOff x="0" y="1"/>
            <a:chExt cx="1524000" cy="6858000"/>
          </a:xfrm>
        </p:grpSpPr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78A2AFC5-A411-41AC-B2E6-15D02548242C}"/>
                </a:ext>
              </a:extLst>
            </p:cNvPr>
            <p:cNvSpPr/>
            <p:nvPr/>
          </p:nvSpPr>
          <p:spPr>
            <a:xfrm>
              <a:off x="0" y="1"/>
              <a:ext cx="1524000" cy="6858000"/>
            </a:xfrm>
            <a:prstGeom prst="rect">
              <a:avLst/>
            </a:prstGeom>
            <a:solidFill>
              <a:srgbClr val="B01F0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5F5EBC1D-2159-4A7D-96FD-DD8E9096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030" y="192107"/>
              <a:ext cx="1259940" cy="1833246"/>
            </a:xfrm>
            <a:prstGeom prst="rect">
              <a:avLst/>
            </a:prstGeom>
          </p:spPr>
        </p:pic>
      </p:grpSp>
      <p:sp>
        <p:nvSpPr>
          <p:cNvPr id="7" name="Tytuł 1">
            <a:extLst>
              <a:ext uri="{FF2B5EF4-FFF2-40B4-BE49-F238E27FC236}">
                <a16:creationId xmlns:a16="http://schemas.microsoft.com/office/drawing/2014/main" id="{433ED765-A743-4371-9BB8-547532A07A43}"/>
              </a:ext>
            </a:extLst>
          </p:cNvPr>
          <p:cNvSpPr txBox="1">
            <a:spLocks/>
          </p:cNvSpPr>
          <p:nvPr/>
        </p:nvSpPr>
        <p:spPr>
          <a:xfrm>
            <a:off x="1524000" y="192107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5400" dirty="0">
                <a:solidFill>
                  <a:srgbClr val="B01F09"/>
                </a:solidFill>
              </a:rPr>
              <a:t>Dokładność algorytmów</a:t>
            </a:r>
          </a:p>
        </p:txBody>
      </p:sp>
      <p:sp>
        <p:nvSpPr>
          <p:cNvPr id="11" name="Tytuł 1">
            <a:extLst>
              <a:ext uri="{FF2B5EF4-FFF2-40B4-BE49-F238E27FC236}">
                <a16:creationId xmlns:a16="http://schemas.microsoft.com/office/drawing/2014/main" id="{47FD42B1-04EB-67FF-590C-5EF63ECC80DF}"/>
              </a:ext>
            </a:extLst>
          </p:cNvPr>
          <p:cNvSpPr txBox="1">
            <a:spLocks/>
          </p:cNvSpPr>
          <p:nvPr/>
        </p:nvSpPr>
        <p:spPr>
          <a:xfrm>
            <a:off x="1524000" y="865449"/>
            <a:ext cx="10668000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800" dirty="0"/>
              <a:t>Miara: F1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A4A93AFF-E95E-D358-0DB2-B79DF0B1B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47" y="2025354"/>
            <a:ext cx="4576306" cy="4285746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4399E6AE-7022-E268-A863-4E33AA4D63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36847" y="2025354"/>
            <a:ext cx="4576305" cy="428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60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228</Words>
  <Application>Microsoft Office PowerPoint</Application>
  <PresentationFormat>Panoramiczny</PresentationFormat>
  <Paragraphs>121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Motyw pakietu Office</vt:lpstr>
      <vt:lpstr>Klasyfikacja liter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Nowoczesne platformy mobilne</dc:title>
  <dc:creator>Paweł Prucnal (248937)</dc:creator>
  <cp:lastModifiedBy>Paweł Prucnal (248937)</cp:lastModifiedBy>
  <cp:revision>41</cp:revision>
  <dcterms:created xsi:type="dcterms:W3CDTF">2021-11-08T17:34:09Z</dcterms:created>
  <dcterms:modified xsi:type="dcterms:W3CDTF">2022-06-19T13:41:38Z</dcterms:modified>
</cp:coreProperties>
</file>