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NMr6sLSysH8J/uz4b6+LszWB/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EEE11-208C-4299-A0B9-BBA18200B9F6}">
  <a:tblStyle styleId="{F2BEEE11-208C-4299-A0B9-BBA18200B9F6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6395" autoAdjust="0"/>
  </p:normalViewPr>
  <p:slideViewPr>
    <p:cSldViewPr snapToGrid="0">
      <p:cViewPr varScale="1">
        <p:scale>
          <a:sx n="67" d="100"/>
          <a:sy n="67" d="100"/>
        </p:scale>
        <p:origin x="13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436d861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8d436d8611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8d436d8611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436d861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8d436d861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8d436d8611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436d8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8d436d861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8d436d861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436d861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8d436d8611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8d436d8611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cdc1fd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8ecdc1fd8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8ecdc1fd8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436d861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8d436d8611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8d436d8611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ecdc1fd8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8ecdc1fd88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8ecdc1fd88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436d861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8d436d8611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8d436d8611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cdc1fd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8ecdc1fd88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8ecdc1fd88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ecdc1fd8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8ecdc1fd88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8ecdc1fd88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436d8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8d436d861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8d436d86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d436d861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d436d8611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d436d8611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436d86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8d436d861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8d436d8611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cdc1fd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8ecdc1fd8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8ecdc1fd8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436d8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8d436d861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8d436d861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1106635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20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Заголовок раздела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1106635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8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Hibernate</a:t>
            </a:r>
            <a:endParaRPr sz="4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"/>
          <p:cNvSpPr txBox="1"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Сущности, связи, контекст постоянства, управление состоянием сущности, каскадные операции, JPQL, валидация</a:t>
            </a: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436d8611_0_35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persist(X)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g8d436d8611_0_35"/>
          <p:cNvSpPr txBox="1"/>
          <p:nvPr/>
        </p:nvSpPr>
        <p:spPr>
          <a:xfrm>
            <a:off x="635000" y="1854200"/>
            <a:ext cx="10952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X – new,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становится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managed и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сохранен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БД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выполнении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flush()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commit();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X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уже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managed,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операция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проигнорирована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X – removed,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станет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managed;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X – detached,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брошено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исключение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EntityExistsException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каскадной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операции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X &gt; Y &gt; Z, persist(X)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приведет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к persist(Y) и persist(Z);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436d8611_0_41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detach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(X)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g8d436d8611_0_41"/>
          <p:cNvSpPr txBox="1"/>
          <p:nvPr/>
        </p:nvSpPr>
        <p:spPr>
          <a:xfrm>
            <a:off x="635000" y="1854200"/>
            <a:ext cx="10952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Отвязывает (отсоединяет) объект от контекста постоянства;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Работает каскадирование X &gt; Y &gt; Z;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– detached или new, то операция игнорируется;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– removed, то меняет свое состояние на detached;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refresh(X)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635000" y="1854200"/>
            <a:ext cx="109526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managed, то его состояние будет восстановлено из БД;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 каскадной операции X &gt; Y &gt; Z, refresh(X) приведет к refresh (Y) и refresh (Z);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436d8611_0_10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re</a:t>
            </a:r>
            <a:r>
              <a:rPr lang="en-US"/>
              <a:t>move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(X)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g8d436d8611_0_10"/>
          <p:cNvSpPr txBox="1"/>
          <p:nvPr/>
        </p:nvSpPr>
        <p:spPr>
          <a:xfrm>
            <a:off x="635000" y="1854200"/>
            <a:ext cx="10952700" cy="4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new, то операция будет проигнорирована, но при каскадировании remove распространится на связанные сущности;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detached, то будет брошено исключение IllegalArgumentException;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уже removed, то операция будет проигнорирована;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 X будет удалена из базы при фиксации транзакции, или при выполнении flush();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436d8611_0_66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merge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(X)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8d436d8611_0_66"/>
          <p:cNvSpPr txBox="1"/>
          <p:nvPr/>
        </p:nvSpPr>
        <p:spPr>
          <a:xfrm>
            <a:off x="635000" y="1854200"/>
            <a:ext cx="10952700" cy="4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new, то создается новый managed объект и туда копируются свойства X;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removed, то будет брошено исключение IllegalArgumentException;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X managed, то операция игнорируется;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Работает каскадирование.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Persist or save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635000" y="1854200"/>
            <a:ext cx="1095260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JPA ] void persist() –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primary key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ничего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сказано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ничего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возвращает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Hibernate ] Serializable save() –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генерирует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primary key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тут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же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и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возвращает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его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попытке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сохранить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существующим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первичным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ключом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id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сброшен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Hibernate ]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saveOrUpdate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-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попытке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сохранить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существующим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первичным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ключом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запись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обновлена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Связь OneToOne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579120" y="3746191"/>
            <a:ext cx="6096000" cy="13849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employees_details (id serial, address varchar(255), PRIMARY KEY (id));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 (id serial, first_name varchar(50), last_name varchar(50), details_id integer REFERENCES employees_details (id));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10" descr="https://lh4.googleusercontent.com/hoXchwgssUJQPpMRCbWPvjyAygvIfQKUD_4DAbvK3twVY04JQF67m3ZgnFikmXFWPfeOQF2rjtjvxdGvqWnHZXIoeNCx82CMxIH_T-ez4Gxvw13P9uXoGqcJYwVZsOeexElVykL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575" y="1743537"/>
            <a:ext cx="61245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6963295" y="1271855"/>
            <a:ext cx="6096000" cy="558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@GeneratedValue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id;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lastname;  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@OneToOne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"details_id"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EmployeeDetails details;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i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      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"employees_details"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EmployeeDetails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@GeneratedValue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private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id;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@OneToOne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(mappedBy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"details"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private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employee;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i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  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556952" y="1321724"/>
            <a:ext cx="4904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Соединение с помощью внешнего ключа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Связь OneToOne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579120" y="3746191"/>
            <a:ext cx="6096000" cy="13849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employees_details (id serial, address varchar(255), PRIMARY KEY (id));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 (id serial, first_name varchar(50), last_name varchar(50));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963295" y="1271855"/>
            <a:ext cx="6096000" cy="558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id;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  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PrimaryKeyJoinColumn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EmployeeDetails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details;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i="1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       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employees_details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EmployeeDetails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private 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id;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n-US" sz="105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PrimaryKeyJoinColumn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private 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050" i="1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   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556952" y="1321724"/>
            <a:ext cx="3036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Общий первичный ключ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Связи OneToMany и ManyToOne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3" name="Google Shape;163;p12" descr="https://lh3.googleusercontent.com/xIYmQgThPpWPkFuB_fWCx-GEizL3EZps63E4yIs4VMUiM29SUmYd3aFnDyOfwfbIQ5JR_hPquaW6vWaO2v0TfIkqJooAfDzFzbUROrz_xCiW0VTSN-cIdPQkXOO7MNicmWFL43m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575" y="1461914"/>
            <a:ext cx="6124575" cy="13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/>
          <p:nvPr/>
        </p:nvSpPr>
        <p:spPr>
          <a:xfrm>
            <a:off x="6966066" y="1255223"/>
            <a:ext cx="4555374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Product {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@GeneratedValue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@Column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private Long </a:t>
            </a:r>
            <a:r>
              <a:rPr lang="en-US" sz="105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private String </a:t>
            </a:r>
            <a:r>
              <a:rPr lang="en-US" sz="105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@ManyToOne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@JoinColumn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"category_id"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private Category </a:t>
            </a:r>
            <a:r>
              <a:rPr lang="en-US" sz="105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 i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   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"categories"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Category {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@Column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@GeneratedValue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private 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05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05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(mappedBy = </a:t>
            </a:r>
            <a:r>
              <a:rPr lang="en-US" sz="10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List&lt;Product&gt; </a:t>
            </a:r>
            <a:r>
              <a:rPr lang="en-US" sz="1050" b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050" i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  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0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579120" y="3746191"/>
            <a:ext cx="6096000" cy="11695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categories (id serial, title varchar(255), primary key (id));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4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products (id serial, title varchar(255), category_id integer references categories (id));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Связь ManyToMany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579120" y="3746191"/>
            <a:ext cx="6096000" cy="1600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categories (id serial, title varchar(255), PRIMARY KEY (id));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products (id serial, title varchar(255), PRIMARY KEY (id));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products_categories (product_id integer REFERENCES products (id), category_id integer REFERENCES categories (id));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13" descr="https://lh6.googleusercontent.com/pE67Ug2aN4p1b1xqdEasUAsSmdU3joET1c6HNRrUuXyYqtz7N3Q3duxrgjqpdVKa4fhZztZjWVsrRllmVzcpOVXALfJiEm5Ur_yhFPrKsqjEBqLwI2ULiG3i9DnCOwSn-xtp6-u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261" y="1457758"/>
            <a:ext cx="6124575" cy="9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6797040" y="1240496"/>
            <a:ext cx="6096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Product {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</a:t>
            </a:r>
            <a:r>
              <a:rPr lang="en-US" sz="800" dirty="0" err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GenerationType.</a:t>
            </a:r>
            <a:r>
              <a:rPr lang="en-US" sz="8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8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8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ManyToMany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JoinTable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products_categories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</a:t>
            </a:r>
            <a:r>
              <a:rPr lang="en-US" sz="800" dirty="0" err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joinColumns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products_id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</a:t>
            </a:r>
            <a:r>
              <a:rPr lang="en-US" sz="800" dirty="0" err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inverseJoinColumns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List&lt;Category&gt; </a:t>
            </a:r>
            <a:r>
              <a:rPr lang="en-US" sz="8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i="1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 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"categories"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Category {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</a:t>
            </a:r>
            <a:r>
              <a:rPr lang="en-US" sz="800" dirty="0" err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GenerationType.</a:t>
            </a:r>
            <a:r>
              <a:rPr lang="en-US" sz="8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8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8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ManyToMany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   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JoinTable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products_categories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</a:t>
            </a:r>
            <a:r>
              <a:rPr lang="en-US" sz="800" dirty="0" err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joinColumns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</a:t>
            </a:r>
            <a:r>
              <a:rPr lang="en-US" sz="800" dirty="0" err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inverseJoinColumns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800" dirty="0" err="1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products_id</a:t>
            </a:r>
            <a:r>
              <a:rPr lang="en-US" sz="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)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List&lt;Product&gt; </a:t>
            </a:r>
            <a:r>
              <a:rPr lang="en-US" sz="8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800" i="1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// ... 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Java Persistence API (JPA)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635000" y="1854200"/>
            <a:ext cx="109527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Java Persistence API (JPA)</a:t>
            </a:r>
            <a:r>
              <a:rPr lang="en-US" sz="1800">
                <a:solidFill>
                  <a:srgbClr val="37373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это технология, обеспечивающая объектно-реляционное отображение Java объектов и предоставляющая API для сохранения, получения и управления такими объектами. JPA – это спецификация (документ, утвержденный как стандарт, описывающий все аспекты технологии).</a:t>
            </a:r>
            <a:endParaRPr sz="1800">
              <a:solidFill>
                <a:srgbClr val="37373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373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Реализации:</a:t>
            </a:r>
            <a:endParaRPr sz="1800" b="1">
              <a:solidFill>
                <a:srgbClr val="37373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222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Hibernate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222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OpenJPA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222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EclipseLink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cdc1fd88_0_1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JPQL (SELECT)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g8ecdc1fd88_0_1"/>
          <p:cNvSpPr txBox="1"/>
          <p:nvPr/>
        </p:nvSpPr>
        <p:spPr>
          <a:xfrm>
            <a:off x="581525" y="1364850"/>
            <a:ext cx="11006100" cy="4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Синтаксис: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...]]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4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...]</a:t>
            </a: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...]</a:t>
            </a: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...]</a:t>
            </a: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436d8611_0_55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JPQL (SELECT)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g8d436d8611_0_55"/>
          <p:cNvSpPr txBox="1"/>
          <p:nvPr/>
        </p:nvSpPr>
        <p:spPr>
          <a:xfrm>
            <a:off x="581525" y="1364850"/>
            <a:ext cx="11006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em.createQuery</a:t>
            </a:r>
            <a:r>
              <a:rPr lang="en-US" sz="2000" dirty="0"/>
              <a:t>("from Person")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getResultList</a:t>
            </a:r>
            <a:r>
              <a:rPr lang="en-US" sz="2000" dirty="0"/>
              <a:t>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endParaRPr sz="2000" dirty="0"/>
          </a:p>
        </p:txBody>
      </p:sp>
      <p:sp>
        <p:nvSpPr>
          <p:cNvPr id="189" name="Google Shape;189;g8d436d8611_0_55"/>
          <p:cNvSpPr txBox="1"/>
          <p:nvPr/>
        </p:nvSpPr>
        <p:spPr>
          <a:xfrm>
            <a:off x="581525" y="2526750"/>
            <a:ext cx="110061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em.createQuery</a:t>
            </a:r>
            <a:r>
              <a:rPr lang="en-US" sz="2000" dirty="0"/>
              <a:t>("select passport from </a:t>
            </a:r>
            <a:r>
              <a:rPr lang="en-US" sz="2000" dirty="0" smtClean="0"/>
              <a:t>Person", </a:t>
            </a:r>
            <a:r>
              <a:rPr lang="en-US" sz="2000" dirty="0" err="1"/>
              <a:t>Passport.class</a:t>
            </a:r>
            <a:r>
              <a:rPr lang="en-US" sz="2000" dirty="0"/>
              <a:t>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getResultList</a:t>
            </a:r>
            <a:r>
              <a:rPr lang="en-US" sz="2000" dirty="0"/>
              <a:t>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endParaRPr sz="2000" dirty="0"/>
          </a:p>
        </p:txBody>
      </p:sp>
      <p:sp>
        <p:nvSpPr>
          <p:cNvPr id="190" name="Google Shape;190;g8d436d8611_0_55"/>
          <p:cNvSpPr txBox="1"/>
          <p:nvPr/>
        </p:nvSpPr>
        <p:spPr>
          <a:xfrm>
            <a:off x="521200" y="3722375"/>
            <a:ext cx="11006100" cy="2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em.createQuery</a:t>
            </a:r>
            <a:r>
              <a:rPr lang="en-US" sz="2000" dirty="0"/>
              <a:t>("from Passport as p where </a:t>
            </a:r>
            <a:r>
              <a:rPr lang="en-US" sz="2000" dirty="0" err="1" smtClean="0"/>
              <a:t>p.owner.firstName</a:t>
            </a:r>
            <a:r>
              <a:rPr lang="en-US" sz="2000" dirty="0" smtClean="0"/>
              <a:t> </a:t>
            </a:r>
            <a:r>
              <a:rPr lang="en-US" sz="2000" dirty="0"/>
              <a:t>= 'Bob'")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getResultList</a:t>
            </a:r>
            <a:r>
              <a:rPr lang="en-US" sz="2000" dirty="0"/>
              <a:t>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endParaRPr sz="2000" dirty="0"/>
          </a:p>
        </p:txBody>
      </p:sp>
      <p:sp>
        <p:nvSpPr>
          <p:cNvPr id="191" name="Google Shape;191;g8d436d8611_0_55"/>
          <p:cNvSpPr txBox="1"/>
          <p:nvPr/>
        </p:nvSpPr>
        <p:spPr>
          <a:xfrm>
            <a:off x="521200" y="4996875"/>
            <a:ext cx="1100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em.createQuery</a:t>
            </a:r>
            <a:r>
              <a:rPr lang="en-US" sz="2000" dirty="0"/>
              <a:t>("from Passport as p where </a:t>
            </a:r>
            <a:r>
              <a:rPr lang="en-US" sz="2000" dirty="0" err="1" smtClean="0"/>
              <a:t>p.owner.firstName</a:t>
            </a:r>
            <a:r>
              <a:rPr lang="en-US" sz="2000" dirty="0" smtClean="0"/>
              <a:t> </a:t>
            </a:r>
            <a:r>
              <a:rPr lang="en-US" sz="2000" dirty="0"/>
              <a:t>like :name")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setParameter</a:t>
            </a:r>
            <a:r>
              <a:rPr lang="en-US" sz="2000" dirty="0"/>
              <a:t>("name", </a:t>
            </a:r>
            <a:r>
              <a:rPr lang="en-US" sz="2000" dirty="0" smtClean="0"/>
              <a:t>“Bo</a:t>
            </a:r>
            <a:r>
              <a:rPr lang="en-US" sz="2000" dirty="0"/>
              <a:t>%")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getResultList</a:t>
            </a:r>
            <a:r>
              <a:rPr lang="en-US" sz="2000" dirty="0"/>
              <a:t>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ecdc1fd88_0_33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JPQL (SELECT)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g8ecdc1fd88_0_33"/>
          <p:cNvSpPr txBox="1"/>
          <p:nvPr/>
        </p:nvSpPr>
        <p:spPr>
          <a:xfrm>
            <a:off x="445450" y="1509000"/>
            <a:ext cx="11418600" cy="4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TypedQuery</a:t>
            </a:r>
            <a:r>
              <a:rPr lang="en-US" sz="2000" dirty="0"/>
              <a:t>&lt;Item&gt; q = </a:t>
            </a:r>
            <a:r>
              <a:rPr lang="en-US" sz="2000" dirty="0" err="1"/>
              <a:t>em.createQuery</a:t>
            </a:r>
            <a:r>
              <a:rPr lang="en-US" sz="2000" dirty="0"/>
              <a:t>("SELECT </a:t>
            </a:r>
            <a:r>
              <a:rPr lang="en-US" sz="2000" dirty="0" err="1"/>
              <a:t>i</a:t>
            </a:r>
            <a:r>
              <a:rPr lang="en-US" sz="2000" dirty="0"/>
              <a:t> FROM Item </a:t>
            </a:r>
            <a:r>
              <a:rPr lang="en-US" sz="2000" dirty="0" err="1"/>
              <a:t>i</a:t>
            </a:r>
            <a:r>
              <a:rPr lang="en-US" sz="2000" dirty="0"/>
              <a:t> JOIN FETCH </a:t>
            </a:r>
            <a:r>
              <a:rPr lang="en-US" sz="2000" dirty="0" err="1"/>
              <a:t>i.order</a:t>
            </a:r>
            <a:r>
              <a:rPr lang="en-US" sz="2000" dirty="0"/>
              <a:t>", </a:t>
            </a:r>
            <a:r>
              <a:rPr lang="en-US" sz="2000" dirty="0" err="1"/>
              <a:t>Item.class</a:t>
            </a:r>
            <a:r>
              <a:rPr lang="en-US" sz="2000" dirty="0"/>
              <a:t>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q.setFirstResult</a:t>
            </a:r>
            <a:r>
              <a:rPr lang="en-US" sz="2000" dirty="0"/>
              <a:t>(0);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q.setMaxResults</a:t>
            </a:r>
            <a:r>
              <a:rPr lang="en-US" sz="2000" dirty="0"/>
              <a:t>(5);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List&lt;Item&gt; items = </a:t>
            </a:r>
            <a:r>
              <a:rPr lang="en-US" sz="2000" dirty="0" err="1"/>
              <a:t>q.getResultList</a:t>
            </a:r>
            <a:r>
              <a:rPr lang="en-US" sz="2000" dirty="0"/>
              <a:t>();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@Entity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@Table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@</a:t>
            </a:r>
            <a:r>
              <a:rPr lang="en-US" sz="2000" dirty="0" err="1"/>
              <a:t>NamedQuery</a:t>
            </a:r>
            <a:r>
              <a:rPr lang="en-US" sz="2000" dirty="0"/>
              <a:t>(query = "Select e from Employee e where e.id = </a:t>
            </a:r>
            <a:r>
              <a:rPr lang="en-US" sz="2000" dirty="0" smtClean="0"/>
              <a:t>:id",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name = "find employee by id")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public class Employee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…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Query </a:t>
            </a:r>
            <a:r>
              <a:rPr lang="en-US" sz="2000" dirty="0" err="1"/>
              <a:t>query</a:t>
            </a:r>
            <a:r>
              <a:rPr lang="en-US" sz="2000" dirty="0"/>
              <a:t> = </a:t>
            </a:r>
            <a:r>
              <a:rPr lang="en-US" sz="2000" dirty="0" err="1"/>
              <a:t>em.createNamedQuery</a:t>
            </a:r>
            <a:r>
              <a:rPr lang="en-US" sz="2000" dirty="0"/>
              <a:t>("find employee by id");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query.setParameter</a:t>
            </a:r>
            <a:r>
              <a:rPr lang="en-US" sz="2000" dirty="0"/>
              <a:t>("id", 1);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List&lt;Employee&gt; list = </a:t>
            </a:r>
            <a:r>
              <a:rPr lang="en-US" sz="2000" dirty="0" err="1"/>
              <a:t>query.getResultList</a:t>
            </a:r>
            <a:r>
              <a:rPr lang="en-US" sz="2000" dirty="0"/>
              <a:t>();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d436d8611_0_47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JPQL (SELECT)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g8d436d8611_0_47"/>
          <p:cNvSpPr txBox="1"/>
          <p:nvPr/>
        </p:nvSpPr>
        <p:spPr>
          <a:xfrm>
            <a:off x="445450" y="1509000"/>
            <a:ext cx="11418600" cy="4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select pub from Publisher pub LEFT JOIN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pub.magazines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mag WHERE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pub.revenue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&gt; 10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SELECT DISTINCT mag FROM Magazine mag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   JOIN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mag.articles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art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   JOIN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art.author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auth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   WHERE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auth.lastName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 = 'Rowling’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54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select MAX(</a:t>
            </a:r>
            <a:r>
              <a:rPr lang="en-US" sz="1800" dirty="0" err="1"/>
              <a:t>e.salary</a:t>
            </a:r>
            <a:r>
              <a:rPr lang="en-US" sz="1800" dirty="0"/>
              <a:t>) from Employee 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select e from Employee e where </a:t>
            </a:r>
            <a:r>
              <a:rPr lang="en-US" sz="1800" dirty="0" err="1"/>
              <a:t>e.salary</a:t>
            </a:r>
            <a:r>
              <a:rPr lang="en-US" sz="1800" dirty="0"/>
              <a:t> </a:t>
            </a:r>
            <a:r>
              <a:rPr lang="en-US" sz="1800" dirty="0" smtClean="0"/>
              <a:t>between </a:t>
            </a:r>
            <a:r>
              <a:rPr lang="en-US" sz="1800" dirty="0"/>
              <a:t>30000 and 40000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select e from Employee e ORDER BY e.name ASC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select u FROM User u WHERE u.name IN :names (names -&gt; Collection&lt;String&gt;)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update User u set </a:t>
            </a:r>
            <a:r>
              <a:rPr lang="en-US" sz="1800" dirty="0" err="1"/>
              <a:t>u.status</a:t>
            </a:r>
            <a:r>
              <a:rPr lang="en-US" sz="1800" dirty="0"/>
              <a:t> = :status where u.name = :name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ecdc1fd88_0_55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 dirty="0"/>
              <a:t>JPQL </a:t>
            </a:r>
            <a:r>
              <a:rPr lang="en-US" dirty="0" smtClean="0"/>
              <a:t>keywords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g8ecdc1fd88_0_55"/>
          <p:cNvSpPr txBox="1"/>
          <p:nvPr/>
        </p:nvSpPr>
        <p:spPr>
          <a:xfrm>
            <a:off x="445450" y="1509000"/>
            <a:ext cx="11418600" cy="4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3375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■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FROM WHERE UPDATE DELETE JOIN OUTER INNER LEFT GROUP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■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HAVING FETCH DISTINCT OBJECT NULL TRUE FALSE NOT AND OR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■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LIKE IN AS UNKNOWN EMPTY MEMBER OF IS AVG MAX MIN SUM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■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ORDER BY ASC DESC MOD UPPER LOWER TRIM POSITION CHARACTER_LENGTH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■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CHAR_LENGTH BIT_LENGTH CURRENT_TIME CURRENT_DATE CURRENT_TIMESTAMP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■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 EXISTS ALL ANY SOME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Работа с датой и временем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534988" y="1296987"/>
            <a:ext cx="1095260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Использование аннотации </a:t>
            </a:r>
            <a:r>
              <a:rPr lang="en-US" sz="20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@Temporal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TemporalType.DATE -&gt; SQL DATE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TemporalType.TIME -&gt; SQL TIME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TemporalType.TIMESTAMP -&gt; SQL TIMESTAMP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20" name="Google Shape;220;p14"/>
          <p:cNvGraphicFramePr/>
          <p:nvPr/>
        </p:nvGraphicFramePr>
        <p:xfrm>
          <a:off x="588962" y="2705629"/>
          <a:ext cx="11069625" cy="3780800"/>
        </p:xfrm>
        <a:graphic>
          <a:graphicData uri="http://schemas.openxmlformats.org/drawingml/2006/table">
            <a:tbl>
              <a:tblPr firstRow="1" bandRow="1">
                <a:noFill/>
                <a:tableStyleId>{F2BEEE11-208C-4299-A0B9-BBA18200B9F6}</a:tableStyleId>
              </a:tblPr>
              <a:tblGrid>
                <a:gridCol w="38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Java Type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JPA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Hibernate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JDBC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java.time.LocalDate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java.time.LocalTime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java.time.LocalDateTime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TIMESTAMP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java.time.OffsetTime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TIME_WITH_TIMEZONE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java.time.OffsetDateTime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+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TIMESTAMP_WITH_TIMEZONE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java.time.Duration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BIGINT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java.time.Instant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TIMESTAMP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Типы данных в Java для маппинга даты и времени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534988" y="1296987"/>
            <a:ext cx="1095260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java.util.Date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java.util.Calendar</a:t>
            </a: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java.sql.Date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java.sql.Time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java.sql.Timestamp</a:t>
            </a: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java.time.LocalDate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java.time.LocalTime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java.time.LocalDateTime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java.time.OffsetTime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java.time.OffsetDateTime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java.time.Duration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java.time.Instant</a:t>
            </a: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Особые аннотации Hibernate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635000" y="1854200"/>
            <a:ext cx="10952700" cy="3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org.hibernate.annotations.DynamicInsert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org.hibernate.annotations.DynamicUpdate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org.hibernate.annotations.Immutable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org.hibernate.annotations.CreationTimestamp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org.hibernate.annotations.UpdateTimestamp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ecdc1fd88_0_48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Генераторы первичных ключей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g8ecdc1fd88_0_48"/>
          <p:cNvSpPr txBox="1"/>
          <p:nvPr/>
        </p:nvSpPr>
        <p:spPr>
          <a:xfrm>
            <a:off x="635000" y="1854200"/>
            <a:ext cx="10952700" cy="4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AutoNum type="arabicPeriod"/>
            </a:pPr>
            <a:r>
              <a:rPr lang="en-US" sz="1700" b="1" dirty="0" err="1">
                <a:solidFill>
                  <a:srgbClr val="222222"/>
                </a:solidFill>
              </a:rPr>
              <a:t>GenerationType.AUTO</a:t>
            </a:r>
            <a:r>
              <a:rPr lang="en-US" sz="1700" dirty="0">
                <a:solidFill>
                  <a:srgbClr val="222222"/>
                </a:solidFill>
              </a:rPr>
              <a:t> — </a:t>
            </a:r>
            <a:r>
              <a:rPr lang="en-US" sz="1700" dirty="0" err="1">
                <a:solidFill>
                  <a:srgbClr val="222222"/>
                </a:solidFill>
              </a:rPr>
              <a:t>выбор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генератора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осуществляется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на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основе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диалекта</a:t>
            </a:r>
            <a:r>
              <a:rPr lang="en-US" sz="1700" dirty="0">
                <a:solidFill>
                  <a:srgbClr val="222222"/>
                </a:solidFill>
              </a:rPr>
              <a:t>.</a:t>
            </a:r>
            <a:endParaRPr sz="1700" dirty="0">
              <a:solidFill>
                <a:srgbClr val="222222"/>
              </a:solidFill>
            </a:endParaRPr>
          </a:p>
          <a:p>
            <a:pPr marL="457200" lvl="0" indent="-3365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AutoNum type="arabicPeriod"/>
            </a:pPr>
            <a:r>
              <a:rPr lang="en-US" sz="1700" b="1" dirty="0" err="1">
                <a:solidFill>
                  <a:srgbClr val="222222"/>
                </a:solidFill>
              </a:rPr>
              <a:t>GenerationType.IDENTITY</a:t>
            </a:r>
            <a:r>
              <a:rPr lang="en-US" sz="1700" dirty="0">
                <a:solidFill>
                  <a:srgbClr val="222222"/>
                </a:solidFill>
              </a:rPr>
              <a:t> — </a:t>
            </a:r>
            <a:r>
              <a:rPr lang="en-US" sz="1700" dirty="0" err="1">
                <a:solidFill>
                  <a:srgbClr val="222222"/>
                </a:solidFill>
              </a:rPr>
              <a:t>самый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простой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способ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конфигурирования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генератора</a:t>
            </a:r>
            <a:r>
              <a:rPr lang="en-US" sz="1700" dirty="0">
                <a:solidFill>
                  <a:srgbClr val="222222"/>
                </a:solidFill>
              </a:rPr>
              <a:t>. </a:t>
            </a:r>
            <a:r>
              <a:rPr lang="en-US" sz="1700" dirty="0" err="1">
                <a:solidFill>
                  <a:srgbClr val="222222"/>
                </a:solidFill>
              </a:rPr>
              <a:t>Он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опирается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на</a:t>
            </a:r>
            <a:r>
              <a:rPr lang="en-US" sz="1700" dirty="0">
                <a:solidFill>
                  <a:srgbClr val="222222"/>
                </a:solidFill>
              </a:rPr>
              <a:t> auto-increment </a:t>
            </a:r>
            <a:r>
              <a:rPr lang="en-US" sz="1700" dirty="0" err="1">
                <a:solidFill>
                  <a:srgbClr val="222222"/>
                </a:solidFill>
              </a:rPr>
              <a:t>колонку</a:t>
            </a:r>
            <a:r>
              <a:rPr lang="en-US" sz="1700" dirty="0">
                <a:solidFill>
                  <a:srgbClr val="222222"/>
                </a:solidFill>
              </a:rPr>
              <a:t> в </a:t>
            </a:r>
            <a:r>
              <a:rPr lang="en-US" sz="1700" dirty="0" err="1">
                <a:solidFill>
                  <a:srgbClr val="222222"/>
                </a:solidFill>
              </a:rPr>
              <a:t>таблице</a:t>
            </a:r>
            <a:r>
              <a:rPr lang="en-US" sz="1700" dirty="0">
                <a:solidFill>
                  <a:srgbClr val="222222"/>
                </a:solidFill>
              </a:rPr>
              <a:t>. </a:t>
            </a:r>
            <a:r>
              <a:rPr lang="en-US" sz="1700" dirty="0" err="1">
                <a:solidFill>
                  <a:srgbClr val="222222"/>
                </a:solidFill>
              </a:rPr>
              <a:t>Следовательно</a:t>
            </a:r>
            <a:r>
              <a:rPr lang="en-US" sz="1700" dirty="0">
                <a:solidFill>
                  <a:srgbClr val="222222"/>
                </a:solidFill>
              </a:rPr>
              <a:t>, </a:t>
            </a:r>
            <a:r>
              <a:rPr lang="en-US" sz="1700" dirty="0" err="1">
                <a:solidFill>
                  <a:srgbClr val="222222"/>
                </a:solidFill>
              </a:rPr>
              <a:t>чтобы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получить</a:t>
            </a:r>
            <a:r>
              <a:rPr lang="en-US" sz="1700" dirty="0">
                <a:solidFill>
                  <a:srgbClr val="222222"/>
                </a:solidFill>
              </a:rPr>
              <a:t> id </a:t>
            </a:r>
            <a:r>
              <a:rPr lang="en-US" sz="1700" dirty="0" err="1">
                <a:solidFill>
                  <a:srgbClr val="222222"/>
                </a:solidFill>
              </a:rPr>
              <a:t>при</a:t>
            </a:r>
            <a:r>
              <a:rPr lang="en-US" sz="1700" dirty="0">
                <a:solidFill>
                  <a:srgbClr val="222222"/>
                </a:solidFill>
              </a:rPr>
              <a:t> persist-е </a:t>
            </a:r>
            <a:r>
              <a:rPr lang="en-US" sz="1700" dirty="0" err="1">
                <a:solidFill>
                  <a:srgbClr val="222222"/>
                </a:solidFill>
              </a:rPr>
              <a:t>нам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нужно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сделать</a:t>
            </a:r>
            <a:r>
              <a:rPr lang="en-US" sz="1700" dirty="0">
                <a:solidFill>
                  <a:srgbClr val="222222"/>
                </a:solidFill>
              </a:rPr>
              <a:t> insert. </a:t>
            </a:r>
            <a:r>
              <a:rPr lang="en-US" sz="1700" dirty="0" err="1">
                <a:solidFill>
                  <a:srgbClr val="222222"/>
                </a:solidFill>
              </a:rPr>
              <a:t>Именно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поэтому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он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исключает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возможность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отложенного</a:t>
            </a:r>
            <a:r>
              <a:rPr lang="en-US" sz="1700" dirty="0">
                <a:solidFill>
                  <a:srgbClr val="222222"/>
                </a:solidFill>
              </a:rPr>
              <a:t> persist-а и </a:t>
            </a:r>
            <a:r>
              <a:rPr lang="en-US" sz="1700" dirty="0" err="1">
                <a:solidFill>
                  <a:srgbClr val="222222"/>
                </a:solidFill>
              </a:rPr>
              <a:t>следовательно</a:t>
            </a:r>
            <a:r>
              <a:rPr lang="en-US" sz="1700" dirty="0">
                <a:solidFill>
                  <a:srgbClr val="222222"/>
                </a:solidFill>
              </a:rPr>
              <a:t> batching-а.</a:t>
            </a:r>
            <a:endParaRPr sz="1700" dirty="0">
              <a:solidFill>
                <a:srgbClr val="222222"/>
              </a:solidFill>
            </a:endParaRPr>
          </a:p>
          <a:p>
            <a:pPr marL="457200" lvl="0" indent="-3365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AutoNum type="arabicPeriod"/>
            </a:pPr>
            <a:r>
              <a:rPr lang="en-US" sz="1700" b="1" dirty="0" err="1">
                <a:solidFill>
                  <a:srgbClr val="222222"/>
                </a:solidFill>
              </a:rPr>
              <a:t>GenerationType.SEQUENCE</a:t>
            </a:r>
            <a:r>
              <a:rPr lang="en-US" sz="1700" dirty="0">
                <a:solidFill>
                  <a:srgbClr val="222222"/>
                </a:solidFill>
              </a:rPr>
              <a:t> — </a:t>
            </a:r>
            <a:r>
              <a:rPr lang="en-US" sz="1700" dirty="0" err="1">
                <a:solidFill>
                  <a:srgbClr val="222222"/>
                </a:solidFill>
              </a:rPr>
              <a:t>наиболее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удобный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случай</a:t>
            </a:r>
            <a:r>
              <a:rPr lang="en-US" sz="1700" dirty="0">
                <a:solidFill>
                  <a:srgbClr val="222222"/>
                </a:solidFill>
              </a:rPr>
              <a:t>, </a:t>
            </a:r>
            <a:r>
              <a:rPr lang="en-US" sz="1700" dirty="0" err="1">
                <a:solidFill>
                  <a:srgbClr val="222222"/>
                </a:solidFill>
              </a:rPr>
              <a:t>когда</a:t>
            </a:r>
            <a:r>
              <a:rPr lang="en-US" sz="1700" dirty="0">
                <a:solidFill>
                  <a:srgbClr val="222222"/>
                </a:solidFill>
              </a:rPr>
              <a:t> id </a:t>
            </a:r>
            <a:r>
              <a:rPr lang="en-US" sz="1700" dirty="0" err="1">
                <a:solidFill>
                  <a:srgbClr val="222222"/>
                </a:solidFill>
              </a:rPr>
              <a:t>мы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получаем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из</a:t>
            </a:r>
            <a:r>
              <a:rPr lang="en-US" sz="1700" dirty="0">
                <a:solidFill>
                  <a:srgbClr val="222222"/>
                </a:solidFill>
              </a:rPr>
              <a:t> sequence.</a:t>
            </a:r>
            <a:endParaRPr sz="1700" dirty="0">
              <a:solidFill>
                <a:srgbClr val="222222"/>
              </a:solidFill>
            </a:endParaRPr>
          </a:p>
          <a:p>
            <a:pPr marL="457200" lvl="0" indent="-3365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AutoNum type="arabicPeriod"/>
            </a:pPr>
            <a:r>
              <a:rPr lang="en-US" sz="1700" b="1" dirty="0" err="1">
                <a:solidFill>
                  <a:srgbClr val="222222"/>
                </a:solidFill>
              </a:rPr>
              <a:t>GenerationType.TABLE</a:t>
            </a:r>
            <a:r>
              <a:rPr lang="en-US" sz="1700" dirty="0">
                <a:solidFill>
                  <a:srgbClr val="222222"/>
                </a:solidFill>
              </a:rPr>
              <a:t> — в </a:t>
            </a:r>
            <a:r>
              <a:rPr lang="en-US" sz="1700" dirty="0" err="1">
                <a:solidFill>
                  <a:srgbClr val="222222"/>
                </a:solidFill>
              </a:rPr>
              <a:t>этом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случае</a:t>
            </a:r>
            <a:r>
              <a:rPr lang="en-US" sz="1700" dirty="0">
                <a:solidFill>
                  <a:srgbClr val="222222"/>
                </a:solidFill>
              </a:rPr>
              <a:t> hibernate </a:t>
            </a:r>
            <a:r>
              <a:rPr lang="en-US" sz="1700" dirty="0" err="1">
                <a:solidFill>
                  <a:srgbClr val="222222"/>
                </a:solidFill>
              </a:rPr>
              <a:t>эмулирует</a:t>
            </a:r>
            <a:r>
              <a:rPr lang="en-US" sz="1700" dirty="0">
                <a:solidFill>
                  <a:srgbClr val="222222"/>
                </a:solidFill>
              </a:rPr>
              <a:t> sequence </a:t>
            </a:r>
            <a:r>
              <a:rPr lang="en-US" sz="1700" dirty="0" err="1">
                <a:solidFill>
                  <a:srgbClr val="222222"/>
                </a:solidFill>
              </a:rPr>
              <a:t>через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дополнительную</a:t>
            </a:r>
            <a:r>
              <a:rPr lang="en-US" sz="1700" dirty="0">
                <a:solidFill>
                  <a:srgbClr val="222222"/>
                </a:solidFill>
              </a:rPr>
              <a:t> </a:t>
            </a:r>
            <a:r>
              <a:rPr lang="en-US" sz="1700" dirty="0" err="1">
                <a:solidFill>
                  <a:srgbClr val="222222"/>
                </a:solidFill>
              </a:rPr>
              <a:t>таблицу</a:t>
            </a:r>
            <a:r>
              <a:rPr lang="en-US" sz="1700" dirty="0">
                <a:solidFill>
                  <a:srgbClr val="222222"/>
                </a:solidFill>
              </a:rPr>
              <a:t>.</a:t>
            </a: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436d8611_0_0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Hibernate Validation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g8d436d8611_0_0"/>
          <p:cNvSpPr txBox="1"/>
          <p:nvPr/>
        </p:nvSpPr>
        <p:spPr>
          <a:xfrm>
            <a:off x="619650" y="1690900"/>
            <a:ext cx="10952700" cy="4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@Range</a:t>
            </a:r>
            <a:endParaRPr sz="20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@Range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(min = </a:t>
            </a:r>
            <a:r>
              <a:rPr lang="en-US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max = </a:t>
            </a:r>
            <a:r>
              <a:rPr lang="en-US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dirty="0" err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NotNull</a:t>
            </a:r>
            <a:endParaRPr sz="20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NotNull</a:t>
            </a: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-US" dirty="0" err="1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валидация</a:t>
            </a: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dirty="0" err="1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создание</a:t>
            </a: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таблицы</a:t>
            </a: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dirty="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postal_code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dirty="0" err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postalCode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postal_code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false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[ 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только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создание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таблицы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dirty="0" err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postalCode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@Size</a:t>
            </a:r>
            <a:endParaRPr sz="20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@Size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(min = </a:t>
            </a:r>
            <a:r>
              <a:rPr lang="en-US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max = </a:t>
            </a:r>
            <a:r>
              <a:rPr lang="en-US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dirty="0" err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postalCode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@Email</a:t>
            </a:r>
            <a:endParaRPr sz="20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NotBlank</a:t>
            </a: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строка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пустая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пробелы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игнорирутся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0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NotEmpty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строка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коллекция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map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массив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должны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пустыми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Требования к сущностям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635000" y="1854200"/>
            <a:ext cx="1095260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должен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помечен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аннотацией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@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javax.persistence.Entity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описан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xml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дескрипторе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20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должен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поле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помеченное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аннотацией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@Id;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должен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конструктор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без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аргументов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модификатором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доступа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protected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public.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этом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может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также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любые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другие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конструкторы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20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должен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верхнеуровневым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Перечисления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enum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и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интерфейсы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могут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сущностями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20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может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final.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может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final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методы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и final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поля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ссылающиеся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другие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20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Сущностями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могут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являться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обычные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так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и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абстрактные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классы</a:t>
            </a:r>
            <a:r>
              <a:rPr lang="ru-RU" sz="20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sym typeface="Quattrocento Sans"/>
              </a:rPr>
              <a:t>Доступ к полям сущностей должен осуществляться через геттеры и сеттеры. Сами поля должны быть не </a:t>
            </a:r>
            <a:r>
              <a:rPr lang="en-US" sz="2000" dirty="0" smtClean="0">
                <a:solidFill>
                  <a:schemeClr val="dk1"/>
                </a:solidFill>
                <a:sym typeface="Quattrocento Sans"/>
              </a:rPr>
              <a:t>public.</a:t>
            </a:r>
            <a:endParaRPr sz="2000" dirty="0"/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436d8611_0_72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Состояния сущностей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g8d436d8611_0_72"/>
          <p:cNvSpPr txBox="1"/>
          <p:nvPr/>
        </p:nvSpPr>
        <p:spPr>
          <a:xfrm>
            <a:off x="635000" y="1854200"/>
            <a:ext cx="109527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transient ]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Экземпляр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был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создан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ассоциирован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контекстом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постоянства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отображения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данных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и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правило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id;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managed </a:t>
            </a:r>
            <a:r>
              <a:rPr lang="en-US" sz="20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persistent ]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id и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ассоциирован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контекстом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постоянства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Может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иметь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отображения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БД;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detached ]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Экземпляр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id,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ассоциирован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контекстом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постоянства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правило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из-за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закрытия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контекста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постоянства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выполнения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evict());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removed ]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имеет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id и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ассоциирован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контекстом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постоянства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но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запланирован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удаление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из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базы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данных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выполнении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flush() </a:t>
            </a:r>
            <a:r>
              <a:rPr lang="en-US" sz="20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commit();</a:t>
            </a: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Управление сущностями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425" y="1287186"/>
            <a:ext cx="8925399" cy="546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436d8611_0_28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Управление сущностями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4" name="Google Shape;74;g8d436d8611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1" y="1355983"/>
            <a:ext cx="10169234" cy="499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ecdc1fd88_0_27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Получение объектов из базы данных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g8ecdc1fd88_0_27"/>
          <p:cNvSpPr txBox="1"/>
          <p:nvPr/>
        </p:nvSpPr>
        <p:spPr>
          <a:xfrm>
            <a:off x="635000" y="1854200"/>
            <a:ext cx="10952700" cy="4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find(), get(), load() -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пытается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выполнить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поиск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экземпляра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возвращен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из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БД;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getReference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-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получение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ссылки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БД, Lazy load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для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одиночных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объектов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Дополнительно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contains() -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проверяет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находится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контексте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постоянства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•"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evict() -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удаляет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из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Кэширование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619650" y="1679250"/>
            <a:ext cx="10952700" cy="52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первого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уровня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это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уровне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сессии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 (</a:t>
            </a:r>
            <a:r>
              <a:rPr lang="en-US" sz="18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включен</a:t>
            </a:r>
            <a:r>
              <a:rPr lang="en-US" sz="18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по-умолчанию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второго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уровня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уровне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SessionFactory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hibernate.cache.use_second_level_cache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=true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hibernate.cache.region.factory_class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org.hibernate.cache.ehcache.EhCacheRegionFactory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или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&lt;properties&gt;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...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&lt;property name="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hibernate.cache.use_second_level_cache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 value="true"/&gt;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&lt;property name="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hibernate.cache.region.factory_class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 </a:t>
            </a:r>
            <a:r>
              <a:rPr lang="en-US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="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org.hibernate.cache.ehcache.EhCacheRegionFactory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"/&gt;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...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&lt;/properties&gt;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Порядок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работы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с </a:t>
            </a:r>
            <a:r>
              <a:rPr lang="en-US" sz="18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кэшем</a:t>
            </a:r>
            <a:r>
              <a:rPr lang="en-US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искомый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был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найден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первого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возвращен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был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найден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первого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производится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поиск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второго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и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успешном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поиске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возвращается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из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кэша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второго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уровня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противном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случае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сущность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будет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загружена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из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БД;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436d8611_0_19"/>
          <p:cNvSpPr txBox="1">
            <a:spLocks noGrp="1"/>
          </p:cNvSpPr>
          <p:nvPr>
            <p:ph type="title"/>
          </p:nvPr>
        </p:nvSpPr>
        <p:spPr>
          <a:xfrm>
            <a:off x="521206" y="448056"/>
            <a:ext cx="1106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Кэширование (кэш второго уровня)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g8d436d8611_0_19"/>
          <p:cNvSpPr txBox="1"/>
          <p:nvPr/>
        </p:nvSpPr>
        <p:spPr>
          <a:xfrm>
            <a:off x="619650" y="1411250"/>
            <a:ext cx="10952700" cy="4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&lt;dependency&gt;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&lt;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groupId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groupId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&lt;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artifactId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&gt;hibernate-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ehcache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artifactId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&lt;version&gt;5.2.2.Final&lt;/version&gt;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&lt;/dependency&gt;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@Entity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@Cacheable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org.hibernate.annotations.Cache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(usage = </a:t>
            </a:r>
            <a:r>
              <a:rPr lang="en-US" sz="15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CacheConcurrencyStrategy.READ_WRITE</a:t>
            </a: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public class Item {</a:t>
            </a: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...</a:t>
            </a:r>
            <a:endParaRPr sz="15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50"/>
              <a:buChar char="●"/>
            </a:pPr>
            <a:r>
              <a:rPr lang="en-US" sz="1150" b="1" i="1" dirty="0">
                <a:solidFill>
                  <a:srgbClr val="333333"/>
                </a:solidFill>
                <a:highlight>
                  <a:srgbClr val="FFFFFF"/>
                </a:highlight>
              </a:rPr>
              <a:t>READ_ONLY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Используется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только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для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сущностей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которые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никогда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не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меняются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, в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противном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случае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будет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брошено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исключение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;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Char char="●"/>
            </a:pPr>
            <a:r>
              <a:rPr lang="en-US" sz="1150" b="1" i="1" dirty="0">
                <a:solidFill>
                  <a:srgbClr val="333333"/>
                </a:solidFill>
                <a:highlight>
                  <a:srgbClr val="FFFFFF"/>
                </a:highlight>
              </a:rPr>
              <a:t>NONSTRICT_READ_WRITE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Сущность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обновляет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свое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состояние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в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кэше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после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того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как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транзакция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фиксируется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в БД.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Возможны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случаи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при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которых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параллельные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транзакции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будут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видеть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устаревшие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данные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в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кэше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Char char="●"/>
            </a:pPr>
            <a:r>
              <a:rPr lang="en-US" sz="1150" b="1" i="1" dirty="0">
                <a:solidFill>
                  <a:srgbClr val="333333"/>
                </a:solidFill>
                <a:highlight>
                  <a:srgbClr val="FFFFFF"/>
                </a:highlight>
              </a:rPr>
              <a:t>READ_WRITE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Когда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закэшированная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сущность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изменяет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свое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состояние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, в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кэше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делается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soft lock и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при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попытке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параллельных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транзакций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запросить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данные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из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кэша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сущность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будет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возвращена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напрямую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из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БД;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Char char="●"/>
            </a:pPr>
            <a:r>
              <a:rPr lang="en-US" sz="1150" b="1" i="1" dirty="0">
                <a:solidFill>
                  <a:srgbClr val="333333"/>
                </a:solidFill>
                <a:highlight>
                  <a:srgbClr val="FFFFFF"/>
                </a:highlight>
              </a:rPr>
              <a:t>TRANSACTIONAL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Гарантирует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полную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изоляцию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транзакций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за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это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полностью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150" dirty="0" err="1">
                <a:solidFill>
                  <a:srgbClr val="333333"/>
                </a:solidFill>
                <a:highlight>
                  <a:srgbClr val="FFFFFF"/>
                </a:highlight>
              </a:rPr>
              <a:t>отвечает</a:t>
            </a:r>
            <a:r>
              <a:rPr lang="en-US" sz="1150" dirty="0">
                <a:solidFill>
                  <a:srgbClr val="333333"/>
                </a:solidFill>
                <a:highlight>
                  <a:srgbClr val="FFFFFF"/>
                </a:highlight>
              </a:rPr>
              <a:t> provider.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1707</Words>
  <Application>Microsoft Office PowerPoint</Application>
  <PresentationFormat>Широкоэкранный</PresentationFormat>
  <Paragraphs>347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Calibri</vt:lpstr>
      <vt:lpstr>Courier New</vt:lpstr>
      <vt:lpstr>Arial</vt:lpstr>
      <vt:lpstr>Quattrocento Sans</vt:lpstr>
      <vt:lpstr>Segoe UI</vt:lpstr>
      <vt:lpstr>Verdana</vt:lpstr>
      <vt:lpstr>WelcomeDoc</vt:lpstr>
      <vt:lpstr>Hibernate</vt:lpstr>
      <vt:lpstr>Java Persistence API (JPA)</vt:lpstr>
      <vt:lpstr>Требования к сущностям</vt:lpstr>
      <vt:lpstr>Состояния сущностей</vt:lpstr>
      <vt:lpstr>Управление сущностями</vt:lpstr>
      <vt:lpstr>Управление сущностями</vt:lpstr>
      <vt:lpstr>Получение объектов из базы данных</vt:lpstr>
      <vt:lpstr>Кэширование</vt:lpstr>
      <vt:lpstr>Кэширование (кэш второго уровня)</vt:lpstr>
      <vt:lpstr>persist(X)</vt:lpstr>
      <vt:lpstr>detach(X)</vt:lpstr>
      <vt:lpstr>refresh(X)</vt:lpstr>
      <vt:lpstr>remove(X)</vt:lpstr>
      <vt:lpstr>merge(X)</vt:lpstr>
      <vt:lpstr>Persist or save</vt:lpstr>
      <vt:lpstr>Связь OneToOne</vt:lpstr>
      <vt:lpstr>Связь OneToOne</vt:lpstr>
      <vt:lpstr>Связи OneToMany и ManyToOne</vt:lpstr>
      <vt:lpstr>Связь ManyToMany</vt:lpstr>
      <vt:lpstr>JPQL (SELECT)</vt:lpstr>
      <vt:lpstr>JPQL (SELECT)</vt:lpstr>
      <vt:lpstr>JPQL (SELECT)</vt:lpstr>
      <vt:lpstr>JPQL (SELECT)</vt:lpstr>
      <vt:lpstr>JPQL keywords</vt:lpstr>
      <vt:lpstr>Работа с датой и временем</vt:lpstr>
      <vt:lpstr>Типы данных в Java для маппинга даты и времени</vt:lpstr>
      <vt:lpstr>Особые аннотации Hibernate</vt:lpstr>
      <vt:lpstr>Генераторы первичных ключей</vt:lpstr>
      <vt:lpstr>Hibernate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FlameXander</dc:creator>
  <cp:lastModifiedBy>FlameXander</cp:lastModifiedBy>
  <cp:revision>10</cp:revision>
  <dcterms:created xsi:type="dcterms:W3CDTF">2019-10-29T07:39:17Z</dcterms:created>
  <dcterms:modified xsi:type="dcterms:W3CDTF">2020-08-06T12:42:41Z</dcterms:modified>
</cp:coreProperties>
</file>