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c68250a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c68250a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a16d399bf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a16d399bf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a16d399bf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a16d399bf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a16d399bf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a16d399bf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c68250a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c68250a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c07c36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c07c36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c07c36f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c07c36f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c07c36f0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c07c36f0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c07c36f0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c07c36f0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c07c36f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c07c36f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d17f2c9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d17f2c9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d17f2c91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d17f2c9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d17f2c91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d17f2c91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d86667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d86667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16d399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16d399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16d399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16d399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16d399b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16d399b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16d399b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16d399b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16d399b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16d399b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a16d399bf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a16d399bf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a16d399b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a16d399b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Многотабличные запросы. UNION. Вложенные запросы. JOIN-объединения. Внешние ключи.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443" name="Google Shape;4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Многотабличные запросы. UNION. Вложенные запросы. JOIN-объединения. Внешние ключи.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Вложенные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76" name="Google Shape;476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Вложенные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IN, ANY, SOME, ALL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Проверка на существование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Коррелированные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Подзапросы в конструкции FROM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03" name="Google Shape;503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Вложенные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36" name="Google Shape;536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 txBox="1"/>
          <p:nvPr/>
        </p:nvSpPr>
        <p:spPr>
          <a:xfrm>
            <a:off x="3447300" y="1666275"/>
            <a:ext cx="22494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GROUP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HAVING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Ключевое слово ANY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70" name="Google Shape;570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1442163" y="22860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&lt; 4780.00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1442163" y="27768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&lt; </a:t>
            </a:r>
            <a:r>
              <a:rPr lang="ru"/>
              <a:t>7120.00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442163" y="32676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&lt; </a:t>
            </a:r>
            <a:r>
              <a:rPr lang="ru"/>
              <a:t>7890.00</a:t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1442163" y="37584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&lt; </a:t>
            </a:r>
            <a:r>
              <a:rPr lang="ru"/>
              <a:t>12700.00</a:t>
            </a:r>
            <a:endParaRPr/>
          </a:p>
        </p:txBody>
      </p:sp>
      <p:sp>
        <p:nvSpPr>
          <p:cNvPr id="576" name="Google Shape;576;p25"/>
          <p:cNvSpPr txBox="1"/>
          <p:nvPr/>
        </p:nvSpPr>
        <p:spPr>
          <a:xfrm>
            <a:off x="1142375" y="1454000"/>
            <a:ext cx="5679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price &lt; ANY (SELECT price FROM products WHERE catalog_id = 1)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4597988" y="22860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</a:t>
            </a:r>
            <a:r>
              <a:rPr lang="ru"/>
              <a:t> &lt; </a:t>
            </a:r>
            <a:r>
              <a:rPr lang="ru"/>
              <a:t>4780.00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4597988" y="27768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19310.00</a:t>
            </a:r>
            <a:r>
              <a:rPr lang="ru"/>
              <a:t> &lt; </a:t>
            </a:r>
            <a:r>
              <a:rPr lang="ru"/>
              <a:t>7120.00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4597988" y="32676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</a:t>
            </a:r>
            <a:r>
              <a:rPr lang="ru"/>
              <a:t> &lt; </a:t>
            </a:r>
            <a:r>
              <a:rPr lang="ru"/>
              <a:t>7890.00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4597988" y="37584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</a:t>
            </a:r>
            <a:r>
              <a:rPr lang="ru"/>
              <a:t> &lt; </a:t>
            </a:r>
            <a:r>
              <a:rPr lang="ru"/>
              <a:t>12700.00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Ключевое слово ALL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2" name="Google Shape;612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1442163" y="22860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&gt; 4780.00</a:t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1442163" y="27768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&gt; 7120.00</a:t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1442163" y="32676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&gt; 7890.00</a:t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1442163" y="37584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&gt; 12700.00</a:t>
            </a:r>
            <a:endParaRPr/>
          </a:p>
        </p:txBody>
      </p:sp>
      <p:sp>
        <p:nvSpPr>
          <p:cNvPr id="618" name="Google Shape;618;p26"/>
          <p:cNvSpPr txBox="1"/>
          <p:nvPr/>
        </p:nvSpPr>
        <p:spPr>
          <a:xfrm>
            <a:off x="1142375" y="1454000"/>
            <a:ext cx="5679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price &gt; ALL (SELECT price FROM products WHERE catalog_id = 1)</a:t>
            </a: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4597988" y="22860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 &gt; 4780.00</a:t>
            </a:r>
            <a:endParaRPr/>
          </a:p>
        </p:txBody>
      </p:sp>
      <p:sp>
        <p:nvSpPr>
          <p:cNvPr id="620" name="Google Shape;620;p26"/>
          <p:cNvSpPr/>
          <p:nvPr/>
        </p:nvSpPr>
        <p:spPr>
          <a:xfrm>
            <a:off x="4597988" y="27768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19310.00</a:t>
            </a:r>
            <a:r>
              <a:rPr lang="ru"/>
              <a:t> &gt; 7120.00</a:t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4597988" y="32676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 &gt; 7890.00</a:t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4597988" y="37584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 &gt; 12700.00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628" name="Google Shape;6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Многотабличные запросы. UNION. Вложенные запросы. JOIN-объединения. Внешние ключи.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JOIN-соединения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61" name="Google Shape;661;p2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Декартово произведение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соединений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ON и USING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Многотабличные обновления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Многотабличные удаления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62" name="Google Shape;662;p2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88" name="Google Shape;688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9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Декартово произведение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21" name="Google Shape;721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689125" y="2552825"/>
            <a:ext cx="1836600" cy="80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40</a:t>
            </a:r>
            <a:endParaRPr sz="2000"/>
          </a:p>
        </p:txBody>
      </p:sp>
      <p:sp>
        <p:nvSpPr>
          <p:cNvPr id="724" name="Google Shape;724;p29"/>
          <p:cNvSpPr/>
          <p:nvPr/>
        </p:nvSpPr>
        <p:spPr>
          <a:xfrm>
            <a:off x="3691850" y="2552825"/>
            <a:ext cx="1836600" cy="80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60</a:t>
            </a:r>
            <a:endParaRPr sz="2000"/>
          </a:p>
        </p:txBody>
      </p:sp>
      <p:sp>
        <p:nvSpPr>
          <p:cNvPr id="725" name="Google Shape;725;p29"/>
          <p:cNvSpPr/>
          <p:nvPr/>
        </p:nvSpPr>
        <p:spPr>
          <a:xfrm>
            <a:off x="6694575" y="2552825"/>
            <a:ext cx="1836600" cy="80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2400</a:t>
            </a:r>
            <a:endParaRPr sz="2000"/>
          </a:p>
        </p:txBody>
      </p:sp>
      <p:sp>
        <p:nvSpPr>
          <p:cNvPr id="726" name="Google Shape;726;p29"/>
          <p:cNvSpPr/>
          <p:nvPr/>
        </p:nvSpPr>
        <p:spPr>
          <a:xfrm>
            <a:off x="5709813" y="2638925"/>
            <a:ext cx="803400" cy="6312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2669075" y="2514575"/>
            <a:ext cx="966000" cy="8799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 txBox="1"/>
          <p:nvPr>
            <p:ph type="ctrTitle"/>
          </p:nvPr>
        </p:nvSpPr>
        <p:spPr>
          <a:xfrm>
            <a:off x="1144800" y="34747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JOIN-соединение двух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33" name="Google Shape;733;p3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59" name="Google Shape;759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/>
          <p:nvPr/>
        </p:nvSpPr>
        <p:spPr>
          <a:xfrm>
            <a:off x="1544825" y="18629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762" name="Google Shape;762;p30"/>
          <p:cNvSpPr/>
          <p:nvPr/>
        </p:nvSpPr>
        <p:spPr>
          <a:xfrm>
            <a:off x="1544825" y="21356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1544825" y="24083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1544825" y="26810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1544825" y="3429000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766" name="Google Shape;766;p30"/>
          <p:cNvSpPr/>
          <p:nvPr/>
        </p:nvSpPr>
        <p:spPr>
          <a:xfrm>
            <a:off x="1544825" y="3701700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</a:t>
            </a:r>
            <a:r>
              <a:rPr lang="ru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1544825" y="3974400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</a:t>
            </a:r>
            <a:r>
              <a:rPr lang="ru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8" name="Google Shape;768;p30"/>
          <p:cNvSpPr/>
          <p:nvPr/>
        </p:nvSpPr>
        <p:spPr>
          <a:xfrm>
            <a:off x="1544825" y="4247100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</a:t>
            </a:r>
            <a:r>
              <a:rPr lang="ru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6283175" y="18629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770" name="Google Shape;770;p30"/>
          <p:cNvSpPr/>
          <p:nvPr/>
        </p:nvSpPr>
        <p:spPr>
          <a:xfrm>
            <a:off x="6283175" y="21356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1" name="Google Shape;771;p30"/>
          <p:cNvSpPr/>
          <p:nvPr/>
        </p:nvSpPr>
        <p:spPr>
          <a:xfrm>
            <a:off x="6283175" y="24083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2" name="Google Shape;772;p30"/>
          <p:cNvSpPr/>
          <p:nvPr/>
        </p:nvSpPr>
        <p:spPr>
          <a:xfrm>
            <a:off x="6283175" y="26810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6283175" y="29537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4" name="Google Shape;774;p30"/>
          <p:cNvSpPr/>
          <p:nvPr/>
        </p:nvSpPr>
        <p:spPr>
          <a:xfrm>
            <a:off x="6283175" y="32264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5" name="Google Shape;775;p30"/>
          <p:cNvSpPr/>
          <p:nvPr/>
        </p:nvSpPr>
        <p:spPr>
          <a:xfrm>
            <a:off x="6283175" y="34991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6" name="Google Shape;776;p30"/>
          <p:cNvSpPr/>
          <p:nvPr/>
        </p:nvSpPr>
        <p:spPr>
          <a:xfrm>
            <a:off x="6283175" y="37718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7" name="Google Shape;777;p30"/>
          <p:cNvSpPr/>
          <p:nvPr/>
        </p:nvSpPr>
        <p:spPr>
          <a:xfrm>
            <a:off x="6283175" y="40445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8" name="Google Shape;778;p30"/>
          <p:cNvSpPr/>
          <p:nvPr/>
        </p:nvSpPr>
        <p:spPr>
          <a:xfrm>
            <a:off x="6283175" y="43172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9" name="Google Shape;779;p30"/>
          <p:cNvSpPr/>
          <p:nvPr/>
        </p:nvSpPr>
        <p:spPr>
          <a:xfrm>
            <a:off x="7191875" y="2135613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0" name="Google Shape;780;p30"/>
          <p:cNvSpPr/>
          <p:nvPr/>
        </p:nvSpPr>
        <p:spPr>
          <a:xfrm>
            <a:off x="7191875" y="2408313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1" name="Google Shape;781;p30"/>
          <p:cNvSpPr/>
          <p:nvPr/>
        </p:nvSpPr>
        <p:spPr>
          <a:xfrm>
            <a:off x="7191875" y="2681013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2" name="Google Shape;782;p30"/>
          <p:cNvSpPr/>
          <p:nvPr/>
        </p:nvSpPr>
        <p:spPr>
          <a:xfrm>
            <a:off x="7191875" y="29537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3" name="Google Shape;783;p30"/>
          <p:cNvSpPr/>
          <p:nvPr/>
        </p:nvSpPr>
        <p:spPr>
          <a:xfrm>
            <a:off x="7191875" y="32264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4" name="Google Shape;784;p30"/>
          <p:cNvSpPr/>
          <p:nvPr/>
        </p:nvSpPr>
        <p:spPr>
          <a:xfrm>
            <a:off x="7191875" y="34991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5" name="Google Shape;785;p30"/>
          <p:cNvSpPr/>
          <p:nvPr/>
        </p:nvSpPr>
        <p:spPr>
          <a:xfrm>
            <a:off x="7191875" y="37718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6" name="Google Shape;786;p30"/>
          <p:cNvSpPr/>
          <p:nvPr/>
        </p:nvSpPr>
        <p:spPr>
          <a:xfrm>
            <a:off x="7191875" y="40445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7" name="Google Shape;787;p30"/>
          <p:cNvSpPr/>
          <p:nvPr/>
        </p:nvSpPr>
        <p:spPr>
          <a:xfrm>
            <a:off x="7191875" y="43172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8" name="Google Shape;788;p30"/>
          <p:cNvSpPr/>
          <p:nvPr/>
        </p:nvSpPr>
        <p:spPr>
          <a:xfrm>
            <a:off x="7191875" y="18629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789" name="Google Shape;789;p30"/>
          <p:cNvSpPr txBox="1"/>
          <p:nvPr/>
        </p:nvSpPr>
        <p:spPr>
          <a:xfrm>
            <a:off x="3908550" y="1862925"/>
            <a:ext cx="13221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fst, snd;</a:t>
            </a:r>
            <a:endParaRPr/>
          </a:p>
        </p:txBody>
      </p:sp>
      <p:sp>
        <p:nvSpPr>
          <p:cNvPr id="790" name="Google Shape;790;p30"/>
          <p:cNvSpPr txBox="1"/>
          <p:nvPr/>
        </p:nvSpPr>
        <p:spPr>
          <a:xfrm>
            <a:off x="3908550" y="3131550"/>
            <a:ext cx="1322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fst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snd;</a:t>
            </a:r>
            <a:endParaRPr/>
          </a:p>
        </p:txBody>
      </p:sp>
      <p:sp>
        <p:nvSpPr>
          <p:cNvPr id="791" name="Google Shape;791;p30"/>
          <p:cNvSpPr txBox="1"/>
          <p:nvPr/>
        </p:nvSpPr>
        <p:spPr>
          <a:xfrm>
            <a:off x="1544825" y="3053475"/>
            <a:ext cx="571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snd</a:t>
            </a:r>
            <a:endParaRPr/>
          </a:p>
        </p:txBody>
      </p:sp>
      <p:sp>
        <p:nvSpPr>
          <p:cNvPr id="792" name="Google Shape;792;p30"/>
          <p:cNvSpPr txBox="1"/>
          <p:nvPr/>
        </p:nvSpPr>
        <p:spPr>
          <a:xfrm>
            <a:off x="1544825" y="1517025"/>
            <a:ext cx="571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JOIN соединений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24" name="Google Shape;824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4421373" y="3963610"/>
            <a:ext cx="1222200" cy="608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27" name="Google Shape;827;p31"/>
          <p:cNvSpPr/>
          <p:nvPr/>
        </p:nvSpPr>
        <p:spPr>
          <a:xfrm>
            <a:off x="5060933" y="3963610"/>
            <a:ext cx="1222200" cy="608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28" name="Google Shape;828;p31"/>
          <p:cNvSpPr/>
          <p:nvPr/>
        </p:nvSpPr>
        <p:spPr>
          <a:xfrm>
            <a:off x="5018982" y="3963610"/>
            <a:ext cx="1264200" cy="608400"/>
          </a:xfrm>
          <a:prstGeom prst="arc">
            <a:avLst>
              <a:gd fmla="val 13134157" name="adj1"/>
              <a:gd fmla="val 8451288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4421373" y="3963610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5060983" y="3077983"/>
            <a:ext cx="1222200" cy="608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1" name="Google Shape;831;p31"/>
          <p:cNvSpPr/>
          <p:nvPr/>
        </p:nvSpPr>
        <p:spPr>
          <a:xfrm>
            <a:off x="4421370" y="3077967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4394685" y="1427782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3" name="Google Shape;833;p31"/>
          <p:cNvSpPr/>
          <p:nvPr/>
        </p:nvSpPr>
        <p:spPr>
          <a:xfrm>
            <a:off x="5034246" y="1427782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4" name="Google Shape;834;p31"/>
          <p:cNvSpPr/>
          <p:nvPr/>
        </p:nvSpPr>
        <p:spPr>
          <a:xfrm>
            <a:off x="5047837" y="1434393"/>
            <a:ext cx="1038300" cy="608400"/>
          </a:xfrm>
          <a:prstGeom prst="arc">
            <a:avLst>
              <a:gd fmla="val 7955172" name="adj1"/>
              <a:gd fmla="val 13726900" name="adj2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1"/>
          <p:cNvSpPr/>
          <p:nvPr/>
        </p:nvSpPr>
        <p:spPr>
          <a:xfrm>
            <a:off x="4578575" y="1435648"/>
            <a:ext cx="1038300" cy="608400"/>
          </a:xfrm>
          <a:prstGeom prst="arc">
            <a:avLst>
              <a:gd fmla="val 18687445" name="adj1"/>
              <a:gd fmla="val 3031838" name="adj2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4974305" y="1427782"/>
            <a:ext cx="1264200" cy="608400"/>
          </a:xfrm>
          <a:prstGeom prst="arc">
            <a:avLst>
              <a:gd fmla="val 13265173" name="adj1"/>
              <a:gd fmla="val 834419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4421374" y="1435642"/>
            <a:ext cx="1222200" cy="608400"/>
          </a:xfrm>
          <a:prstGeom prst="arc">
            <a:avLst>
              <a:gd fmla="val 2500329" name="adj1"/>
              <a:gd fmla="val 1906525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 flipH="1">
            <a:off x="4394670" y="2252883"/>
            <a:ext cx="1222200" cy="608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9" name="Google Shape;839;p31"/>
          <p:cNvSpPr/>
          <p:nvPr/>
        </p:nvSpPr>
        <p:spPr>
          <a:xfrm flipH="1">
            <a:off x="5034283" y="2252867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 txBox="1"/>
          <p:nvPr/>
        </p:nvSpPr>
        <p:spPr>
          <a:xfrm>
            <a:off x="1326775" y="1526250"/>
            <a:ext cx="188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 (INNERT JOIN)</a:t>
            </a:r>
            <a:endParaRPr/>
          </a:p>
        </p:txBody>
      </p:sp>
      <p:sp>
        <p:nvSpPr>
          <p:cNvPr id="841" name="Google Shape;841;p31"/>
          <p:cNvSpPr txBox="1"/>
          <p:nvPr/>
        </p:nvSpPr>
        <p:spPr>
          <a:xfrm>
            <a:off x="1326775" y="4054200"/>
            <a:ext cx="1408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OUTER JOIN</a:t>
            </a:r>
            <a:endParaRPr/>
          </a:p>
        </p:txBody>
      </p:sp>
      <p:sp>
        <p:nvSpPr>
          <p:cNvPr id="842" name="Google Shape;842;p31"/>
          <p:cNvSpPr txBox="1"/>
          <p:nvPr/>
        </p:nvSpPr>
        <p:spPr>
          <a:xfrm>
            <a:off x="1326775" y="2343475"/>
            <a:ext cx="1135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LEFT JOIN</a:t>
            </a:r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1326775" y="3160700"/>
            <a:ext cx="122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RIGHT JOIN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многотабличных запросов и UNION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многотабличных запросов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Объединение UNION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ALL и DISTINCT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Свойства UNION-запросов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849" name="Google Shape;8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3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Многотабличные запросы. UNION. Вложенные запросы. JOIN-объединения. Внешние ключи.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851" name="Google Shape;851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Ограничение внешнего ключа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Нарушение ссылочной целостности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FOREIGN KEY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82" name="Google Shape;882;p33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Внешние ключи и ссылочная целостность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3" name="Google Shape;883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89" name="Google Shape;889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09" name="Google Shape;909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4"/>
          <p:cNvSpPr txBox="1"/>
          <p:nvPr>
            <p:ph type="ctrTitle"/>
          </p:nvPr>
        </p:nvSpPr>
        <p:spPr>
          <a:xfrm>
            <a:off x="1142400" y="571500"/>
            <a:ext cx="7736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Внешний ключ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16" name="Google Shape;91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42" name="Google Shape;942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6337488" y="2165325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7079813" y="21653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337488" y="2556225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7079813" y="25562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7079813" y="17744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337488" y="1773963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1298275" y="21651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2040600" y="21651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1298275" y="25560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2040600" y="25560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Xeon Silver</a:t>
            </a: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2040600" y="17742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1298275" y="1773738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1298275" y="29469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2040600" y="29469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1298275" y="333825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2040600" y="333825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1298275" y="37296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2040600" y="37296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1298275" y="41205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2040600" y="41205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4073232" y="17737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category_id</a:t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4073232" y="216510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073232" y="25564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073232" y="294690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4073232" y="33391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4073232" y="372870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4073232" y="41218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971" name="Google Shape;971;p34"/>
          <p:cNvCxnSpPr>
            <a:stCxn id="944" idx="1"/>
            <a:endCxn id="965" idx="3"/>
          </p:cNvCxnSpPr>
          <p:nvPr/>
        </p:nvCxnSpPr>
        <p:spPr>
          <a:xfrm rot="10800000">
            <a:off x="5202588" y="2360475"/>
            <a:ext cx="11349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34"/>
          <p:cNvCxnSpPr>
            <a:stCxn id="944" idx="1"/>
            <a:endCxn id="966" idx="3"/>
          </p:cNvCxnSpPr>
          <p:nvPr/>
        </p:nvCxnSpPr>
        <p:spPr>
          <a:xfrm flipH="1">
            <a:off x="5202588" y="2360775"/>
            <a:ext cx="1134900" cy="39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4"/>
          <p:cNvCxnSpPr>
            <a:stCxn id="944" idx="1"/>
            <a:endCxn id="967" idx="3"/>
          </p:cNvCxnSpPr>
          <p:nvPr/>
        </p:nvCxnSpPr>
        <p:spPr>
          <a:xfrm flipH="1">
            <a:off x="5202588" y="2360775"/>
            <a:ext cx="1134900" cy="78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34"/>
          <p:cNvCxnSpPr>
            <a:stCxn id="946" idx="1"/>
            <a:endCxn id="968" idx="3"/>
          </p:cNvCxnSpPr>
          <p:nvPr/>
        </p:nvCxnSpPr>
        <p:spPr>
          <a:xfrm flipH="1">
            <a:off x="5202588" y="2751675"/>
            <a:ext cx="1134900" cy="78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4"/>
          <p:cNvCxnSpPr>
            <a:stCxn id="946" idx="1"/>
            <a:endCxn id="969" idx="3"/>
          </p:cNvCxnSpPr>
          <p:nvPr/>
        </p:nvCxnSpPr>
        <p:spPr>
          <a:xfrm flipH="1">
            <a:off x="5202588" y="2751675"/>
            <a:ext cx="1134900" cy="117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4"/>
          <p:cNvCxnSpPr>
            <a:stCxn id="946" idx="1"/>
            <a:endCxn id="970" idx="3"/>
          </p:cNvCxnSpPr>
          <p:nvPr/>
        </p:nvCxnSpPr>
        <p:spPr>
          <a:xfrm flipH="1">
            <a:off x="5202588" y="2751675"/>
            <a:ext cx="1134900" cy="156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Google Shape;977;p34"/>
          <p:cNvSpPr txBox="1"/>
          <p:nvPr/>
        </p:nvSpPr>
        <p:spPr>
          <a:xfrm>
            <a:off x="1298275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  <p:sp>
        <p:nvSpPr>
          <p:cNvPr id="978" name="Google Shape;978;p34"/>
          <p:cNvSpPr txBox="1"/>
          <p:nvPr/>
        </p:nvSpPr>
        <p:spPr>
          <a:xfrm>
            <a:off x="6342300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5"/>
          <p:cNvSpPr txBox="1"/>
          <p:nvPr>
            <p:ph type="ctrTitle"/>
          </p:nvPr>
        </p:nvSpPr>
        <p:spPr>
          <a:xfrm>
            <a:off x="1142400" y="571500"/>
            <a:ext cx="7736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Нарушение ссылочной целостности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84" name="Google Shape;984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90" name="Google Shape;990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10" name="Google Shape;1010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5"/>
          <p:cNvSpPr/>
          <p:nvPr/>
        </p:nvSpPr>
        <p:spPr>
          <a:xfrm>
            <a:off x="6337488" y="2165325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7079813" y="2165325"/>
            <a:ext cx="13371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6337488" y="2556225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7079813" y="25562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7079813" y="17744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6337488" y="1773963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1298275" y="21651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2040600" y="2165100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1298275" y="25560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2040600" y="2556000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Xeon Silver</a:t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2040600" y="17742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1298275" y="1773738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1298275" y="29469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2040600" y="2946900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1298275" y="333825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2040600" y="333825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1298275" y="37296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2040600" y="37296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1298275" y="41205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2040600" y="41205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4073232" y="17737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category_id</a:t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4073232" y="2165100"/>
            <a:ext cx="1129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4073232" y="2556450"/>
            <a:ext cx="1129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4073232" y="2946900"/>
            <a:ext cx="1129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4073232" y="33391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4073232" y="372870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4073232" y="41218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1039" name="Google Shape;1039;p35"/>
          <p:cNvCxnSpPr>
            <a:stCxn id="1012" idx="1"/>
            <a:endCxn id="1033" idx="3"/>
          </p:cNvCxnSpPr>
          <p:nvPr/>
        </p:nvCxnSpPr>
        <p:spPr>
          <a:xfrm rot="10800000">
            <a:off x="5202588" y="2360475"/>
            <a:ext cx="11349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5"/>
          <p:cNvCxnSpPr>
            <a:stCxn id="1012" idx="1"/>
            <a:endCxn id="1034" idx="3"/>
          </p:cNvCxnSpPr>
          <p:nvPr/>
        </p:nvCxnSpPr>
        <p:spPr>
          <a:xfrm flipH="1">
            <a:off x="5202588" y="2360775"/>
            <a:ext cx="1134900" cy="39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35"/>
          <p:cNvCxnSpPr>
            <a:stCxn id="1012" idx="1"/>
            <a:endCxn id="1035" idx="3"/>
          </p:cNvCxnSpPr>
          <p:nvPr/>
        </p:nvCxnSpPr>
        <p:spPr>
          <a:xfrm flipH="1">
            <a:off x="5202588" y="2360775"/>
            <a:ext cx="1134900" cy="78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35"/>
          <p:cNvCxnSpPr>
            <a:stCxn id="1014" idx="1"/>
            <a:endCxn id="1036" idx="3"/>
          </p:cNvCxnSpPr>
          <p:nvPr/>
        </p:nvCxnSpPr>
        <p:spPr>
          <a:xfrm flipH="1">
            <a:off x="5202588" y="2751675"/>
            <a:ext cx="1134900" cy="78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35"/>
          <p:cNvCxnSpPr>
            <a:stCxn id="1014" idx="1"/>
            <a:endCxn id="1037" idx="3"/>
          </p:cNvCxnSpPr>
          <p:nvPr/>
        </p:nvCxnSpPr>
        <p:spPr>
          <a:xfrm flipH="1">
            <a:off x="5202588" y="2751675"/>
            <a:ext cx="1134900" cy="117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35"/>
          <p:cNvCxnSpPr>
            <a:stCxn id="1014" idx="1"/>
            <a:endCxn id="1038" idx="3"/>
          </p:cNvCxnSpPr>
          <p:nvPr/>
        </p:nvCxnSpPr>
        <p:spPr>
          <a:xfrm flipH="1">
            <a:off x="5202588" y="2751675"/>
            <a:ext cx="1134900" cy="156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35"/>
          <p:cNvSpPr txBox="1"/>
          <p:nvPr/>
        </p:nvSpPr>
        <p:spPr>
          <a:xfrm>
            <a:off x="1298275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  <p:sp>
        <p:nvSpPr>
          <p:cNvPr id="1046" name="Google Shape;1046;p35"/>
          <p:cNvSpPr txBox="1"/>
          <p:nvPr/>
        </p:nvSpPr>
        <p:spPr>
          <a:xfrm>
            <a:off x="6342300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FOREIGN KEY (col1, ...) REFERENCES tbl (tbl_col, ...)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[ON DELETE ...]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[ON UPDATE ...]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52" name="Google Shape;1052;p36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Команда FOREIGN KEY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3" name="Google Shape;1053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79" name="Google Shape;1079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CASCADE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 ACTION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RESTRICT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 DEFAULT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86" name="Google Shape;1086;p37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Ограничение внешнего ключа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87" name="Google Shape;1087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93" name="Google Shape;1093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13" name="Google Shape;1113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20" name="Google Shape;1120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Составьте список пользователей users, которые осуществили хотя бы один заказ orders в интернет магазине.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Выведите список товаров products и разделов catalogs, который соответствует товару.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27" name="Google Shape;1127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47" name="Google Shape;1147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54" name="Google Shape;1154;p3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таблица рейсов flights (id, from, to) и таблица городов cities (label, name). Поля from, to и label содержат английские названия городов, поле name — русское. Выведите список рейсов flights с русскими названиями городов.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55" name="Google Shape;1155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61" name="Google Shape;1161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81" name="Google Shape;1181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0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88" name="Google Shape;1188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4" name="Google Shape;1194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14" name="Google Shape;1214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0"/>
          <p:cNvSpPr/>
          <p:nvPr/>
        </p:nvSpPr>
        <p:spPr>
          <a:xfrm>
            <a:off x="1240813" y="225112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217" name="Google Shape;1217;p40"/>
          <p:cNvSpPr/>
          <p:nvPr/>
        </p:nvSpPr>
        <p:spPr>
          <a:xfrm>
            <a:off x="1240813" y="267317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18" name="Google Shape;1218;p40"/>
          <p:cNvSpPr/>
          <p:nvPr/>
        </p:nvSpPr>
        <p:spPr>
          <a:xfrm>
            <a:off x="1240813" y="309527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19" name="Google Shape;1219;p40"/>
          <p:cNvSpPr/>
          <p:nvPr/>
        </p:nvSpPr>
        <p:spPr>
          <a:xfrm>
            <a:off x="1240813" y="351737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20" name="Google Shape;1220;p40"/>
          <p:cNvSpPr/>
          <p:nvPr/>
        </p:nvSpPr>
        <p:spPr>
          <a:xfrm>
            <a:off x="1240813" y="393942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221" name="Google Shape;1221;p40"/>
          <p:cNvSpPr/>
          <p:nvPr/>
        </p:nvSpPr>
        <p:spPr>
          <a:xfrm>
            <a:off x="1240813" y="182897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222" name="Google Shape;1222;p40"/>
          <p:cNvSpPr/>
          <p:nvPr/>
        </p:nvSpPr>
        <p:spPr>
          <a:xfrm>
            <a:off x="1963813" y="225112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moscow</a:t>
            </a:r>
            <a:endParaRPr/>
          </a:p>
        </p:txBody>
      </p:sp>
      <p:sp>
        <p:nvSpPr>
          <p:cNvPr id="1223" name="Google Shape;1223;p40"/>
          <p:cNvSpPr/>
          <p:nvPr/>
        </p:nvSpPr>
        <p:spPr>
          <a:xfrm>
            <a:off x="1963813" y="26731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novgorod</a:t>
            </a:r>
            <a:endParaRPr/>
          </a:p>
        </p:txBody>
      </p:sp>
      <p:sp>
        <p:nvSpPr>
          <p:cNvPr id="1224" name="Google Shape;1224;p40"/>
          <p:cNvSpPr/>
          <p:nvPr/>
        </p:nvSpPr>
        <p:spPr>
          <a:xfrm>
            <a:off x="1963813" y="30952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irkutsk</a:t>
            </a:r>
            <a:endParaRPr/>
          </a:p>
        </p:txBody>
      </p:sp>
      <p:sp>
        <p:nvSpPr>
          <p:cNvPr id="1225" name="Google Shape;1225;p40"/>
          <p:cNvSpPr/>
          <p:nvPr/>
        </p:nvSpPr>
        <p:spPr>
          <a:xfrm>
            <a:off x="1963813" y="35173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omsk</a:t>
            </a:r>
            <a:endParaRPr/>
          </a:p>
        </p:txBody>
      </p:sp>
      <p:sp>
        <p:nvSpPr>
          <p:cNvPr id="1226" name="Google Shape;1226;p40"/>
          <p:cNvSpPr/>
          <p:nvPr/>
        </p:nvSpPr>
        <p:spPr>
          <a:xfrm>
            <a:off x="1963813" y="393942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moscow</a:t>
            </a:r>
            <a:endParaRPr/>
          </a:p>
        </p:txBody>
      </p:sp>
      <p:sp>
        <p:nvSpPr>
          <p:cNvPr id="1227" name="Google Shape;1227;p40"/>
          <p:cNvSpPr/>
          <p:nvPr/>
        </p:nvSpPr>
        <p:spPr>
          <a:xfrm>
            <a:off x="1963813" y="18289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</p:txBody>
      </p:sp>
      <p:sp>
        <p:nvSpPr>
          <p:cNvPr id="1228" name="Google Shape;1228;p40"/>
          <p:cNvSpPr/>
          <p:nvPr/>
        </p:nvSpPr>
        <p:spPr>
          <a:xfrm>
            <a:off x="3221112" y="225112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omsk</a:t>
            </a:r>
            <a:endParaRPr/>
          </a:p>
        </p:txBody>
      </p:sp>
      <p:sp>
        <p:nvSpPr>
          <p:cNvPr id="1229" name="Google Shape;1229;p40"/>
          <p:cNvSpPr/>
          <p:nvPr/>
        </p:nvSpPr>
        <p:spPr>
          <a:xfrm>
            <a:off x="3221112" y="26731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kazan</a:t>
            </a:r>
            <a:endParaRPr/>
          </a:p>
        </p:txBody>
      </p:sp>
      <p:sp>
        <p:nvSpPr>
          <p:cNvPr id="1230" name="Google Shape;1230;p40"/>
          <p:cNvSpPr/>
          <p:nvPr/>
        </p:nvSpPr>
        <p:spPr>
          <a:xfrm>
            <a:off x="3221112" y="30952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moscow</a:t>
            </a:r>
            <a:endParaRPr/>
          </a:p>
        </p:txBody>
      </p:sp>
      <p:sp>
        <p:nvSpPr>
          <p:cNvPr id="1231" name="Google Shape;1231;p40"/>
          <p:cNvSpPr/>
          <p:nvPr/>
        </p:nvSpPr>
        <p:spPr>
          <a:xfrm>
            <a:off x="3221112" y="35173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irkutsk</a:t>
            </a:r>
            <a:endParaRPr/>
          </a:p>
        </p:txBody>
      </p:sp>
      <p:sp>
        <p:nvSpPr>
          <p:cNvPr id="1232" name="Google Shape;1232;p40"/>
          <p:cNvSpPr/>
          <p:nvPr/>
        </p:nvSpPr>
        <p:spPr>
          <a:xfrm>
            <a:off x="3221112" y="393942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kazan</a:t>
            </a:r>
            <a:endParaRPr/>
          </a:p>
        </p:txBody>
      </p:sp>
      <p:sp>
        <p:nvSpPr>
          <p:cNvPr id="1233" name="Google Shape;1233;p40"/>
          <p:cNvSpPr/>
          <p:nvPr/>
        </p:nvSpPr>
        <p:spPr>
          <a:xfrm>
            <a:off x="3221112" y="18289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</a:t>
            </a:r>
            <a:endParaRPr/>
          </a:p>
        </p:txBody>
      </p:sp>
      <p:sp>
        <p:nvSpPr>
          <p:cNvPr id="1234" name="Google Shape;1234;p40"/>
          <p:cNvSpPr/>
          <p:nvPr/>
        </p:nvSpPr>
        <p:spPr>
          <a:xfrm>
            <a:off x="5735675" y="227346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moscow</a:t>
            </a:r>
            <a:endParaRPr/>
          </a:p>
        </p:txBody>
      </p:sp>
      <p:sp>
        <p:nvSpPr>
          <p:cNvPr id="1235" name="Google Shape;1235;p40"/>
          <p:cNvSpPr/>
          <p:nvPr/>
        </p:nvSpPr>
        <p:spPr>
          <a:xfrm>
            <a:off x="5735675" y="26955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irkutsk</a:t>
            </a:r>
            <a:endParaRPr/>
          </a:p>
        </p:txBody>
      </p:sp>
      <p:sp>
        <p:nvSpPr>
          <p:cNvPr id="1236" name="Google Shape;1236;p40"/>
          <p:cNvSpPr/>
          <p:nvPr/>
        </p:nvSpPr>
        <p:spPr>
          <a:xfrm>
            <a:off x="5735675" y="31176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novgorod</a:t>
            </a:r>
            <a:endParaRPr/>
          </a:p>
        </p:txBody>
      </p:sp>
      <p:sp>
        <p:nvSpPr>
          <p:cNvPr id="1237" name="Google Shape;1237;p40"/>
          <p:cNvSpPr/>
          <p:nvPr/>
        </p:nvSpPr>
        <p:spPr>
          <a:xfrm>
            <a:off x="5735675" y="35397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kazan</a:t>
            </a:r>
            <a:endParaRPr/>
          </a:p>
        </p:txBody>
      </p:sp>
      <p:sp>
        <p:nvSpPr>
          <p:cNvPr id="1238" name="Google Shape;1238;p40"/>
          <p:cNvSpPr/>
          <p:nvPr/>
        </p:nvSpPr>
        <p:spPr>
          <a:xfrm>
            <a:off x="5735675" y="396176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omsk</a:t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5735675" y="18513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label</a:t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6992975" y="227346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Москва</a:t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6992975" y="26955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Иркутск</a:t>
            </a:r>
            <a:endParaRPr/>
          </a:p>
        </p:txBody>
      </p:sp>
      <p:sp>
        <p:nvSpPr>
          <p:cNvPr id="1242" name="Google Shape;1242;p40"/>
          <p:cNvSpPr/>
          <p:nvPr/>
        </p:nvSpPr>
        <p:spPr>
          <a:xfrm>
            <a:off x="6992975" y="31176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Новгород</a:t>
            </a:r>
            <a:endParaRPr/>
          </a:p>
        </p:txBody>
      </p:sp>
      <p:sp>
        <p:nvSpPr>
          <p:cNvPr id="1243" name="Google Shape;1243;p40"/>
          <p:cNvSpPr/>
          <p:nvPr/>
        </p:nvSpPr>
        <p:spPr>
          <a:xfrm>
            <a:off x="6992975" y="35397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Казань</a:t>
            </a: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6992975" y="396176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Омск</a:t>
            </a: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6992975" y="18513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246" name="Google Shape;1246;p40"/>
          <p:cNvSpPr txBox="1"/>
          <p:nvPr/>
        </p:nvSpPr>
        <p:spPr>
          <a:xfrm>
            <a:off x="1240813" y="1362250"/>
            <a:ext cx="882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flights</a:t>
            </a:r>
            <a:endParaRPr/>
          </a:p>
        </p:txBody>
      </p:sp>
      <p:sp>
        <p:nvSpPr>
          <p:cNvPr id="1247" name="Google Shape;1247;p40"/>
          <p:cNvSpPr txBox="1"/>
          <p:nvPr/>
        </p:nvSpPr>
        <p:spPr>
          <a:xfrm>
            <a:off x="5735675" y="1384575"/>
            <a:ext cx="882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многотабличных запросов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Объединение (UNION)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Вложенные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Соединенение (JOIN)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Операции со множествами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259236" y="1468635"/>
            <a:ext cx="1264200" cy="6084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II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6096785" y="1468635"/>
            <a:ext cx="1222200" cy="608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6" name="Google Shape;186;p16"/>
          <p:cNvSpPr/>
          <p:nvPr/>
        </p:nvSpPr>
        <p:spPr>
          <a:xfrm>
            <a:off x="2463637" y="1468635"/>
            <a:ext cx="1222200" cy="6084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6736346" y="1468635"/>
            <a:ext cx="1222200" cy="608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8" name="Google Shape;188;p16"/>
          <p:cNvSpPr/>
          <p:nvPr/>
        </p:nvSpPr>
        <p:spPr>
          <a:xfrm>
            <a:off x="6694395" y="1468635"/>
            <a:ext cx="1264200" cy="608400"/>
          </a:xfrm>
          <a:prstGeom prst="arc">
            <a:avLst>
              <a:gd fmla="val 13134157" name="adj1"/>
              <a:gd fmla="val 8451288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6096785" y="1468635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5574077" y="1608563"/>
            <a:ext cx="471900" cy="328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3773214" y="1581624"/>
            <a:ext cx="398700" cy="382500"/>
          </a:xfrm>
          <a:prstGeom prst="mathPlus">
            <a:avLst>
              <a:gd fmla="val 23520" name="adj1"/>
            </a:avLst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4259236" y="2658258"/>
            <a:ext cx="1264200" cy="608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II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6096785" y="2658258"/>
            <a:ext cx="1222200" cy="608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16"/>
          <p:cNvSpPr/>
          <p:nvPr/>
        </p:nvSpPr>
        <p:spPr>
          <a:xfrm>
            <a:off x="2463637" y="2658258"/>
            <a:ext cx="1222200" cy="608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6736346" y="2658258"/>
            <a:ext cx="1222200" cy="608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6" name="Google Shape;196;p16"/>
          <p:cNvSpPr/>
          <p:nvPr/>
        </p:nvSpPr>
        <p:spPr>
          <a:xfrm>
            <a:off x="6096733" y="2658292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5574077" y="2798186"/>
            <a:ext cx="471900" cy="328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3773256" y="2798152"/>
            <a:ext cx="398700" cy="328500"/>
          </a:xfrm>
          <a:prstGeom prst="mathMinus">
            <a:avLst>
              <a:gd fmla="val 23520" name="adj1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4259236" y="3795269"/>
            <a:ext cx="1264200" cy="608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II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6096785" y="3795269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1" name="Google Shape;201;p16"/>
          <p:cNvSpPr/>
          <p:nvPr/>
        </p:nvSpPr>
        <p:spPr>
          <a:xfrm>
            <a:off x="2463637" y="3795269"/>
            <a:ext cx="1222200" cy="608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736346" y="3795269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3" name="Google Shape;203;p16"/>
          <p:cNvSpPr/>
          <p:nvPr/>
        </p:nvSpPr>
        <p:spPr>
          <a:xfrm>
            <a:off x="5574077" y="3935197"/>
            <a:ext cx="471900" cy="328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3812143" y="3935190"/>
            <a:ext cx="320700" cy="542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6749937" y="3801880"/>
            <a:ext cx="1038300" cy="608400"/>
          </a:xfrm>
          <a:prstGeom prst="arc">
            <a:avLst>
              <a:gd fmla="val 7955172" name="adj1"/>
              <a:gd fmla="val 13726900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6274325" y="3795260"/>
            <a:ext cx="1038300" cy="608400"/>
          </a:xfrm>
          <a:prstGeom prst="arc">
            <a:avLst>
              <a:gd fmla="val 18687445" name="adj1"/>
              <a:gd fmla="val 3031838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6676405" y="3795269"/>
            <a:ext cx="1264200" cy="608400"/>
          </a:xfrm>
          <a:prstGeom prst="arc">
            <a:avLst>
              <a:gd fmla="val 13265173" name="adj1"/>
              <a:gd fmla="val 834419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6123474" y="3803130"/>
            <a:ext cx="1222200" cy="608400"/>
          </a:xfrm>
          <a:prstGeom prst="arc">
            <a:avLst>
              <a:gd fmla="val 2500329" name="adj1"/>
              <a:gd fmla="val 1906525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1428963" y="1445288"/>
            <a:ext cx="855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r>
              <a:rPr lang="ru"/>
              <a:t>NION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1328687" y="2617163"/>
            <a:ext cx="946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EXCEPT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1053301" y="3789050"/>
            <a:ext cx="122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INTERSECT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689973" y="1771850"/>
            <a:ext cx="1594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ОБЪЕДИНЕНИЕ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689986" y="2944488"/>
            <a:ext cx="1594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РАЗНОСТЬ</a:t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689986" y="4134938"/>
            <a:ext cx="1594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ПЕРЕСЕЧЕНИЕ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Вложенные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6" name="Google Shape;24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3447300" y="1666275"/>
            <a:ext cx="22494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GROUP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HAVING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JOIN соединений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0" name="Google Shape;280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4421373" y="3963610"/>
            <a:ext cx="1222200" cy="608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3" name="Google Shape;283;p18"/>
          <p:cNvSpPr/>
          <p:nvPr/>
        </p:nvSpPr>
        <p:spPr>
          <a:xfrm>
            <a:off x="5060933" y="3963610"/>
            <a:ext cx="1222200" cy="608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4" name="Google Shape;284;p18"/>
          <p:cNvSpPr/>
          <p:nvPr/>
        </p:nvSpPr>
        <p:spPr>
          <a:xfrm>
            <a:off x="5018982" y="3963610"/>
            <a:ext cx="1264200" cy="608400"/>
          </a:xfrm>
          <a:prstGeom prst="arc">
            <a:avLst>
              <a:gd fmla="val 13134157" name="adj1"/>
              <a:gd fmla="val 8451288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4421373" y="3963610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5060983" y="3077983"/>
            <a:ext cx="1222200" cy="608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7" name="Google Shape;287;p18"/>
          <p:cNvSpPr/>
          <p:nvPr/>
        </p:nvSpPr>
        <p:spPr>
          <a:xfrm>
            <a:off x="4421370" y="3077967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4394685" y="1427782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9" name="Google Shape;289;p18"/>
          <p:cNvSpPr/>
          <p:nvPr/>
        </p:nvSpPr>
        <p:spPr>
          <a:xfrm>
            <a:off x="5034246" y="1427782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0" name="Google Shape;290;p18"/>
          <p:cNvSpPr/>
          <p:nvPr/>
        </p:nvSpPr>
        <p:spPr>
          <a:xfrm>
            <a:off x="5047837" y="1434393"/>
            <a:ext cx="1038300" cy="608400"/>
          </a:xfrm>
          <a:prstGeom prst="arc">
            <a:avLst>
              <a:gd fmla="val 7955172" name="adj1"/>
              <a:gd fmla="val 13726900" name="adj2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4578575" y="1435648"/>
            <a:ext cx="1038300" cy="608400"/>
          </a:xfrm>
          <a:prstGeom prst="arc">
            <a:avLst>
              <a:gd fmla="val 18687445" name="adj1"/>
              <a:gd fmla="val 3031838" name="adj2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4974305" y="1427782"/>
            <a:ext cx="1264200" cy="608400"/>
          </a:xfrm>
          <a:prstGeom prst="arc">
            <a:avLst>
              <a:gd fmla="val 13265173" name="adj1"/>
              <a:gd fmla="val 834419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4421374" y="1435642"/>
            <a:ext cx="1222200" cy="608400"/>
          </a:xfrm>
          <a:prstGeom prst="arc">
            <a:avLst>
              <a:gd fmla="val 2500329" name="adj1"/>
              <a:gd fmla="val 1906525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 flipH="1">
            <a:off x="4394670" y="2252883"/>
            <a:ext cx="1222200" cy="608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5" name="Google Shape;295;p18"/>
          <p:cNvSpPr/>
          <p:nvPr/>
        </p:nvSpPr>
        <p:spPr>
          <a:xfrm flipH="1">
            <a:off x="5034283" y="2252867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 txBox="1"/>
          <p:nvPr/>
        </p:nvSpPr>
        <p:spPr>
          <a:xfrm>
            <a:off x="1326775" y="1526250"/>
            <a:ext cx="188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 (INNERT JOIN)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1326775" y="4054200"/>
            <a:ext cx="1408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OUTER </a:t>
            </a:r>
            <a:r>
              <a:rPr lang="ru"/>
              <a:t>JOIN</a:t>
            </a:r>
            <a:endParaRPr/>
          </a:p>
        </p:txBody>
      </p:sp>
      <p:sp>
        <p:nvSpPr>
          <p:cNvPr id="298" name="Google Shape;298;p18"/>
          <p:cNvSpPr txBox="1"/>
          <p:nvPr/>
        </p:nvSpPr>
        <p:spPr>
          <a:xfrm>
            <a:off x="1326775" y="2343475"/>
            <a:ext cx="1135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LEFT</a:t>
            </a:r>
            <a:r>
              <a:rPr lang="ru"/>
              <a:t> JOIN</a:t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1326775" y="3160700"/>
            <a:ext cx="122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RIGHT</a:t>
            </a:r>
            <a:r>
              <a:rPr lang="ru"/>
              <a:t> JOIN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Объединение UNION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31" name="Google Shape;331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2030850" y="2098853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	ы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2030850" y="246237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2030850" y="28259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2030850" y="173525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2030850" y="1371738"/>
            <a:ext cx="99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2030850" y="4059157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2030850" y="4422677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2030850" y="369555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2030850" y="3332050"/>
            <a:ext cx="99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rubrics</a:t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>
            <a:off x="4246175" y="1705400"/>
            <a:ext cx="12180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rubrics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name;</a:t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6348100" y="36886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	ы</a:t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6348100" y="2961439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6348100" y="2597856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6348100" y="2234263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6348100" y="33250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Объединение UNION ALL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79" name="Google Shape;379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2030850" y="2098853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	ы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2030850" y="246237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2030850" y="28259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2030850" y="173525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2030850" y="1371738"/>
            <a:ext cx="99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2030850" y="4059157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2030850" y="4422677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2030850" y="369555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2030850" y="3332050"/>
            <a:ext cx="99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rubrics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4246175" y="1705400"/>
            <a:ext cx="12180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 ALL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rubrics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name;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348100" y="399108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	ы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348100" y="3263889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6348100" y="2900306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348100" y="2173113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6348100" y="362748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6348100" y="25367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Ключевые слова</a:t>
            </a:r>
            <a:r>
              <a:rPr lang="ru" sz="3200">
                <a:solidFill>
                  <a:srgbClr val="4C5D6E"/>
                </a:solidFill>
              </a:rPr>
              <a:t> ALL и DISTINCT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28" name="Google Shape;428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 txBox="1"/>
          <p:nvPr/>
        </p:nvSpPr>
        <p:spPr>
          <a:xfrm>
            <a:off x="1368275" y="1544875"/>
            <a:ext cx="1581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SELECT</a:t>
            </a:r>
            <a:r>
              <a:rPr lang="ru"/>
              <a:t>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catalogs;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1368275" y="2590963"/>
            <a:ext cx="1755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SELECT ALL</a:t>
            </a:r>
            <a:r>
              <a:rPr lang="ru"/>
              <a:t>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catalogs;</a:t>
            </a:r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1386875" y="3637075"/>
            <a:ext cx="2266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SELECT DISTINCT</a:t>
            </a:r>
            <a:r>
              <a:rPr lang="ru"/>
              <a:t>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catalogs;</a:t>
            </a:r>
            <a:endParaRPr/>
          </a:p>
        </p:txBody>
      </p:sp>
      <p:sp>
        <p:nvSpPr>
          <p:cNvPr id="433" name="Google Shape;433;p21"/>
          <p:cNvSpPr txBox="1"/>
          <p:nvPr/>
        </p:nvSpPr>
        <p:spPr>
          <a:xfrm>
            <a:off x="4732775" y="1544875"/>
            <a:ext cx="2751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rubrics</a:t>
            </a:r>
            <a:endParaRPr/>
          </a:p>
        </p:txBody>
      </p:sp>
      <p:sp>
        <p:nvSpPr>
          <p:cNvPr id="434" name="Google Shape;434;p21"/>
          <p:cNvSpPr txBox="1"/>
          <p:nvPr/>
        </p:nvSpPr>
        <p:spPr>
          <a:xfrm>
            <a:off x="4732775" y="2590975"/>
            <a:ext cx="2981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 DISTINCT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rubrics</a:t>
            </a:r>
            <a:endParaRPr/>
          </a:p>
        </p:txBody>
      </p:sp>
      <p:sp>
        <p:nvSpPr>
          <p:cNvPr id="435" name="Google Shape;435;p21"/>
          <p:cNvSpPr txBox="1"/>
          <p:nvPr/>
        </p:nvSpPr>
        <p:spPr>
          <a:xfrm>
            <a:off x="4732775" y="3637075"/>
            <a:ext cx="2981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UNION ALL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rubrics</a:t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4571000" y="1408525"/>
            <a:ext cx="3080400" cy="21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1256075" y="1408513"/>
            <a:ext cx="3080400" cy="21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