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61" r:id="rId3"/>
    <p:sldId id="262" r:id="rId4"/>
    <p:sldId id="260" r:id="rId5"/>
    <p:sldId id="263" r:id="rId6"/>
    <p:sldId id="257" r:id="rId7"/>
    <p:sldId id="258" r:id="rId8"/>
    <p:sldId id="264" r:id="rId9"/>
    <p:sldId id="265" r:id="rId10"/>
    <p:sldId id="266" r:id="rId11"/>
    <p:sldId id="269" r:id="rId12"/>
    <p:sldId id="267" r:id="rId13"/>
    <p:sldId id="270" r:id="rId14"/>
    <p:sldId id="268" r:id="rId15"/>
    <p:sldId id="271" r:id="rId16"/>
    <p:sldId id="25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803B"/>
    <a:srgbClr val="252F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744"/>
    <p:restoredTop sz="94661"/>
  </p:normalViewPr>
  <p:slideViewPr>
    <p:cSldViewPr snapToGrid="0" snapToObjects="1">
      <p:cViewPr>
        <p:scale>
          <a:sx n="95" d="100"/>
          <a:sy n="95" d="100"/>
        </p:scale>
        <p:origin x="368" y="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1" d="100"/>
          <a:sy n="91" d="100"/>
        </p:scale>
        <p:origin x="2600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54D4E41-115A-014D-A29E-9886AA0CDB9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C43D7-F297-C948-838B-4DD796B99FB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64AB0F-F73D-7847-9F1F-5D006B0C37C4}" type="datetimeFigureOut">
              <a:rPr lang="en-US" smtClean="0"/>
              <a:t>5/11/19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E0C665-C56D-6F4F-A53C-929DBD98921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2AF1B5-612D-6047-A86A-A87DF392DD0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8A3321-D197-6D43-A81E-A7F730B80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3052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5AD2FE-E58F-ED41-801D-E5A3211637DC}" type="datetimeFigureOut">
              <a:rPr lang="en-US" smtClean="0"/>
              <a:t>5/11/19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317B00-94B8-1448-B8FB-86094E080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698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C0F39-CA0F-ED45-95B9-E36C345E3F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A60C6A-792E-1744-B2B3-441ED97FA4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2B3323-5FE0-B542-9EC5-CF4278E58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8C56C-3994-EE4F-A092-9E049A8DA68C}" type="datetimeFigureOut">
              <a:rPr lang="en-US" smtClean="0"/>
              <a:t>5/11/19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8CAAD-CBEC-E648-9867-2EED630C1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C5468D-CA53-9541-8AF5-B4DCA59A6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2924F-C7B3-0B47-AAD0-CE523F3E4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045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638A9-157E-3C40-90E1-A2538DB51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9636FF-2F48-0941-A194-002A065D1F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DCA6A9-1DA8-D74B-B26F-71E87071E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8C56C-3994-EE4F-A092-9E049A8DA68C}" type="datetimeFigureOut">
              <a:rPr lang="en-US" smtClean="0"/>
              <a:t>5/11/19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33278F-CD97-AF4A-98F2-DE93A4AA0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593E17-E2FA-2E46-910E-7D3026ED7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2924F-C7B3-0B47-AAD0-CE523F3E4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982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B8491A-D4E5-AC48-8B4F-1DE836FB23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9F390A-B2FE-5D4B-A0E1-B75C030996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EA4CD3-FBBA-7A4E-9A44-311193087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8C56C-3994-EE4F-A092-9E049A8DA68C}" type="datetimeFigureOut">
              <a:rPr lang="en-US" smtClean="0"/>
              <a:t>5/11/19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0C37A4-C206-6147-A4F4-812533D88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85BC99-4C14-C245-BC19-39A568718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2924F-C7B3-0B47-AAD0-CE523F3E4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11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AE5DC-81B1-F74E-A447-E860A87EB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988" y="39480"/>
            <a:ext cx="10538012" cy="1073150"/>
          </a:xfrm>
        </p:spPr>
        <p:txBody>
          <a:bodyPr>
            <a:normAutofit/>
          </a:bodyPr>
          <a:lstStyle>
            <a:lvl1pPr algn="ctr">
              <a:defRPr sz="4400" b="1">
                <a:latin typeface="Helvetica" pitchFamily="2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8EDBF8-FA82-C841-A527-C60BBBFB1E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2452"/>
            <a:ext cx="10515600" cy="4944511"/>
          </a:xfrm>
        </p:spPr>
        <p:txBody>
          <a:bodyPr/>
          <a:lstStyle>
            <a:lvl1pPr>
              <a:defRPr>
                <a:latin typeface="Helvetica" pitchFamily="2" charset="0"/>
              </a:defRPr>
            </a:lvl1pPr>
            <a:lvl2pPr>
              <a:defRPr>
                <a:latin typeface="Helvetica" pitchFamily="2" charset="0"/>
              </a:defRPr>
            </a:lvl2pPr>
            <a:lvl3pPr>
              <a:defRPr>
                <a:latin typeface="Helvetica" pitchFamily="2" charset="0"/>
              </a:defRPr>
            </a:lvl3pPr>
            <a:lvl4pPr>
              <a:defRPr>
                <a:latin typeface="Helvetica" pitchFamily="2" charset="0"/>
              </a:defRPr>
            </a:lvl4pPr>
            <a:lvl5pPr>
              <a:defRPr>
                <a:latin typeface="Helvetica" pitchFamily="2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6C782D-0DA4-4345-9588-7083D3DDC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8C56C-3994-EE4F-A092-9E049A8DA68C}" type="datetimeFigureOut">
              <a:rPr lang="en-US" smtClean="0"/>
              <a:t>5/11/19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605A5D-4F0B-B049-B9E3-887251C54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47D50-3AB6-B14B-8FC0-53DD49354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2924F-C7B3-0B47-AAD0-CE523F3E4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546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78F2D-D974-F34B-9AF2-120786834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CF43EF-8C59-454E-A066-DF45DF17B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4B0631-78F3-6E4A-A223-06AA49A4B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8C56C-3994-EE4F-A092-9E049A8DA68C}" type="datetimeFigureOut">
              <a:rPr lang="en-US" smtClean="0"/>
              <a:t>5/11/19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92D6E7-98B3-DB4F-AAB6-83671821B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327808-5A82-344A-BF9B-50A6DE6AB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2924F-C7B3-0B47-AAD0-CE523F3E4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07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A1E70-71D5-0948-A026-CF8E3B583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AB5949-C274-4D4C-8A5C-0AAF6D5181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44015C-A561-114A-AD32-9E5B0BE311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CA1217-F30D-6440-9DB5-E370D547C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8C56C-3994-EE4F-A092-9E049A8DA68C}" type="datetimeFigureOut">
              <a:rPr lang="en-US" smtClean="0"/>
              <a:t>5/11/19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E29AD9-C76D-EF42-B0BC-8AE1D069D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8EFA4-1C50-3249-99ED-CD99971AD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2924F-C7B3-0B47-AAD0-CE523F3E4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907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C4F5F-3196-CE4F-964F-DE83B43ED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8E36F-CC05-F34D-9AFA-A1A7C77290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D4F3D3-0FB2-4D40-9932-4D1228CCA9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D1EDD2-409A-2649-9CD7-ADE1F15B1B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B3A40C-91F3-8042-BCD4-CA717F4ECF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6E843F-10CD-CE48-B3F3-FE65FBC40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8C56C-3994-EE4F-A092-9E049A8DA68C}" type="datetimeFigureOut">
              <a:rPr lang="en-US" smtClean="0"/>
              <a:t>5/11/19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E3237A-026C-7A49-B6C6-6564548F4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3A659A-14C9-5446-A6C5-C77704AC7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2924F-C7B3-0B47-AAD0-CE523F3E4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816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E99C2-B01A-AB4E-A896-90E8AE9F0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B62D85-12BA-0441-A24D-12E598A92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8C56C-3994-EE4F-A092-9E049A8DA68C}" type="datetimeFigureOut">
              <a:rPr lang="en-US" smtClean="0"/>
              <a:t>5/11/19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6E6C79-513F-BD43-A25E-1410B3301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0885B8-EBCF-5E4B-8299-27A93A715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2924F-C7B3-0B47-AAD0-CE523F3E4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729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92C343-0FC1-A647-BB13-7567018B2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8C56C-3994-EE4F-A092-9E049A8DA68C}" type="datetimeFigureOut">
              <a:rPr lang="en-US" smtClean="0"/>
              <a:t>5/12/19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59FE56-3926-A54C-9CA4-9786AA58B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08849E-680C-524A-A3FE-155AC6433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2924F-C7B3-0B47-AAD0-CE523F3E4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12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7219E-F957-FE4B-979C-B4F567F80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BBC3AA-26F9-C143-9A11-A215FF8F4B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7E0205-84B8-9143-AB87-261F3E97C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FC2285-F8F0-8445-A34A-7B9B1A42F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8C56C-3994-EE4F-A092-9E049A8DA68C}" type="datetimeFigureOut">
              <a:rPr lang="en-US" smtClean="0"/>
              <a:t>5/11/19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CE8F9E-2DC0-454D-AC34-4F8984D75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008264-095A-5B43-ACF1-8FF969CCE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2924F-C7B3-0B47-AAD0-CE523F3E4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984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E24DF-0F49-4E49-BC25-9F62163C5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D0CDCD-0F96-8645-9066-40C90880E8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F94D82-3CF1-934A-B138-38C1025759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35B009-763D-874F-AEE0-A3FA9E498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8C56C-3994-EE4F-A092-9E049A8DA68C}" type="datetimeFigureOut">
              <a:rPr lang="en-US" smtClean="0"/>
              <a:t>5/11/19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83172C-D665-3342-944B-B98155604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B4798F-B459-4C4D-B410-C39BBFEBD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2924F-C7B3-0B47-AAD0-CE523F3E4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136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90DBB8-0AF3-6241-A931-14B090BAA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542" y="2"/>
            <a:ext cx="10551458" cy="12304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F8E581-CEAC-7A40-89F8-4C3EEBE519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3763" y="1438835"/>
            <a:ext cx="11304495" cy="47650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911C82-02EC-9445-BD9C-3DED28DE4D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18C56C-3994-EE4F-A092-9E049A8DA68C}" type="datetimeFigureOut">
              <a:rPr lang="en-US" smtClean="0"/>
              <a:t>5/12/19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728088-9339-8F41-ABDD-4DCB2FD3EC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9E7278-2EE6-CE48-A794-1FA4A56179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2924F-C7B3-0B47-AAD0-CE523F3E482C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20F4092-4D19-0146-ADD0-763A332F6313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" y="1"/>
            <a:ext cx="1640540" cy="1230404"/>
          </a:xfrm>
          <a:prstGeom prst="rect">
            <a:avLst/>
          </a:prstGeom>
          <a:ln w="1270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3169634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2F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E9A36FA-AE8D-2D48-9B20-9932A50C42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181" y="227823"/>
            <a:ext cx="5080000" cy="381000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1A21C228-672E-6346-8DC4-C551A9056FB4}"/>
              </a:ext>
            </a:extLst>
          </p:cNvPr>
          <p:cNvGrpSpPr/>
          <p:nvPr/>
        </p:nvGrpSpPr>
        <p:grpSpPr>
          <a:xfrm>
            <a:off x="4124202" y="4119633"/>
            <a:ext cx="3777381" cy="1084923"/>
            <a:chOff x="4385928" y="3915754"/>
            <a:chExt cx="2956965" cy="108492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12D598C-9967-8642-A363-1A60EC32E098}"/>
                </a:ext>
              </a:extLst>
            </p:cNvPr>
            <p:cNvSpPr txBox="1"/>
            <p:nvPr/>
          </p:nvSpPr>
          <p:spPr>
            <a:xfrm>
              <a:off x="4385928" y="3915754"/>
              <a:ext cx="295696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600" dirty="0">
                  <a:solidFill>
                    <a:schemeClr val="bg1"/>
                  </a:solidFill>
                </a:rPr>
                <a:t>Catering Combined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4369AA3-D6EA-7C4B-8F9C-0A1014D560DE}"/>
                </a:ext>
              </a:extLst>
            </p:cNvPr>
            <p:cNvSpPr txBox="1"/>
            <p:nvPr/>
          </p:nvSpPr>
          <p:spPr>
            <a:xfrm>
              <a:off x="4748703" y="4600567"/>
              <a:ext cx="223141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</a:rPr>
                <a:t>Many Cuisines, One Place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B5742B2E-18DA-CF49-A5FA-1EA3F944EFF3}"/>
              </a:ext>
            </a:extLst>
          </p:cNvPr>
          <p:cNvSpPr txBox="1"/>
          <p:nvPr/>
        </p:nvSpPr>
        <p:spPr>
          <a:xfrm>
            <a:off x="4124202" y="6029325"/>
            <a:ext cx="3777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8803B"/>
                </a:solidFill>
              </a:rPr>
              <a:t>Owen Shepherd, Robert De Matteo</a:t>
            </a:r>
          </a:p>
        </p:txBody>
      </p:sp>
    </p:spTree>
    <p:extLst>
      <p:ext uri="{BB962C8B-B14F-4D97-AF65-F5344CB8AC3E}">
        <p14:creationId xmlns:p14="http://schemas.microsoft.com/office/powerpoint/2010/main" val="9293027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2F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8C4DFF6-F3D7-E046-921E-458B981F1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AU" sz="3200" b="0" dirty="0">
                <a:solidFill>
                  <a:srgbClr val="F8803B"/>
                </a:solidFill>
              </a:rPr>
              <a:t>review of your development/build process including challenges, ethical issues, favourite parts, etc</a:t>
            </a:r>
            <a:endParaRPr lang="en-US" sz="3200" b="0" dirty="0">
              <a:solidFill>
                <a:srgbClr val="F8803B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7CF3575-1919-9D48-80EE-B932671473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8803B"/>
                </a:solidFill>
              </a:rPr>
              <a:t>Challenges</a:t>
            </a:r>
          </a:p>
          <a:p>
            <a:pPr lvl="1"/>
            <a:r>
              <a:rPr lang="en-US" dirty="0">
                <a:solidFill>
                  <a:srgbClr val="F8803B"/>
                </a:solidFill>
              </a:rPr>
              <a:t>GitHub</a:t>
            </a:r>
          </a:p>
          <a:p>
            <a:pPr lvl="1"/>
            <a:r>
              <a:rPr lang="en-US" dirty="0">
                <a:solidFill>
                  <a:srgbClr val="F8803B"/>
                </a:solidFill>
              </a:rPr>
              <a:t>Bootstrap</a:t>
            </a:r>
          </a:p>
          <a:p>
            <a:pPr lvl="1"/>
            <a:r>
              <a:rPr lang="en-US" dirty="0">
                <a:solidFill>
                  <a:srgbClr val="F8803B"/>
                </a:solidFill>
              </a:rPr>
              <a:t>Devise – configuring 2 models</a:t>
            </a:r>
          </a:p>
          <a:p>
            <a:pPr lvl="1"/>
            <a:endParaRPr lang="en-US" dirty="0">
              <a:solidFill>
                <a:srgbClr val="F8803B"/>
              </a:solidFill>
            </a:endParaRPr>
          </a:p>
          <a:p>
            <a:r>
              <a:rPr lang="en-US" dirty="0">
                <a:solidFill>
                  <a:srgbClr val="F8803B"/>
                </a:solidFill>
              </a:rPr>
              <a:t>Satisfaction</a:t>
            </a:r>
          </a:p>
          <a:p>
            <a:pPr lvl="1"/>
            <a:r>
              <a:rPr lang="en-US" dirty="0">
                <a:solidFill>
                  <a:srgbClr val="F8803B"/>
                </a:solidFill>
              </a:rPr>
              <a:t>💡 How to retrieve data from related database tables</a:t>
            </a:r>
          </a:p>
          <a:p>
            <a:pPr lvl="1"/>
            <a:endParaRPr lang="en-US" dirty="0">
              <a:solidFill>
                <a:srgbClr val="F8803B"/>
              </a:solidFill>
            </a:endParaRPr>
          </a:p>
          <a:p>
            <a:r>
              <a:rPr lang="en-AU" dirty="0">
                <a:solidFill>
                  <a:srgbClr val="F8803B"/>
                </a:solidFill>
              </a:rPr>
              <a:t>Favourite</a:t>
            </a:r>
            <a:r>
              <a:rPr lang="en-US" dirty="0">
                <a:solidFill>
                  <a:srgbClr val="F8803B"/>
                </a:solidFill>
              </a:rPr>
              <a:t> parts</a:t>
            </a:r>
          </a:p>
          <a:p>
            <a:pPr lvl="1"/>
            <a:r>
              <a:rPr lang="en-US" dirty="0">
                <a:solidFill>
                  <a:srgbClr val="F8803B"/>
                </a:solidFill>
              </a:rPr>
              <a:t>debugging</a:t>
            </a:r>
          </a:p>
        </p:txBody>
      </p:sp>
    </p:spTree>
    <p:extLst>
      <p:ext uri="{BB962C8B-B14F-4D97-AF65-F5344CB8AC3E}">
        <p14:creationId xmlns:p14="http://schemas.microsoft.com/office/powerpoint/2010/main" val="38153617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80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C5DBEDC-68C9-7F4B-B7CB-0B1279BE5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009E55-3400-2D48-82AF-71A9137B29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80223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2F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81098F3-151F-EE4C-9AF4-44226229F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B41969-E457-214B-8637-7963136EC2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532234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80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54F68-3A8B-F749-92B3-C6D7894B8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65F9B-9159-4B4B-BA8F-538336383D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831286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2F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BC3FC-3DCF-1046-86A5-D90594099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2C0891-4B32-1A4F-8D02-18AA70591A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221272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80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8EB60-1DB3-664A-9597-BFECE21A7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5B0EDD-ACC0-A44C-8940-8B5BFD0E45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863612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95006-BF2E-FB49-B495-5DE14E074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b="0" i="0">
                <a:solidFill>
                  <a:srgbClr val="2D3B45"/>
                </a:solidFill>
                <a:effectLst/>
                <a:latin typeface="LatoWeb"/>
              </a:rPr>
              <a:t>review of your development/build process including challenges, ethical issues, favourite parts, etc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566CC-F540-2342-9DC1-5EDF2D6AB3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61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DEB965A-4642-484D-94CD-EF248DF64EAA}"/>
              </a:ext>
            </a:extLst>
          </p:cNvPr>
          <p:cNvSpPr/>
          <p:nvPr/>
        </p:nvSpPr>
        <p:spPr>
          <a:xfrm>
            <a:off x="1843314" y="827315"/>
            <a:ext cx="730068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b="0" i="0" dirty="0">
                <a:solidFill>
                  <a:srgbClr val="2D3B45"/>
                </a:solidFill>
                <a:effectLst/>
                <a:latin typeface="LatoWeb"/>
              </a:rPr>
              <a:t>You are to deliver a 7 minute presentation to the class.</a:t>
            </a:r>
          </a:p>
          <a:p>
            <a:r>
              <a:rPr lang="en-AU" b="0" i="0" dirty="0">
                <a:solidFill>
                  <a:srgbClr val="2D3B45"/>
                </a:solidFill>
                <a:effectLst/>
                <a:latin typeface="LatoWeb"/>
              </a:rPr>
              <a:t>The presentation should include,</a:t>
            </a:r>
          </a:p>
          <a:p>
            <a:pPr>
              <a:buFont typeface="+mj-lt"/>
              <a:buAutoNum type="alphaLcPeriod"/>
            </a:pPr>
            <a:r>
              <a:rPr lang="en-AU" b="0" i="0" dirty="0">
                <a:solidFill>
                  <a:srgbClr val="2D3B45"/>
                </a:solidFill>
                <a:effectLst/>
                <a:latin typeface="LatoWeb"/>
              </a:rPr>
              <a:t>A walk-through of your live </a:t>
            </a:r>
            <a:r>
              <a:rPr lang="en-AU" b="0" i="1" dirty="0">
                <a:solidFill>
                  <a:srgbClr val="2D3B45"/>
                </a:solidFill>
                <a:effectLst/>
                <a:latin typeface="LatoWeb"/>
              </a:rPr>
              <a:t>App</a:t>
            </a:r>
            <a:r>
              <a:rPr lang="en-AU" b="0" i="0" dirty="0">
                <a:solidFill>
                  <a:srgbClr val="2D3B45"/>
                </a:solidFill>
                <a:effectLst/>
                <a:latin typeface="LatoWeb"/>
              </a:rPr>
              <a:t> website and its features</a:t>
            </a:r>
          </a:p>
          <a:p>
            <a:pPr>
              <a:buFont typeface="+mj-lt"/>
              <a:buAutoNum type="alphaLcPeriod"/>
            </a:pPr>
            <a:r>
              <a:rPr lang="en-AU" b="0" i="0" dirty="0">
                <a:solidFill>
                  <a:srgbClr val="2D3B45"/>
                </a:solidFill>
                <a:effectLst/>
                <a:latin typeface="LatoWeb"/>
              </a:rPr>
              <a:t>A walk-through of your design process and decisions</a:t>
            </a:r>
          </a:p>
          <a:p>
            <a:pPr>
              <a:buFont typeface="+mj-lt"/>
              <a:buAutoNum type="alphaLcPeriod"/>
            </a:pPr>
            <a:r>
              <a:rPr lang="en-AU" b="0" i="0" dirty="0">
                <a:solidFill>
                  <a:srgbClr val="2D3B45"/>
                </a:solidFill>
                <a:effectLst/>
                <a:latin typeface="LatoWeb"/>
              </a:rPr>
              <a:t>A review of your development/build process including challenges, ethical issues, favourite parts, etc</a:t>
            </a:r>
          </a:p>
          <a:p>
            <a:pPr>
              <a:buFont typeface="+mj-lt"/>
              <a:buAutoNum type="alphaLcPeriod"/>
            </a:pPr>
            <a:r>
              <a:rPr lang="en-AU" b="0" i="0" dirty="0">
                <a:solidFill>
                  <a:srgbClr val="2D3B45"/>
                </a:solidFill>
                <a:effectLst/>
                <a:latin typeface="LatoWeb"/>
              </a:rPr>
              <a:t>Answer questions from the audience</a:t>
            </a:r>
          </a:p>
          <a:p>
            <a:r>
              <a:rPr lang="en-AU" b="0" i="0" dirty="0">
                <a:solidFill>
                  <a:srgbClr val="2D3B45"/>
                </a:solidFill>
                <a:effectLst/>
                <a:latin typeface="LatoWeb"/>
              </a:rPr>
              <a:t>Use this presentation as an opportunity to pitch your ideas to 'investors'.</a:t>
            </a:r>
          </a:p>
        </p:txBody>
      </p:sp>
    </p:spTree>
    <p:extLst>
      <p:ext uri="{BB962C8B-B14F-4D97-AF65-F5344CB8AC3E}">
        <p14:creationId xmlns:p14="http://schemas.microsoft.com/office/powerpoint/2010/main" val="755693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80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910FB-37BC-EA42-BAC9-1989902EBA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en-US" dirty="0"/>
              <a:t>You are hosting an event for 30-40 people and would like to explore different cuisine options that catering companies offer. </a:t>
            </a:r>
          </a:p>
          <a:p>
            <a:pPr>
              <a:spcAft>
                <a:spcPts val="1200"/>
              </a:spcAft>
            </a:pPr>
            <a:r>
              <a:rPr lang="en-US" dirty="0"/>
              <a:t>You do an online search and </a:t>
            </a:r>
            <a:r>
              <a:rPr lang="en-US" dirty="0" err="1"/>
              <a:t>realise</a:t>
            </a:r>
            <a:r>
              <a:rPr lang="en-US" dirty="0"/>
              <a:t> that all the catering companies have different websites.</a:t>
            </a:r>
          </a:p>
          <a:p>
            <a:pPr>
              <a:spcAft>
                <a:spcPts val="1200"/>
              </a:spcAft>
            </a:pPr>
            <a:r>
              <a:rPr lang="en-US" dirty="0"/>
              <a:t>In addition catering companies offer similar types of food.</a:t>
            </a:r>
          </a:p>
          <a:p>
            <a:pPr>
              <a:spcAft>
                <a:spcPts val="1200"/>
              </a:spcAft>
            </a:pPr>
            <a:endParaRPr lang="en-US" dirty="0"/>
          </a:p>
          <a:p>
            <a:pPr>
              <a:spcAft>
                <a:spcPts val="1200"/>
              </a:spcAft>
            </a:pPr>
            <a:r>
              <a:rPr lang="en-US" dirty="0"/>
              <a:t>The solution: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E498E-90E6-C54A-B918-CA4898E8F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problem</a:t>
            </a:r>
          </a:p>
        </p:txBody>
      </p:sp>
    </p:spTree>
    <p:extLst>
      <p:ext uri="{BB962C8B-B14F-4D97-AF65-F5344CB8AC3E}">
        <p14:creationId xmlns:p14="http://schemas.microsoft.com/office/powerpoint/2010/main" val="1402868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030DC0F-94C5-8244-85C8-39A96AFAB7E6}"/>
              </a:ext>
            </a:extLst>
          </p:cNvPr>
          <p:cNvSpPr/>
          <p:nvPr/>
        </p:nvSpPr>
        <p:spPr>
          <a:xfrm>
            <a:off x="0" y="0"/>
            <a:ext cx="6185647" cy="6858000"/>
          </a:xfrm>
          <a:prstGeom prst="rect">
            <a:avLst/>
          </a:prstGeom>
          <a:solidFill>
            <a:srgbClr val="252F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36AD43-2D50-FC44-B219-2F8B513B8778}"/>
              </a:ext>
            </a:extLst>
          </p:cNvPr>
          <p:cNvSpPr/>
          <p:nvPr/>
        </p:nvSpPr>
        <p:spPr>
          <a:xfrm>
            <a:off x="6059021" y="-1"/>
            <a:ext cx="6132980" cy="6858001"/>
          </a:xfrm>
          <a:prstGeom prst="rect">
            <a:avLst/>
          </a:prstGeom>
          <a:solidFill>
            <a:srgbClr val="F8803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67A578-BBDC-9F43-84A0-07DAEA0930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897" y="280832"/>
            <a:ext cx="5080000" cy="3810000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CC4DABFA-7C56-3449-BB6A-2442F1C1BA74}"/>
              </a:ext>
            </a:extLst>
          </p:cNvPr>
          <p:cNvGrpSpPr/>
          <p:nvPr/>
        </p:nvGrpSpPr>
        <p:grpSpPr>
          <a:xfrm>
            <a:off x="987918" y="4172642"/>
            <a:ext cx="3777381" cy="1084923"/>
            <a:chOff x="4385928" y="3915754"/>
            <a:chExt cx="2956965" cy="108492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115AA63-BFAE-1842-9BEB-DF852591783A}"/>
                </a:ext>
              </a:extLst>
            </p:cNvPr>
            <p:cNvSpPr txBox="1"/>
            <p:nvPr/>
          </p:nvSpPr>
          <p:spPr>
            <a:xfrm>
              <a:off x="4385928" y="3915754"/>
              <a:ext cx="295696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600" dirty="0">
                  <a:solidFill>
                    <a:schemeClr val="bg1"/>
                  </a:solidFill>
                </a:rPr>
                <a:t>Catering Combined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B7850DA-E26C-AF41-9877-68F7B7F1B86D}"/>
                </a:ext>
              </a:extLst>
            </p:cNvPr>
            <p:cNvSpPr txBox="1"/>
            <p:nvPr/>
          </p:nvSpPr>
          <p:spPr>
            <a:xfrm>
              <a:off x="4748703" y="4600567"/>
              <a:ext cx="223141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</a:rPr>
                <a:t>Many Cuisines, One Place</a:t>
              </a:r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566CC-F540-2342-9DC1-5EDF2D6AB3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4856" y="956744"/>
            <a:ext cx="5545791" cy="4785150"/>
          </a:xfrm>
        </p:spPr>
        <p:txBody>
          <a:bodyPr>
            <a:noAutofit/>
          </a:bodyPr>
          <a:lstStyle/>
          <a:p>
            <a:pPr marL="0" indent="0" algn="ctr">
              <a:spcBef>
                <a:spcPts val="0"/>
              </a:spcBef>
              <a:spcAft>
                <a:spcPts val="2400"/>
              </a:spcAft>
              <a:buNone/>
            </a:pPr>
            <a:r>
              <a:rPr lang="en-US" sz="3200" dirty="0">
                <a:solidFill>
                  <a:srgbClr val="252F34"/>
                </a:solidFill>
                <a:latin typeface="Helvetica" pitchFamily="2" charset="0"/>
                <a:ea typeface="Verdana" panose="020B0604030504040204" pitchFamily="34" charset="0"/>
                <a:cs typeface="Verdana" panose="020B0604030504040204" pitchFamily="34" charset="0"/>
              </a:rPr>
              <a:t>Many catering companies on the one website</a:t>
            </a:r>
          </a:p>
          <a:p>
            <a:pPr marL="0" indent="0" algn="ctr">
              <a:spcBef>
                <a:spcPts val="0"/>
              </a:spcBef>
              <a:spcAft>
                <a:spcPts val="2400"/>
              </a:spcAft>
              <a:buNone/>
            </a:pPr>
            <a:endParaRPr lang="en-US" sz="3200" dirty="0">
              <a:solidFill>
                <a:srgbClr val="252F34"/>
              </a:solidFill>
              <a:latin typeface="Helvetica" pitchFamily="2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 algn="ctr">
              <a:lnSpc>
                <a:spcPct val="140000"/>
              </a:lnSpc>
              <a:spcBef>
                <a:spcPts val="0"/>
              </a:spcBef>
              <a:spcAft>
                <a:spcPts val="1800"/>
              </a:spcAft>
              <a:buNone/>
            </a:pPr>
            <a:r>
              <a:rPr lang="en-US" sz="3200" dirty="0">
                <a:solidFill>
                  <a:srgbClr val="252F34"/>
                </a:solidFill>
                <a:latin typeface="Helvetica" pitchFamily="2" charset="0"/>
                <a:ea typeface="Verdana" panose="020B0604030504040204" pitchFamily="34" charset="0"/>
                <a:cs typeface="Verdana" panose="020B0604030504040204" pitchFamily="34" charset="0"/>
              </a:rPr>
              <a:t>Each catering company specializes in a cuisine type (e.g. Italian, German, Korean)</a:t>
            </a:r>
          </a:p>
        </p:txBody>
      </p:sp>
    </p:spTree>
    <p:extLst>
      <p:ext uri="{BB962C8B-B14F-4D97-AF65-F5344CB8AC3E}">
        <p14:creationId xmlns:p14="http://schemas.microsoft.com/office/powerpoint/2010/main" val="2061909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80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1B3DD9D8-36F6-9F4C-A1A5-D535214BF18E}"/>
              </a:ext>
            </a:extLst>
          </p:cNvPr>
          <p:cNvSpPr txBox="1">
            <a:spLocks/>
          </p:cNvSpPr>
          <p:nvPr/>
        </p:nvSpPr>
        <p:spPr>
          <a:xfrm>
            <a:off x="838200" y="1232452"/>
            <a:ext cx="10515600" cy="494451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Aft>
                <a:spcPts val="1200"/>
              </a:spcAft>
              <a:buNone/>
            </a:pPr>
            <a:r>
              <a:rPr lang="en-US" sz="13800" dirty="0"/>
              <a:t>Walk through</a:t>
            </a:r>
          </a:p>
        </p:txBody>
      </p:sp>
    </p:spTree>
    <p:extLst>
      <p:ext uri="{BB962C8B-B14F-4D97-AF65-F5344CB8AC3E}">
        <p14:creationId xmlns:p14="http://schemas.microsoft.com/office/powerpoint/2010/main" val="2982919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2F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95006-BF2E-FB49-B495-5DE14E074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9480"/>
            <a:ext cx="12192000" cy="1073150"/>
          </a:xfrm>
        </p:spPr>
        <p:txBody>
          <a:bodyPr>
            <a:normAutofit/>
          </a:bodyPr>
          <a:lstStyle/>
          <a:p>
            <a:r>
              <a:rPr lang="en-AU" b="0" dirty="0">
                <a:solidFill>
                  <a:srgbClr val="F8803B"/>
                </a:solidFill>
              </a:rPr>
              <a:t>F</a:t>
            </a:r>
            <a:r>
              <a:rPr lang="en-AU" b="0" i="0" dirty="0">
                <a:solidFill>
                  <a:srgbClr val="F8803B"/>
                </a:solidFill>
                <a:effectLst/>
              </a:rPr>
              <a:t>eatures</a:t>
            </a:r>
            <a:endParaRPr lang="en-US" dirty="0">
              <a:solidFill>
                <a:srgbClr val="F8803B"/>
              </a:solidFill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A45043B-7D7E-E643-9B95-26BFF39420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8238733"/>
              </p:ext>
            </p:extLst>
          </p:nvPr>
        </p:nvGraphicFramePr>
        <p:xfrm>
          <a:off x="507477" y="1334240"/>
          <a:ext cx="11325935" cy="438075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59845">
                  <a:extLst>
                    <a:ext uri="{9D8B030D-6E8A-4147-A177-3AD203B41FA5}">
                      <a16:colId xmlns:a16="http://schemas.microsoft.com/office/drawing/2014/main" val="705207266"/>
                    </a:ext>
                  </a:extLst>
                </a:gridCol>
                <a:gridCol w="1536808">
                  <a:extLst>
                    <a:ext uri="{9D8B030D-6E8A-4147-A177-3AD203B41FA5}">
                      <a16:colId xmlns:a16="http://schemas.microsoft.com/office/drawing/2014/main" val="778204139"/>
                    </a:ext>
                  </a:extLst>
                </a:gridCol>
                <a:gridCol w="1508866">
                  <a:extLst>
                    <a:ext uri="{9D8B030D-6E8A-4147-A177-3AD203B41FA5}">
                      <a16:colId xmlns:a16="http://schemas.microsoft.com/office/drawing/2014/main" val="478340139"/>
                    </a:ext>
                  </a:extLst>
                </a:gridCol>
                <a:gridCol w="1494895">
                  <a:extLst>
                    <a:ext uri="{9D8B030D-6E8A-4147-A177-3AD203B41FA5}">
                      <a16:colId xmlns:a16="http://schemas.microsoft.com/office/drawing/2014/main" val="3046112929"/>
                    </a:ext>
                  </a:extLst>
                </a:gridCol>
                <a:gridCol w="1061796">
                  <a:extLst>
                    <a:ext uri="{9D8B030D-6E8A-4147-A177-3AD203B41FA5}">
                      <a16:colId xmlns:a16="http://schemas.microsoft.com/office/drawing/2014/main" val="1072735441"/>
                    </a:ext>
                  </a:extLst>
                </a:gridCol>
                <a:gridCol w="1159591">
                  <a:extLst>
                    <a:ext uri="{9D8B030D-6E8A-4147-A177-3AD203B41FA5}">
                      <a16:colId xmlns:a16="http://schemas.microsoft.com/office/drawing/2014/main" val="2443618216"/>
                    </a:ext>
                  </a:extLst>
                </a:gridCol>
                <a:gridCol w="1268545">
                  <a:extLst>
                    <a:ext uri="{9D8B030D-6E8A-4147-A177-3AD203B41FA5}">
                      <a16:colId xmlns:a16="http://schemas.microsoft.com/office/drawing/2014/main" val="3443808072"/>
                    </a:ext>
                  </a:extLst>
                </a:gridCol>
                <a:gridCol w="2135589">
                  <a:extLst>
                    <a:ext uri="{9D8B030D-6E8A-4147-A177-3AD203B41FA5}">
                      <a16:colId xmlns:a16="http://schemas.microsoft.com/office/drawing/2014/main" val="3537649958"/>
                    </a:ext>
                  </a:extLst>
                </a:gridCol>
              </a:tblGrid>
              <a:tr h="929339">
                <a:tc>
                  <a:txBody>
                    <a:bodyPr/>
                    <a:lstStyle/>
                    <a:p>
                      <a:r>
                        <a:rPr lang="en-US" sz="1800" b="1"/>
                        <a:t>User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/>
                        <a:t>View landing, provider sites, read reviews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/>
                        <a:t>Make a booking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/>
                        <a:t>Create/Modify a listing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/>
                        <a:t>Edit a listing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/>
                        <a:t>Leave a review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/>
                        <a:t>Delete a review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Receipt of email when account created or modified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225851"/>
                  </a:ext>
                </a:extLst>
              </a:tr>
              <a:tr h="862855">
                <a:tc>
                  <a:txBody>
                    <a:bodyPr/>
                    <a:lstStyle/>
                    <a:p>
                      <a:r>
                        <a:rPr lang="en-US" sz="1800" b="1"/>
                        <a:t>Guest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/>
                        <a:t>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/>
                        <a:t>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/>
                        <a:t>✕</a:t>
                      </a:r>
                    </a:p>
                    <a:p>
                      <a:pPr algn="ctr"/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/>
                        <a:t>✕</a:t>
                      </a:r>
                    </a:p>
                    <a:p>
                      <a:pPr algn="ctr"/>
                      <a:endParaRPr lang="en-US" sz="18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/>
                        <a:t>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/>
                        <a:t>✕</a:t>
                      </a:r>
                    </a:p>
                    <a:p>
                      <a:pPr algn="ctr"/>
                      <a:endParaRPr lang="en-US" sz="18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/>
                        <a:t>✕</a:t>
                      </a:r>
                    </a:p>
                    <a:p>
                      <a:pPr algn="ctr"/>
                      <a:endParaRPr lang="en-US" sz="18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8417799"/>
                  </a:ext>
                </a:extLst>
              </a:tr>
              <a:tr h="862855">
                <a:tc>
                  <a:txBody>
                    <a:bodyPr/>
                    <a:lstStyle/>
                    <a:p>
                      <a:r>
                        <a:rPr lang="en-US" sz="1800" b="1"/>
                        <a:t>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/>
                        <a:t>✓</a:t>
                      </a:r>
                    </a:p>
                    <a:p>
                      <a:pPr algn="ctr"/>
                      <a:endParaRPr lang="en-US" sz="18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/>
                        <a:t>✓</a:t>
                      </a:r>
                    </a:p>
                    <a:p>
                      <a:pPr algn="ctr"/>
                      <a:endParaRPr lang="en-US" sz="18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/>
                        <a:t>✕</a:t>
                      </a:r>
                    </a:p>
                    <a:p>
                      <a:pPr algn="ctr"/>
                      <a:endParaRPr lang="en-US" sz="18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/>
                        <a:t>✕</a:t>
                      </a:r>
                    </a:p>
                    <a:p>
                      <a:pPr algn="ctr"/>
                      <a:endParaRPr lang="en-US" sz="18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/>
                        <a:t>✓</a:t>
                      </a:r>
                    </a:p>
                    <a:p>
                      <a:pPr algn="ctr"/>
                      <a:endParaRPr lang="en-US" sz="18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/>
                        <a:t>✕</a:t>
                      </a:r>
                    </a:p>
                    <a:p>
                      <a:pPr algn="ctr"/>
                      <a:endParaRPr lang="en-US" sz="18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/>
                        <a:t>✓</a:t>
                      </a:r>
                    </a:p>
                    <a:p>
                      <a:pPr algn="ctr"/>
                      <a:endParaRPr lang="en-US" sz="18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635458"/>
                  </a:ext>
                </a:extLst>
              </a:tr>
              <a:tr h="862855">
                <a:tc>
                  <a:txBody>
                    <a:bodyPr/>
                    <a:lstStyle/>
                    <a:p>
                      <a:r>
                        <a:rPr lang="en-US" sz="1800" b="1"/>
                        <a:t>User-admin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/>
                        <a:t>✓</a:t>
                      </a:r>
                    </a:p>
                    <a:p>
                      <a:pPr algn="ctr"/>
                      <a:endParaRPr lang="en-US" sz="18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/>
                        <a:t>✓ - as a test for provider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/>
                        <a:t>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/>
                        <a:t>✓</a:t>
                      </a:r>
                    </a:p>
                    <a:p>
                      <a:pPr algn="ctr"/>
                      <a:endParaRPr lang="en-US" sz="18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/>
                        <a:t>✕</a:t>
                      </a:r>
                    </a:p>
                    <a:p>
                      <a:pPr algn="ctr"/>
                      <a:endParaRPr lang="en-US" sz="18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/>
                        <a:t>✓</a:t>
                      </a:r>
                    </a:p>
                    <a:p>
                      <a:pPr algn="ctr"/>
                      <a:endParaRPr lang="en-US" sz="18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/>
                        <a:t>✓</a:t>
                      </a:r>
                    </a:p>
                    <a:p>
                      <a:pPr algn="ctr"/>
                      <a:endParaRPr lang="en-US" sz="18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9617756"/>
                  </a:ext>
                </a:extLst>
              </a:tr>
              <a:tr h="862855">
                <a:tc>
                  <a:txBody>
                    <a:bodyPr/>
                    <a:lstStyle/>
                    <a:p>
                      <a:r>
                        <a:rPr lang="en-US" sz="1800" b="1"/>
                        <a:t>Provider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/>
                        <a:t>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/>
                        <a:t>✓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/>
                        <a:t>✓</a:t>
                      </a:r>
                    </a:p>
                    <a:p>
                      <a:pPr algn="ctr"/>
                      <a:endParaRPr lang="en-US" sz="18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/>
                        <a:t>✕</a:t>
                      </a:r>
                    </a:p>
                    <a:p>
                      <a:pPr algn="ctr"/>
                      <a:endParaRPr lang="en-US" sz="18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/>
                        <a:t>✕</a:t>
                      </a:r>
                    </a:p>
                    <a:p>
                      <a:pPr algn="ctr"/>
                      <a:endParaRPr lang="en-US" sz="18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/>
                        <a:t>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/>
                        <a:t>✓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82730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4470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80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95006-BF2E-FB49-B495-5DE14E074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0919" y="39479"/>
            <a:ext cx="10901081" cy="1264885"/>
          </a:xfrm>
          <a:noFill/>
        </p:spPr>
        <p:txBody>
          <a:bodyPr>
            <a:noAutofit/>
          </a:bodyPr>
          <a:lstStyle/>
          <a:p>
            <a:r>
              <a:rPr lang="en-AU" sz="3600" b="0" i="0" dirty="0">
                <a:solidFill>
                  <a:srgbClr val="252F34"/>
                </a:solidFill>
                <a:effectLst/>
                <a:latin typeface="LatoWeb"/>
              </a:rPr>
              <a:t>A walk-through of your design process and decisions</a:t>
            </a:r>
            <a:br>
              <a:rPr lang="en-AU" sz="3600" b="0" i="0" dirty="0">
                <a:solidFill>
                  <a:srgbClr val="252F34"/>
                </a:solidFill>
                <a:effectLst/>
                <a:latin typeface="LatoWeb"/>
              </a:rPr>
            </a:br>
            <a:endParaRPr lang="en-US" sz="3600" dirty="0">
              <a:solidFill>
                <a:srgbClr val="252F34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36BCBCF-252C-3442-97E6-B6DB4CF8387E}"/>
              </a:ext>
            </a:extLst>
          </p:cNvPr>
          <p:cNvSpPr txBox="1">
            <a:spLocks/>
          </p:cNvSpPr>
          <p:nvPr/>
        </p:nvSpPr>
        <p:spPr>
          <a:xfrm>
            <a:off x="1290919" y="862613"/>
            <a:ext cx="10901080" cy="683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rgbClr val="252F34"/>
                </a:solidFill>
              </a:rPr>
              <a:t>Our first idea was to create a Department like store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78CDD93-5FF4-E247-80A3-446FF2730B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984" y="1523070"/>
            <a:ext cx="10275653" cy="5334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329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2F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19CFA-93B4-3B4B-AE29-32C039AC40D4}"/>
              </a:ext>
            </a:extLst>
          </p:cNvPr>
          <p:cNvSpPr txBox="1">
            <a:spLocks/>
          </p:cNvSpPr>
          <p:nvPr/>
        </p:nvSpPr>
        <p:spPr>
          <a:xfrm>
            <a:off x="0" y="39480"/>
            <a:ext cx="12192000" cy="107315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AU" dirty="0">
                <a:solidFill>
                  <a:srgbClr val="F8803B"/>
                </a:solidFill>
              </a:rPr>
              <a:t>Version 2 - CC</a:t>
            </a:r>
            <a:endParaRPr lang="en-US" dirty="0">
              <a:solidFill>
                <a:srgbClr val="F8803B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65679F9-CAD5-5F4E-962D-A5DD8740F5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846" y="1028472"/>
            <a:ext cx="10536892" cy="5403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430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80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C817F1C-DA42-FF4B-8840-04DA46D00E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674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579</TotalTime>
  <Words>273</Words>
  <Application>Microsoft Macintosh PowerPoint</Application>
  <PresentationFormat>Widescreen</PresentationFormat>
  <Paragraphs>78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Helvetica</vt:lpstr>
      <vt:lpstr>LatoWeb</vt:lpstr>
      <vt:lpstr>Verdana</vt:lpstr>
      <vt:lpstr>Office Theme</vt:lpstr>
      <vt:lpstr>PowerPoint Presentation</vt:lpstr>
      <vt:lpstr>PowerPoint Presentation</vt:lpstr>
      <vt:lpstr>The problem</vt:lpstr>
      <vt:lpstr>PowerPoint Presentation</vt:lpstr>
      <vt:lpstr>PowerPoint Presentation</vt:lpstr>
      <vt:lpstr>Features</vt:lpstr>
      <vt:lpstr>A walk-through of your design process and decisions </vt:lpstr>
      <vt:lpstr>PowerPoint Presentation</vt:lpstr>
      <vt:lpstr>PowerPoint Presentation</vt:lpstr>
      <vt:lpstr>review of your development/build process including challenges, ethical issues, favourite parts, etc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review of your development/build process including challenges, ethical issues, favourite parts, etc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 De Matteo</dc:creator>
  <cp:lastModifiedBy>Rob De Matteo</cp:lastModifiedBy>
  <cp:revision>12</cp:revision>
  <dcterms:created xsi:type="dcterms:W3CDTF">2019-05-11T13:13:35Z</dcterms:created>
  <dcterms:modified xsi:type="dcterms:W3CDTF">2019-05-11T22:52:40Z</dcterms:modified>
</cp:coreProperties>
</file>