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1007" r:id="rId2"/>
    <p:sldId id="948" r:id="rId3"/>
    <p:sldId id="989" r:id="rId4"/>
    <p:sldId id="990" r:id="rId5"/>
    <p:sldId id="1012" r:id="rId6"/>
    <p:sldId id="1013" r:id="rId7"/>
    <p:sldId id="1016" r:id="rId8"/>
    <p:sldId id="1014" r:id="rId9"/>
    <p:sldId id="1017" r:id="rId10"/>
    <p:sldId id="991" r:id="rId11"/>
    <p:sldId id="1015" r:id="rId12"/>
    <p:sldId id="1018" r:id="rId13"/>
    <p:sldId id="4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78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Python</a:t>
            </a:r>
            <a:r>
              <a:rPr lang="zh-CN" altLang="en-US" sz="1200" b="1" dirty="0" smtClean="0"/>
              <a:t>元类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14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何为元类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1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如何理解元类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82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如何理解元类（续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57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56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98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元类的使用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19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5423925" y="108"/>
            <a:ext cx="6768075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4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03316" y="2088882"/>
            <a:ext cx="103632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3550" y="3564703"/>
            <a:ext cx="536250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311691" y="3558907"/>
            <a:ext cx="5520613" cy="622921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  <p:pic>
        <p:nvPicPr>
          <p:cNvPr id="7" name="图片 6" descr="未标题-1">
            <a:extLst>
              <a:ext uri="{FF2B5EF4-FFF2-40B4-BE49-F238E27FC236}">
                <a16:creationId xmlns="" xmlns:a16="http://schemas.microsoft.com/office/drawing/2014/main" id="{45EA7792-9E9A-42DF-B686-080E9EE4A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3393" y="260648"/>
            <a:ext cx="9025003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5208" y="6390448"/>
            <a:ext cx="411124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7"/>
            <a:ext cx="411124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pic>
        <p:nvPicPr>
          <p:cNvPr id="10" name="图片 9" descr="未标题-1">
            <a:extLst>
              <a:ext uri="{FF2B5EF4-FFF2-40B4-BE49-F238E27FC236}">
                <a16:creationId xmlns="" xmlns:a16="http://schemas.microsoft.com/office/drawing/2014/main" id="{0C45A83F-F446-48E4-ABF4-675D20B08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30"/>
            <a:ext cx="4104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3393" y="260648"/>
            <a:ext cx="9025003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未标题-1">
            <a:extLst>
              <a:ext uri="{FF2B5EF4-FFF2-40B4-BE49-F238E27FC236}">
                <a16:creationId xmlns="" xmlns:a16="http://schemas.microsoft.com/office/drawing/2014/main" id="{451E37F2-40CF-4A16-9042-E56B6B9A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0551934-26A3-4EB5-B542-A9EE3F061DFB}"/>
              </a:ext>
            </a:extLst>
          </p:cNvPr>
          <p:cNvGrpSpPr/>
          <p:nvPr userDrawn="1"/>
        </p:nvGrpSpPr>
        <p:grpSpPr>
          <a:xfrm>
            <a:off x="95208" y="6390448"/>
            <a:ext cx="411124" cy="396138"/>
            <a:chOff x="71406" y="6069958"/>
            <a:chExt cx="716628" cy="716628"/>
          </a:xfrm>
        </p:grpSpPr>
        <p:sp>
          <p:nvSpPr>
            <p:cNvPr id="19" name="十字形 18">
              <a:extLst>
                <a:ext uri="{FF2B5EF4-FFF2-40B4-BE49-F238E27FC236}">
                  <a16:creationId xmlns="" xmlns:a16="http://schemas.microsoft.com/office/drawing/2014/main" id="{5EF4B869-1893-4D5F-9EE1-36B72DCD0EA5}"/>
                </a:ext>
              </a:extLst>
            </p:cNvPr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十字形 19">
              <a:extLst>
                <a:ext uri="{FF2B5EF4-FFF2-40B4-BE49-F238E27FC236}">
                  <a16:creationId xmlns="" xmlns:a16="http://schemas.microsoft.com/office/drawing/2014/main" id="{E6CB4AE2-8A1E-4B87-BB52-3571102CEFC0}"/>
                </a:ext>
              </a:extLst>
            </p:cNvPr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7"/>
            <a:ext cx="4104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4" y="571485"/>
            <a:ext cx="7524803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5" y="1628800"/>
            <a:ext cx="10849204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9" name="图片 8" descr="未标题-1">
            <a:extLst>
              <a:ext uri="{FF2B5EF4-FFF2-40B4-BE49-F238E27FC236}">
                <a16:creationId xmlns="" xmlns:a16="http://schemas.microsoft.com/office/drawing/2014/main" id="{42A17433-5F69-4159-A479-9CF8962D29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94D38E65-1A52-45CC-9051-2E647DA29FDF}"/>
              </a:ext>
            </a:extLst>
          </p:cNvPr>
          <p:cNvGrpSpPr/>
          <p:nvPr userDrawn="1"/>
        </p:nvGrpSpPr>
        <p:grpSpPr>
          <a:xfrm>
            <a:off x="95208" y="6390448"/>
            <a:ext cx="411124" cy="396138"/>
            <a:chOff x="71406" y="6069958"/>
            <a:chExt cx="716628" cy="716628"/>
          </a:xfrm>
        </p:grpSpPr>
        <p:sp>
          <p:nvSpPr>
            <p:cNvPr id="18" name="十字形 17">
              <a:extLst>
                <a:ext uri="{FF2B5EF4-FFF2-40B4-BE49-F238E27FC236}">
                  <a16:creationId xmlns="" xmlns:a16="http://schemas.microsoft.com/office/drawing/2014/main" id="{9701175B-29CF-43E9-9F44-D1135FB11EFD}"/>
                </a:ext>
              </a:extLst>
            </p:cNvPr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十字形 18">
              <a:extLst>
                <a:ext uri="{FF2B5EF4-FFF2-40B4-BE49-F238E27FC236}">
                  <a16:creationId xmlns="" xmlns:a16="http://schemas.microsoft.com/office/drawing/2014/main" id="{D84483E3-C2BA-4225-BAF4-8CE9EC2AD7F0}"/>
                </a:ext>
              </a:extLst>
            </p:cNvPr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51"/>
            <a:ext cx="9048813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未标题-1">
            <a:extLst>
              <a:ext uri="{FF2B5EF4-FFF2-40B4-BE49-F238E27FC236}">
                <a16:creationId xmlns="" xmlns:a16="http://schemas.microsoft.com/office/drawing/2014/main" id="{AEC5234A-66A1-493D-B12A-F38D2591D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51"/>
            <a:ext cx="9048813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未标题-1">
            <a:extLst>
              <a:ext uri="{FF2B5EF4-FFF2-40B4-BE49-F238E27FC236}">
                <a16:creationId xmlns="" xmlns:a16="http://schemas.microsoft.com/office/drawing/2014/main" id="{B8263E17-E4A9-4342-839F-A7C8FC226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68" y="1916831"/>
            <a:ext cx="9313035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12192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1EF9D93-D714-44F2-8E62-1569A8578C9E}"/>
              </a:ext>
            </a:extLst>
          </p:cNvPr>
          <p:cNvGrpSpPr/>
          <p:nvPr userDrawn="1"/>
        </p:nvGrpSpPr>
        <p:grpSpPr>
          <a:xfrm>
            <a:off x="95208" y="6390448"/>
            <a:ext cx="411124" cy="396138"/>
            <a:chOff x="71406" y="6069958"/>
            <a:chExt cx="716628" cy="716628"/>
          </a:xfrm>
        </p:grpSpPr>
        <p:sp>
          <p:nvSpPr>
            <p:cNvPr id="13" name="十字形 12">
              <a:extLst>
                <a:ext uri="{FF2B5EF4-FFF2-40B4-BE49-F238E27FC236}">
                  <a16:creationId xmlns="" xmlns:a16="http://schemas.microsoft.com/office/drawing/2014/main" id="{49F09B48-FEAF-4CE2-A08B-CFFE7E371358}"/>
                </a:ext>
              </a:extLst>
            </p:cNvPr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AB43D7AF-4CE0-4467-895E-9F940107BF15}"/>
                </a:ext>
              </a:extLst>
            </p:cNvPr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图片 4" descr="未标题-1">
            <a:extLst>
              <a:ext uri="{FF2B5EF4-FFF2-40B4-BE49-F238E27FC236}">
                <a16:creationId xmlns="" xmlns:a16="http://schemas.microsoft.com/office/drawing/2014/main" id="{19756F44-7570-4553-A1CB-4680DA692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737" y="209732"/>
            <a:ext cx="1247557" cy="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6" r:id="rId5"/>
    <p:sldLayoutId id="2147483723" r:id="rId6"/>
    <p:sldLayoutId id="2147483731" r:id="rId7"/>
    <p:sldLayoutId id="2147483724" r:id="rId8"/>
    <p:sldLayoutId id="2147483740" r:id="rId9"/>
    <p:sldLayoutId id="214748374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6425042" y="2420938"/>
            <a:ext cx="3343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达内</a:t>
            </a:r>
            <a:r>
              <a:rPr lang="en-US" altLang="zh-CN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教研部讲师 </a:t>
            </a:r>
            <a:endParaRPr lang="zh-CN" altLang="en-US" sz="1800" dirty="0">
              <a:solidFill>
                <a:schemeClr val="bg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6548126" y="1827816"/>
            <a:ext cx="14200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吕泽</a:t>
            </a:r>
          </a:p>
        </p:txBody>
      </p:sp>
      <p:sp>
        <p:nvSpPr>
          <p:cNvPr id="10" name="矩形 9"/>
          <p:cNvSpPr/>
          <p:nvPr/>
        </p:nvSpPr>
        <p:spPr>
          <a:xfrm>
            <a:off x="6845784" y="2998788"/>
            <a:ext cx="1157287" cy="360362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 noProof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6923926" y="2998788"/>
            <a:ext cx="1157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授课风格</a:t>
            </a: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6845784" y="3542499"/>
            <a:ext cx="450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rtl="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细致形象，举一反三，激发学生思考</a:t>
            </a:r>
            <a:endParaRPr lang="zh-CN" altLang="en-US" sz="1600" dirty="0">
              <a:solidFill>
                <a:schemeClr val="bg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" y="1050370"/>
            <a:ext cx="61849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定义元类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973737"/>
            <a:ext cx="10753195" cy="600164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记住</a:t>
            </a:r>
            <a:r>
              <a:rPr lang="zh-CN" altLang="en-US" dirty="0"/>
              <a:t>两点：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、元类是由“</a:t>
            </a:r>
            <a:r>
              <a:rPr lang="en-US" altLang="zh-CN" dirty="0"/>
              <a:t>type”</a:t>
            </a:r>
            <a:r>
              <a:rPr lang="zh-CN" altLang="en-US" dirty="0"/>
              <a:t>衍生而出，所以父类需要传入</a:t>
            </a:r>
            <a:r>
              <a:rPr lang="en-US" altLang="zh-CN" dirty="0"/>
              <a:t>type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、元类的操作都在 </a:t>
            </a:r>
            <a:r>
              <a:rPr lang="en-US" altLang="zh-CN" dirty="0"/>
              <a:t>__new__</a:t>
            </a:r>
            <a:r>
              <a:rPr lang="zh-CN" altLang="en-US" dirty="0"/>
              <a:t>中完成，它的第一个参数是将创建的类，之后的参数即是三大永恒命题：我是谁，我从哪里来，我将到哪里去。 它返回的对象也</a:t>
            </a:r>
            <a:r>
              <a:rPr lang="zh-CN" altLang="en-US" dirty="0" smtClean="0"/>
              <a:t>是一样的。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3" y="1412776"/>
            <a:ext cx="8980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元类的使用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467204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通过元类创建的类，第一个参数是父类，第二个参数是</a:t>
            </a:r>
            <a:r>
              <a:rPr lang="en-US" altLang="zh-CN" b="1" dirty="0" err="1"/>
              <a:t>metaclass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1412776"/>
            <a:ext cx="771332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2382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大师</a:t>
            </a:r>
            <a:r>
              <a:rPr lang="en-US" altLang="zh-CN" dirty="0"/>
              <a:t>Tim Peters</a:t>
            </a:r>
            <a:r>
              <a:rPr lang="zh-CN" altLang="en-US" dirty="0"/>
              <a:t>说过：元类是一种</a:t>
            </a:r>
            <a:r>
              <a:rPr lang="en-US" altLang="zh-CN" dirty="0"/>
              <a:t>99%</a:t>
            </a:r>
            <a:r>
              <a:rPr lang="zh-CN" altLang="en-US" dirty="0"/>
              <a:t>的人都不需要关心的深度魔法。当你在好奇你是否需要它，通常这就说明你并不需要（确切需要它的人不需要找任何原因解析为什么需要）。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元类的主要使用场景是创建一个</a:t>
            </a:r>
            <a:r>
              <a:rPr lang="en-US" altLang="zh-CN" dirty="0"/>
              <a:t>API</a:t>
            </a:r>
            <a:r>
              <a:rPr lang="zh-CN" altLang="en-US" dirty="0"/>
              <a:t>。典型的例子就是</a:t>
            </a:r>
            <a:r>
              <a:rPr lang="en-US" altLang="zh-CN" dirty="0" err="1"/>
              <a:t>Django</a:t>
            </a:r>
            <a:r>
              <a:rPr lang="en-US" altLang="zh-CN" dirty="0"/>
              <a:t> 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单例模式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3550" y="3564703"/>
            <a:ext cx="5362505" cy="5123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实现单例模式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2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箭头连接符 35"/>
          <p:cNvCxnSpPr>
            <a:stCxn id="11" idx="3"/>
            <a:endCxn id="37" idx="1"/>
          </p:cNvCxnSpPr>
          <p:nvPr/>
        </p:nvCxnSpPr>
        <p:spPr>
          <a:xfrm flipV="1">
            <a:off x="3941395" y="1801129"/>
            <a:ext cx="751831" cy="96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141195" y="2483668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775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3200" b="1" dirty="0" smtClean="0"/>
                <a:t>Python</a:t>
              </a:r>
              <a:r>
                <a:rPr lang="zh-CN" altLang="en-US" sz="3200" b="1" dirty="0" smtClean="0"/>
                <a:t>元类</a:t>
              </a:r>
              <a:endParaRPr lang="zh-CN" altLang="en-US" sz="32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6310314" y="15725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何为元类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0314" y="19520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如何理解元类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693226" y="1621129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29522" y="35560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324760" y="27767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56268" y="31367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元类的使用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314223" y="236859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type()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2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什么是元类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何为元类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4967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首先，在</a:t>
            </a:r>
            <a:r>
              <a:rPr lang="zh-CN" altLang="en-US" dirty="0"/>
              <a:t>大多数编程语言中，类就是一组用来描述如何生成一个对象的代码段。在</a:t>
            </a:r>
            <a:r>
              <a:rPr lang="en-US" altLang="zh-CN" dirty="0"/>
              <a:t>Python</a:t>
            </a:r>
            <a:r>
              <a:rPr lang="zh-CN" altLang="en-US" dirty="0"/>
              <a:t>中这一点仍然</a:t>
            </a:r>
            <a:r>
              <a:rPr lang="zh-CN" altLang="en-US" dirty="0" smtClean="0"/>
              <a:t>成立。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其次，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zh-CN" altLang="en-US" dirty="0" smtClean="0"/>
              <a:t>类同样</a:t>
            </a:r>
            <a:r>
              <a:rPr lang="zh-CN" altLang="en-US" dirty="0"/>
              <a:t>也是一种对象</a:t>
            </a:r>
            <a:r>
              <a:rPr lang="zh-CN" altLang="en-US" dirty="0" smtClean="0"/>
              <a:t>。只要</a:t>
            </a:r>
            <a:r>
              <a:rPr lang="zh-CN" altLang="en-US" dirty="0"/>
              <a:t>你使用关键字</a:t>
            </a:r>
            <a:r>
              <a:rPr lang="en-US" altLang="zh-CN" dirty="0"/>
              <a:t>class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解释器在执行的时候就会创建一个对象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比如你执行了这样的代码，那么内存中就创建了一个类对象</a:t>
            </a:r>
            <a:r>
              <a:rPr lang="en-US" altLang="zh-CN" dirty="0" err="1"/>
              <a:t>ObjectCreator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ObjectCreator</a:t>
            </a:r>
            <a:r>
              <a:rPr lang="en-US" altLang="zh-CN" dirty="0"/>
              <a:t>(object):</a:t>
            </a:r>
          </a:p>
          <a:p>
            <a:pPr marL="0" indent="0">
              <a:buNone/>
            </a:pPr>
            <a:r>
              <a:rPr lang="en-US" altLang="zh-CN" dirty="0"/>
              <a:t>       </a:t>
            </a:r>
            <a:r>
              <a:rPr lang="en-US" altLang="zh-CN" b="1" dirty="0" smtClean="0"/>
              <a:t>pass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这个对象（类）自身拥有创建对象（类实例）的能力</a:t>
            </a:r>
            <a:r>
              <a:rPr lang="zh-CN" altLang="en-US" dirty="0" smtClean="0"/>
              <a:t>，但是</a:t>
            </a:r>
            <a:r>
              <a:rPr lang="zh-CN" altLang="en-US" dirty="0"/>
              <a:t>，它的本质仍然是一个</a:t>
            </a:r>
            <a:r>
              <a:rPr lang="zh-CN" altLang="en-US" dirty="0" smtClean="0"/>
              <a:t>对象。而创建这种类对象的类就是元类。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如何理解元类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2086725"/>
          </a:xfrm>
        </p:spPr>
        <p:txBody>
          <a:bodyPr/>
          <a:lstStyle/>
          <a:p>
            <a:pPr marL="0" indent="0" latinLnBrk="1">
              <a:buNone/>
            </a:pPr>
            <a:r>
              <a:rPr lang="zh-CN" altLang="en-US" dirty="0" smtClean="0"/>
              <a:t>我们用中国人</a:t>
            </a:r>
            <a:r>
              <a:rPr lang="zh-CN" altLang="en-US" dirty="0" smtClean="0"/>
              <a:t>用一句话理解元类：</a:t>
            </a:r>
            <a:r>
              <a:rPr lang="zh-CN" altLang="en-US" dirty="0"/>
              <a:t>道生一，一生二，二生三，三生</a:t>
            </a:r>
            <a:r>
              <a:rPr lang="zh-CN" altLang="en-US" dirty="0" smtClean="0"/>
              <a:t>万物</a:t>
            </a:r>
            <a:endParaRPr lang="en-US" altLang="zh-CN" dirty="0" smtClean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pPr marL="0" indent="0" latinLnBrk="1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2896"/>
            <a:ext cx="5723809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如何理解元类（续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54726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道生一，一生二，二生三，三生</a:t>
            </a:r>
            <a:r>
              <a:rPr lang="zh-CN" altLang="en-US" dirty="0" smtClean="0"/>
              <a:t>万物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道</a:t>
            </a:r>
            <a:r>
              <a:rPr lang="zh-CN" altLang="en-US" dirty="0"/>
              <a:t> 即是 </a:t>
            </a:r>
            <a:r>
              <a:rPr lang="en-US" altLang="zh-CN" dirty="0" smtClean="0"/>
              <a:t>type()</a:t>
            </a:r>
            <a:endParaRPr lang="en-US" altLang="zh-CN" dirty="0"/>
          </a:p>
          <a:p>
            <a:r>
              <a:rPr lang="zh-CN" altLang="en-US" b="1" dirty="0"/>
              <a:t>一</a:t>
            </a:r>
            <a:r>
              <a:rPr lang="zh-CN" altLang="en-US" dirty="0"/>
              <a:t> 即是 </a:t>
            </a:r>
            <a:r>
              <a:rPr lang="en-US" altLang="zh-CN" dirty="0" err="1"/>
              <a:t>metaclass</a:t>
            </a:r>
            <a:r>
              <a:rPr lang="en-US" altLang="zh-CN" dirty="0"/>
              <a:t>(</a:t>
            </a:r>
            <a:r>
              <a:rPr lang="zh-CN" altLang="en-US" dirty="0"/>
              <a:t>元类，或者叫类生成器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二</a:t>
            </a:r>
            <a:r>
              <a:rPr lang="zh-CN" altLang="en-US" dirty="0"/>
              <a:t> 即是 </a:t>
            </a:r>
            <a:r>
              <a:rPr lang="en-US" altLang="zh-CN" dirty="0"/>
              <a:t>class(</a:t>
            </a:r>
            <a:r>
              <a:rPr lang="zh-CN" altLang="en-US" dirty="0"/>
              <a:t>类，或者叫实例生成器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三</a:t>
            </a:r>
            <a:r>
              <a:rPr lang="zh-CN" altLang="en-US" dirty="0"/>
              <a:t> 即是 </a:t>
            </a:r>
            <a:r>
              <a:rPr lang="en-US" altLang="zh-CN" dirty="0"/>
              <a:t>instance(</a:t>
            </a:r>
            <a:r>
              <a:rPr lang="zh-CN" altLang="en-US" dirty="0"/>
              <a:t>实例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万物</a:t>
            </a:r>
            <a:r>
              <a:rPr lang="zh-CN" altLang="en-US" dirty="0"/>
              <a:t> 即是 实例的各种属性与方法，我们平常使用</a:t>
            </a:r>
            <a:r>
              <a:rPr lang="en-US" altLang="zh-CN" dirty="0"/>
              <a:t>python</a:t>
            </a:r>
            <a:r>
              <a:rPr lang="zh-CN" altLang="en-US" dirty="0"/>
              <a:t>时，调用的就是它们</a:t>
            </a:r>
          </a:p>
          <a:p>
            <a:pPr marL="0" indent="0" latinLnBrk="1">
              <a:buNone/>
            </a:pP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我们这里主要讨论下道和一。</a:t>
            </a:r>
            <a:endParaRPr lang="zh-CN" altLang="en-US" dirty="0"/>
          </a:p>
          <a:p>
            <a:pPr marL="0" indent="0" latinLnBrk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ype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124744"/>
            <a:ext cx="10753195" cy="57061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中我们这样定义一个类：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 smtClean="0"/>
              <a:t>Tedu</a:t>
            </a:r>
            <a:r>
              <a:rPr lang="en-US" altLang="zh-CN" dirty="0" smtClean="0"/>
              <a:t>():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b="1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say_hello</a:t>
            </a:r>
            <a:r>
              <a:rPr lang="en-US" altLang="zh-CN" dirty="0"/>
              <a:t>(</a:t>
            </a:r>
            <a:r>
              <a:rPr lang="en-US" altLang="zh-CN" b="1" dirty="0"/>
              <a:t>self</a:t>
            </a:r>
            <a:r>
              <a:rPr lang="en-US" altLang="zh-CN" dirty="0"/>
              <a:t>, name</a:t>
            </a:r>
            <a:r>
              <a:rPr lang="en-US" altLang="zh-CN" dirty="0" smtClean="0"/>
              <a:t>=‘python'):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print('Hello, %s.' % name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而使用</a:t>
            </a:r>
            <a:r>
              <a:rPr lang="en-US" altLang="zh-CN" dirty="0" smtClean="0"/>
              <a:t>type(</a:t>
            </a:r>
            <a:r>
              <a:rPr lang="zh-CN" altLang="en-US" dirty="0" smtClean="0"/>
              <a:t>）函数给了我们达到相同目的的方法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t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fun(self</a:t>
            </a:r>
            <a:r>
              <a:rPr lang="en-US" altLang="zh-CN" dirty="0"/>
              <a:t>, name='world'): </a:t>
            </a:r>
            <a:endParaRPr lang="en-US" altLang="zh-CN" dirty="0" smtClean="0"/>
          </a:p>
          <a:p>
            <a:pPr marL="0" indent="0" fontAlgn="t">
              <a:buNone/>
            </a:pPr>
            <a:r>
              <a:rPr lang="en-US" altLang="zh-CN" dirty="0"/>
              <a:t>    print('Hello, %s.' % name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 fontAlgn="t">
              <a:buNone/>
            </a:pPr>
            <a:r>
              <a:rPr lang="en-US" altLang="zh-CN" dirty="0" err="1" smtClean="0"/>
              <a:t>Tedu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type(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Tedu</a:t>
            </a:r>
            <a:r>
              <a:rPr lang="en-US" altLang="zh-CN" dirty="0" smtClean="0"/>
              <a:t>’, (</a:t>
            </a:r>
            <a:r>
              <a:rPr lang="en-US" altLang="zh-CN" dirty="0"/>
              <a:t>object,),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say_hello</a:t>
            </a:r>
            <a:r>
              <a:rPr lang="en-US" altLang="zh-CN" dirty="0" smtClean="0"/>
              <a:t>=fun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5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ype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23393" y="1052739"/>
            <a:ext cx="10753195" cy="585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这里我们的道</a:t>
            </a:r>
            <a:r>
              <a:rPr lang="zh-CN" altLang="en-US" b="1" dirty="0"/>
              <a:t>直接生出了</a:t>
            </a:r>
            <a:r>
              <a:rPr lang="zh-CN" altLang="en-US" b="1" dirty="0" smtClean="0"/>
              <a:t>二，</a:t>
            </a:r>
            <a:r>
              <a:rPr lang="en-US" altLang="zh-CN" b="1" dirty="0" smtClean="0"/>
              <a:t>type()</a:t>
            </a:r>
            <a:r>
              <a:rPr lang="zh-CN" altLang="en-US" b="1" dirty="0" smtClean="0"/>
              <a:t>的参数也是一个哲学问题：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个参数：我是谁。 在这里，我需要一个区分于其它一切的命名，以上的实例将我命名为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Tedu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r>
              <a:rPr lang="zh-CN" altLang="en-US" dirty="0"/>
              <a:t>第二个参数：我从哪里来</a:t>
            </a:r>
            <a:br>
              <a:rPr lang="zh-CN" altLang="en-US" dirty="0"/>
            </a:br>
            <a:r>
              <a:rPr lang="zh-CN" altLang="en-US" dirty="0"/>
              <a:t>在这里，我需要知道从哪里来，也就是我的“父类”，以上实例中我的父类是“</a:t>
            </a:r>
            <a:r>
              <a:rPr lang="en-US" altLang="zh-CN" dirty="0"/>
              <a:t>object”——python</a:t>
            </a:r>
            <a:r>
              <a:rPr lang="zh-CN" altLang="en-US" dirty="0"/>
              <a:t>中一种非常初级的类。</a:t>
            </a:r>
          </a:p>
          <a:p>
            <a:r>
              <a:rPr lang="zh-CN" altLang="en-US" dirty="0"/>
              <a:t>第三个参数：我要到哪里去</a:t>
            </a:r>
            <a:br>
              <a:rPr lang="zh-CN" altLang="en-US" dirty="0"/>
            </a:br>
            <a:r>
              <a:rPr lang="zh-CN" altLang="en-US" dirty="0"/>
              <a:t>在这里，我们将需要调用的方法和属性包含到一个字典里，再作为参数传入。以上实例中，我们有一个</a:t>
            </a:r>
            <a:r>
              <a:rPr lang="en-US" altLang="zh-CN" dirty="0" err="1"/>
              <a:t>say_hello</a:t>
            </a:r>
            <a:r>
              <a:rPr lang="zh-CN" altLang="en-US" dirty="0"/>
              <a:t>方法包装进了字典中。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5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宽屏</PresentationFormat>
  <Paragraphs>97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 单例模式</vt:lpstr>
      <vt:lpstr>PowerPoint 演示文稿</vt:lpstr>
      <vt:lpstr>什么是元类</vt:lpstr>
      <vt:lpstr>何为元类</vt:lpstr>
      <vt:lpstr>如何理解元类</vt:lpstr>
      <vt:lpstr>如何理解元类（续1）</vt:lpstr>
      <vt:lpstr>type（）</vt:lpstr>
      <vt:lpstr>type（）(续1)</vt:lpstr>
      <vt:lpstr>定义元类</vt:lpstr>
      <vt:lpstr>元类的使用</vt:lpstr>
      <vt:lpstr>应用场景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2018-11-03T01:57:04Z</dcterms:modified>
</cp:coreProperties>
</file>