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4" r:id="rId3"/>
    <p:sldId id="292" r:id="rId4"/>
    <p:sldId id="293" r:id="rId5"/>
    <p:sldId id="288" r:id="rId6"/>
    <p:sldId id="296" r:id="rId7"/>
    <p:sldId id="297" r:id="rId8"/>
    <p:sldId id="291" r:id="rId9"/>
    <p:sldId id="298" r:id="rId10"/>
    <p:sldId id="299" r:id="rId11"/>
    <p:sldId id="289" r:id="rId12"/>
    <p:sldId id="300" r:id="rId13"/>
    <p:sldId id="29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04" autoAdjust="0"/>
    <p:restoredTop sz="81394" autoAdjust="0"/>
  </p:normalViewPr>
  <p:slideViewPr>
    <p:cSldViewPr snapToGrid="0">
      <p:cViewPr>
        <p:scale>
          <a:sx n="101" d="100"/>
          <a:sy n="101" d="100"/>
        </p:scale>
        <p:origin x="18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F486F-D345-49C7-B1BC-D0A6A9903DBE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9C108-E304-49F2-BE2F-EAE679651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30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C-value: real terms in technical domains are often </a:t>
            </a:r>
            <a:r>
              <a:rPr lang="en-GB" dirty="0" err="1"/>
              <a:t>MWExpression</a:t>
            </a:r>
            <a:r>
              <a:rPr lang="en-GB" dirty="0"/>
              <a:t> and usually not used as part of other longer terms.  </a:t>
            </a:r>
            <a:r>
              <a:rPr lang="en-GB" b="1" dirty="0"/>
              <a:t>XTP is frequent but AXTP is not. </a:t>
            </a:r>
          </a:p>
          <a:p>
            <a:r>
              <a:rPr lang="en-GB" b="1" dirty="0"/>
              <a:t>A term appears often in one domain but not in any other domain…</a:t>
            </a:r>
          </a:p>
          <a:p>
            <a:endParaRPr lang="en-GB" b="1" dirty="0"/>
          </a:p>
          <a:p>
            <a:r>
              <a:rPr lang="en-GB" b="1" dirty="0"/>
              <a:t>Semantic relatedness: First extract frequent terms from several corpora which represent different domains. Second,  train a word embedding and get similarity score of these terms. In such a way, every term has its semantic relatedness to the other terms, do the ranking again and select the best.  </a:t>
            </a:r>
          </a:p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9C108-E304-49F2-BE2F-EAE679651F5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577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9C108-E304-49F2-BE2F-EAE679651F5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07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8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87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50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8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0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8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37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79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33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6C-1302-4A24-B325-1B6338CD938C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39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A9594D6C-1302-4A24-B325-1B6338CD938C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78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94D6C-1302-4A24-B325-1B6338CD938C}" type="datetimeFigureOut">
              <a:rPr lang="en-GB" smtClean="0"/>
              <a:t>25/05/2021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758FB00-2A6E-44A7-B043-D6652234AB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27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6650-60E7-4C4E-9FB0-0D033DED2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464" y="2455464"/>
            <a:ext cx="6858000" cy="681038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Study Progress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46B0E-85E5-478A-B6A7-A95AD1D15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1464" y="3561178"/>
            <a:ext cx="7421862" cy="901852"/>
          </a:xfrm>
        </p:spPr>
        <p:txBody>
          <a:bodyPr>
            <a:normAutofit/>
          </a:bodyPr>
          <a:lstStyle/>
          <a:p>
            <a:pPr algn="l"/>
            <a:r>
              <a:rPr lang="en-US" altLang="zh-CN" sz="1500" dirty="0"/>
              <a:t>Terminology extraction</a:t>
            </a:r>
          </a:p>
        </p:txBody>
      </p:sp>
    </p:spTree>
    <p:extLst>
      <p:ext uri="{BB962C8B-B14F-4D97-AF65-F5344CB8AC3E}">
        <p14:creationId xmlns:p14="http://schemas.microsoft.com/office/powerpoint/2010/main" val="279261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FD43-E721-4D3D-B1AC-3CC9AA42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210541"/>
            <a:ext cx="6571343" cy="643214"/>
          </a:xfrm>
        </p:spPr>
        <p:txBody>
          <a:bodyPr/>
          <a:lstStyle/>
          <a:p>
            <a:r>
              <a:rPr lang="en-GB" b="1" dirty="0"/>
              <a:t>statistical heuristics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FB548-2C44-454B-A291-2A4CA6BFEE01}"/>
              </a:ext>
            </a:extLst>
          </p:cNvPr>
          <p:cNvSpPr txBox="1"/>
          <p:nvPr/>
        </p:nvSpPr>
        <p:spPr>
          <a:xfrm>
            <a:off x="1397658" y="2042002"/>
            <a:ext cx="757578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Machine Learning Based methods</a:t>
            </a:r>
          </a:p>
          <a:p>
            <a:endParaRPr lang="en-GB" sz="2800" b="1" dirty="0"/>
          </a:p>
          <a:p>
            <a:r>
              <a:rPr lang="en-GB" sz="2400" b="1" dirty="0"/>
              <a:t>Definition of the features</a:t>
            </a:r>
          </a:p>
          <a:p>
            <a:r>
              <a:rPr lang="en-GB" sz="2400" b="1" dirty="0"/>
              <a:t>Linguistic feature:  </a:t>
            </a:r>
            <a:r>
              <a:rPr lang="en-GB" sz="2400" b="1" dirty="0" err="1"/>
              <a:t>PoS</a:t>
            </a:r>
            <a:r>
              <a:rPr lang="en-GB" sz="2400" b="1" dirty="0"/>
              <a:t> Pattern,  Special characters</a:t>
            </a:r>
          </a:p>
          <a:p>
            <a:endParaRPr lang="en-GB" sz="2400" b="1" dirty="0"/>
          </a:p>
          <a:p>
            <a:r>
              <a:rPr lang="en-GB" sz="2400" b="1" dirty="0"/>
              <a:t>Statistic features: </a:t>
            </a:r>
          </a:p>
          <a:p>
            <a:r>
              <a:rPr lang="en-GB" sz="2400" b="1" dirty="0"/>
              <a:t>Total term </a:t>
            </a:r>
            <a:r>
              <a:rPr lang="en-GB" sz="2400" b="1" dirty="0" err="1"/>
              <a:t>freq</a:t>
            </a:r>
            <a:r>
              <a:rPr lang="en-GB" sz="2400" b="1" dirty="0"/>
              <a:t>(TTF), C-value,  </a:t>
            </a:r>
            <a:r>
              <a:rPr lang="en-GB" sz="2400" b="1" dirty="0" err="1"/>
              <a:t>Weridness</a:t>
            </a:r>
            <a:r>
              <a:rPr lang="en-GB" sz="2400" b="1" dirty="0"/>
              <a:t>…(More or less similar)</a:t>
            </a:r>
          </a:p>
          <a:p>
            <a:endParaRPr lang="en-GB" sz="2400" b="1" dirty="0"/>
          </a:p>
          <a:p>
            <a:r>
              <a:rPr lang="en-GB" sz="2400" b="1" dirty="0"/>
              <a:t>Others:   Semantic-relatedness…</a:t>
            </a:r>
          </a:p>
          <a:p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18062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FD43-E721-4D3D-B1AC-3CC9AA42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210541"/>
            <a:ext cx="6571343" cy="643214"/>
          </a:xfrm>
        </p:spPr>
        <p:txBody>
          <a:bodyPr/>
          <a:lstStyle/>
          <a:p>
            <a:r>
              <a:rPr lang="en-GB" dirty="0"/>
              <a:t>Evaluation of the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A84FA-C7E7-4CA5-BC50-DEC8E2606A9D}"/>
              </a:ext>
            </a:extLst>
          </p:cNvPr>
          <p:cNvSpPr txBox="1"/>
          <p:nvPr/>
        </p:nvSpPr>
        <p:spPr>
          <a:xfrm>
            <a:off x="0" y="2231515"/>
            <a:ext cx="94472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Rule-based Approach:</a:t>
            </a:r>
            <a:r>
              <a:rPr lang="en-GB" sz="2400" dirty="0"/>
              <a:t> language-dependent with </a:t>
            </a:r>
            <a:r>
              <a:rPr lang="en-GB" sz="2400" b="1" dirty="0"/>
              <a:t>low portability and extensibility to a different language</a:t>
            </a:r>
            <a:r>
              <a:rPr lang="en-GB" sz="2400" dirty="0"/>
              <a:t>.</a:t>
            </a:r>
          </a:p>
          <a:p>
            <a:r>
              <a:rPr lang="en-GB" sz="2400" dirty="0"/>
              <a:t>(challenge for Multilingual Term Extraction)</a:t>
            </a:r>
          </a:p>
          <a:p>
            <a:endParaRPr lang="en-GB" sz="2400" dirty="0"/>
          </a:p>
          <a:p>
            <a:r>
              <a:rPr lang="en-GB" sz="2400" b="1" dirty="0"/>
              <a:t>Purely</a:t>
            </a:r>
            <a:r>
              <a:rPr lang="en-GB" sz="2400" dirty="0"/>
              <a:t> </a:t>
            </a:r>
            <a:r>
              <a:rPr lang="en-GB" sz="2400" b="1" dirty="0"/>
              <a:t>statistical systems: </a:t>
            </a:r>
            <a:r>
              <a:rPr lang="en-GB" sz="2400" dirty="0"/>
              <a:t>achieved by </a:t>
            </a:r>
            <a:r>
              <a:rPr lang="en-GB" sz="2400" b="1" dirty="0"/>
              <a:t>frequency</a:t>
            </a:r>
            <a:r>
              <a:rPr lang="en-GB" sz="2400" dirty="0"/>
              <a:t>, significance and degree of association. </a:t>
            </a:r>
            <a:r>
              <a:rPr lang="en-GB" sz="2400" b="1" dirty="0"/>
              <a:t>Quantity and quality </a:t>
            </a:r>
            <a:r>
              <a:rPr lang="en-GB" sz="2400" dirty="0"/>
              <a:t>of the dataset influence statistical approaches</a:t>
            </a:r>
          </a:p>
          <a:p>
            <a:endParaRPr lang="en-GB" sz="2400" dirty="0"/>
          </a:p>
          <a:p>
            <a:r>
              <a:rPr lang="en-GB" sz="2400" b="1" dirty="0"/>
              <a:t>Machine learning methods </a:t>
            </a:r>
            <a:r>
              <a:rPr lang="en-GB" sz="2400" dirty="0"/>
              <a:t>do not always outperform the previous two.</a:t>
            </a:r>
          </a:p>
        </p:txBody>
      </p:sp>
    </p:spTree>
    <p:extLst>
      <p:ext uri="{BB962C8B-B14F-4D97-AF65-F5344CB8AC3E}">
        <p14:creationId xmlns:p14="http://schemas.microsoft.com/office/powerpoint/2010/main" val="2871125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FD43-E721-4D3D-B1AC-3CC9AA42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210541"/>
            <a:ext cx="6571343" cy="643214"/>
          </a:xfrm>
        </p:spPr>
        <p:txBody>
          <a:bodyPr>
            <a:normAutofit fontScale="90000"/>
          </a:bodyPr>
          <a:lstStyle/>
          <a:p>
            <a:r>
              <a:rPr lang="en-GB" dirty="0"/>
              <a:t>More recent(Advanced)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26E59-CECE-4C04-9F4A-F414029724F5}"/>
              </a:ext>
            </a:extLst>
          </p:cNvPr>
          <p:cNvSpPr txBox="1"/>
          <p:nvPr/>
        </p:nvSpPr>
        <p:spPr>
          <a:xfrm>
            <a:off x="1364492" y="1956720"/>
            <a:ext cx="74999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 err="1"/>
              <a:t>SemRe</a:t>
            </a:r>
            <a:r>
              <a:rPr lang="en-GB" sz="2000" b="1" dirty="0"/>
              <a:t>-Rank (</a:t>
            </a:r>
            <a:r>
              <a:rPr lang="en-GB" sz="2000" dirty="0"/>
              <a:t>Improving Automatic Term Extraction By Incorporating Semantic Relatedness With Personalised PageRank, 2018, </a:t>
            </a:r>
            <a:r>
              <a:rPr lang="en-GB" sz="2000" b="1" dirty="0"/>
              <a:t>the paper I will start to focus on</a:t>
            </a:r>
            <a:r>
              <a:rPr lang="en-GB" sz="2000" dirty="0"/>
              <a:t>)</a:t>
            </a:r>
          </a:p>
          <a:p>
            <a:endParaRPr lang="en-GB" dirty="0"/>
          </a:p>
          <a:p>
            <a:r>
              <a:rPr lang="en-GB" sz="2000" dirty="0"/>
              <a:t>Given: 1) a target corpus D= {d1,…</a:t>
            </a:r>
            <a:r>
              <a:rPr lang="en-GB" sz="2000" dirty="0" err="1"/>
              <a:t>dn</a:t>
            </a:r>
            <a:r>
              <a:rPr lang="en-GB" sz="2000" dirty="0"/>
              <a:t>}, from which terms are to be 			 extracted.</a:t>
            </a:r>
          </a:p>
          <a:p>
            <a:r>
              <a:rPr lang="en-GB" sz="2000" dirty="0"/>
              <a:t>	   2) a set of candidate terms T={t1,t2,..,tn} generated by baseline     </a:t>
            </a:r>
          </a:p>
          <a:p>
            <a:r>
              <a:rPr lang="en-GB" sz="2000" dirty="0"/>
              <a:t>		ATM algorithm with a score ate(</a:t>
            </a:r>
            <a:r>
              <a:rPr lang="en-GB" sz="2000" dirty="0" err="1"/>
              <a:t>ti</a:t>
            </a:r>
            <a:r>
              <a:rPr lang="en-GB" sz="2000" dirty="0"/>
              <a:t>)</a:t>
            </a:r>
          </a:p>
          <a:p>
            <a:endParaRPr lang="en-GB" dirty="0"/>
          </a:p>
          <a:p>
            <a:r>
              <a:rPr lang="en-GB" sz="2000" dirty="0"/>
              <a:t>Do:  for each </a:t>
            </a:r>
            <a:r>
              <a:rPr lang="en-GB" sz="2000" dirty="0" err="1"/>
              <a:t>ti</a:t>
            </a:r>
            <a:r>
              <a:rPr lang="en-GB" sz="2000" dirty="0"/>
              <a:t> belongs to T,  a revised score rev(</a:t>
            </a:r>
            <a:r>
              <a:rPr lang="en-GB" sz="2000" dirty="0" err="1"/>
              <a:t>ti</a:t>
            </a:r>
            <a:r>
              <a:rPr lang="en-GB" sz="2000" dirty="0"/>
              <a:t>) is computed by modifying the score ate(</a:t>
            </a:r>
            <a:r>
              <a:rPr lang="en-GB" sz="2000" dirty="0" err="1"/>
              <a:t>i</a:t>
            </a:r>
            <a:r>
              <a:rPr lang="en-GB" sz="2000" dirty="0"/>
              <a:t>) based on the </a:t>
            </a:r>
            <a:r>
              <a:rPr lang="en-GB" sz="2000" b="1" dirty="0"/>
              <a:t>semantic importance</a:t>
            </a:r>
            <a:r>
              <a:rPr lang="en-GB" sz="2000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151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6D92-989C-41D2-B312-044AD5D3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300" y="766618"/>
            <a:ext cx="7293056" cy="1049235"/>
          </a:xfrm>
        </p:spPr>
        <p:txBody>
          <a:bodyPr/>
          <a:lstStyle/>
          <a:p>
            <a:r>
              <a:rPr lang="en-GB" dirty="0"/>
              <a:t>TODO NEXT in the coming weeks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5E21F-B05E-4052-9B61-F018D1F0BBC8}"/>
              </a:ext>
            </a:extLst>
          </p:cNvPr>
          <p:cNvSpPr txBox="1"/>
          <p:nvPr/>
        </p:nvSpPr>
        <p:spPr>
          <a:xfrm>
            <a:off x="1340804" y="1980409"/>
            <a:ext cx="78031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EM-based algorithm for bilingual word embedding</a:t>
            </a:r>
          </a:p>
          <a:p>
            <a:r>
              <a:rPr lang="en-GB" dirty="0"/>
              <a:t>(EM-based Hybrid Model for Bilingual Terminology Extraction from Comparable Corpora , 2010)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69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00FA-436B-4C32-A60B-F37F1EE5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341450"/>
            <a:ext cx="5617002" cy="59227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BackGround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A7A64-62A5-4AE1-B492-20D1177C7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588" y="3834623"/>
            <a:ext cx="8594412" cy="1539927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Term/Terminology extraction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38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00FA-436B-4C32-A60B-F37F1EE5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583398"/>
            <a:ext cx="5617002" cy="592276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A7A64-62A5-4AE1-B492-20D1177C7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72" y="1345542"/>
            <a:ext cx="8594412" cy="3100395"/>
          </a:xfrm>
        </p:spPr>
        <p:txBody>
          <a:bodyPr>
            <a:noAutofit/>
          </a:bodyPr>
          <a:lstStyle/>
          <a:p>
            <a:r>
              <a:rPr lang="en-GB" sz="2400" dirty="0"/>
              <a:t>Automatic Term Extraction deals with the extraction of </a:t>
            </a:r>
            <a:r>
              <a:rPr lang="en-GB" sz="2400" b="1" dirty="0"/>
              <a:t>terms - words and collocations representing domain-specific concepts </a:t>
            </a:r>
            <a:r>
              <a:rPr lang="en-GB" sz="2400" dirty="0"/>
              <a:t>- from a collection of </a:t>
            </a:r>
            <a:r>
              <a:rPr lang="en-GB" sz="2400" b="1" dirty="0"/>
              <a:t>domain-specific, usually unstructured texts.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35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D3EECE-6888-4B6D-A0C1-AC26EE6101DA}"/>
              </a:ext>
            </a:extLst>
          </p:cNvPr>
          <p:cNvSpPr txBox="1"/>
          <p:nvPr/>
        </p:nvSpPr>
        <p:spPr>
          <a:xfrm>
            <a:off x="1336067" y="1230067"/>
            <a:ext cx="61591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 typical ATE method consists of two sub-processes: </a:t>
            </a:r>
          </a:p>
          <a:p>
            <a:endParaRPr lang="en-GB" dirty="0"/>
          </a:p>
          <a:p>
            <a:r>
              <a:rPr lang="en-GB" dirty="0"/>
              <a:t>extracting candidate terms using </a:t>
            </a:r>
            <a:r>
              <a:rPr lang="en-GB" b="1" dirty="0"/>
              <a:t>linguistic processors and</a:t>
            </a:r>
          </a:p>
          <a:p>
            <a:r>
              <a:rPr lang="en-GB" b="1" dirty="0"/>
              <a:t>statistical heuristics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b="1" dirty="0"/>
              <a:t>ranking and selection </a:t>
            </a:r>
            <a:r>
              <a:rPr lang="en-GB" dirty="0"/>
              <a:t>(i.e., filtering) using algorithms that exploit word statistics.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87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FD43-E721-4D3D-B1AC-3CC9AA42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210541"/>
            <a:ext cx="6571343" cy="643214"/>
          </a:xfrm>
        </p:spPr>
        <p:txBody>
          <a:bodyPr/>
          <a:lstStyle/>
          <a:p>
            <a:r>
              <a:rPr lang="en-GB" b="1" dirty="0"/>
              <a:t>linguistic processors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00EF5-A7E3-4FEC-95CB-293BEA93A2A3}"/>
              </a:ext>
            </a:extLst>
          </p:cNvPr>
          <p:cNvSpPr txBox="1"/>
          <p:nvPr/>
        </p:nvSpPr>
        <p:spPr>
          <a:xfrm>
            <a:off x="1443490" y="2004099"/>
            <a:ext cx="62412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Part-of-Speech (</a:t>
            </a:r>
            <a:r>
              <a:rPr lang="en-GB" sz="2400" dirty="0" err="1"/>
              <a:t>PoS</a:t>
            </a:r>
            <a:r>
              <a:rPr lang="en-GB" sz="2400" dirty="0"/>
              <a:t>) tag sequence matching,</a:t>
            </a:r>
          </a:p>
          <a:p>
            <a:r>
              <a:rPr lang="en-GB" sz="2400" dirty="0"/>
              <a:t>N-gram extraction,</a:t>
            </a:r>
          </a:p>
          <a:p>
            <a:r>
              <a:rPr lang="en-GB" sz="2400" dirty="0"/>
              <a:t>Noun Phrase (NP) Chunking, </a:t>
            </a:r>
          </a:p>
          <a:p>
            <a:r>
              <a:rPr lang="en-GB" sz="2400" dirty="0"/>
              <a:t>Dictionary lookup.</a:t>
            </a:r>
          </a:p>
        </p:txBody>
      </p:sp>
    </p:spTree>
    <p:extLst>
      <p:ext uri="{BB962C8B-B14F-4D97-AF65-F5344CB8AC3E}">
        <p14:creationId xmlns:p14="http://schemas.microsoft.com/office/powerpoint/2010/main" val="258735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FD43-E721-4D3D-B1AC-3CC9AA42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210541"/>
            <a:ext cx="6571343" cy="643214"/>
          </a:xfrm>
        </p:spPr>
        <p:txBody>
          <a:bodyPr/>
          <a:lstStyle/>
          <a:p>
            <a:r>
              <a:rPr lang="en-GB" b="1" dirty="0"/>
              <a:t>linguistic processors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00EF5-A7E3-4FEC-95CB-293BEA93A2A3}"/>
              </a:ext>
            </a:extLst>
          </p:cNvPr>
          <p:cNvSpPr txBox="1"/>
          <p:nvPr/>
        </p:nvSpPr>
        <p:spPr>
          <a:xfrm>
            <a:off x="1443491" y="2004099"/>
            <a:ext cx="62412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Make use of domain specific </a:t>
            </a:r>
            <a:r>
              <a:rPr lang="en-GB" sz="2800" dirty="0" err="1"/>
              <a:t>lexico</a:t>
            </a:r>
            <a:r>
              <a:rPr lang="en-GB" sz="2800" dirty="0"/>
              <a:t>-syntactic </a:t>
            </a:r>
            <a:r>
              <a:rPr lang="en-GB" sz="2800" b="1" dirty="0"/>
              <a:t>patterns to capture term formation </a:t>
            </a:r>
            <a:r>
              <a:rPr lang="en-GB" sz="2800" dirty="0"/>
              <a:t>and collocation.</a:t>
            </a:r>
          </a:p>
        </p:txBody>
      </p:sp>
    </p:spTree>
    <p:extLst>
      <p:ext uri="{BB962C8B-B14F-4D97-AF65-F5344CB8AC3E}">
        <p14:creationId xmlns:p14="http://schemas.microsoft.com/office/powerpoint/2010/main" val="159273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FD43-E721-4D3D-B1AC-3CC9AA42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210541"/>
            <a:ext cx="6571343" cy="643214"/>
          </a:xfrm>
        </p:spPr>
        <p:txBody>
          <a:bodyPr/>
          <a:lstStyle/>
          <a:p>
            <a:r>
              <a:rPr lang="en-GB" b="1" dirty="0"/>
              <a:t>linguistic processors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00EF5-A7E3-4FEC-95CB-293BEA93A2A3}"/>
              </a:ext>
            </a:extLst>
          </p:cNvPr>
          <p:cNvSpPr txBox="1"/>
          <p:nvPr/>
        </p:nvSpPr>
        <p:spPr>
          <a:xfrm>
            <a:off x="1443491" y="2004099"/>
            <a:ext cx="624125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Make use of domain specific </a:t>
            </a:r>
            <a:r>
              <a:rPr lang="en-GB" sz="2800" dirty="0" err="1"/>
              <a:t>lexico</a:t>
            </a:r>
            <a:r>
              <a:rPr lang="en-GB" sz="2800" dirty="0"/>
              <a:t>-syntactic </a:t>
            </a:r>
            <a:r>
              <a:rPr lang="en-GB" sz="2800" b="1" dirty="0"/>
              <a:t>patterns to capture term formation </a:t>
            </a:r>
            <a:r>
              <a:rPr lang="en-GB" sz="2800" dirty="0"/>
              <a:t>and collocation.</a:t>
            </a:r>
          </a:p>
          <a:p>
            <a:endParaRPr lang="en-GB" sz="2800" dirty="0"/>
          </a:p>
          <a:p>
            <a:r>
              <a:rPr lang="en-GB" sz="2800" dirty="0"/>
              <a:t>N</a:t>
            </a:r>
          </a:p>
          <a:p>
            <a:r>
              <a:rPr lang="en-GB" sz="2800" dirty="0"/>
              <a:t>NP</a:t>
            </a:r>
          </a:p>
          <a:p>
            <a:r>
              <a:rPr lang="en-GB" sz="2800" dirty="0"/>
              <a:t>ADJ+N+PP…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737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FD43-E721-4D3D-B1AC-3CC9AA42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210541"/>
            <a:ext cx="6571343" cy="643214"/>
          </a:xfrm>
        </p:spPr>
        <p:txBody>
          <a:bodyPr/>
          <a:lstStyle/>
          <a:p>
            <a:r>
              <a:rPr lang="en-GB" b="1" dirty="0"/>
              <a:t>statistical heuristics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FB548-2C44-454B-A291-2A4CA6BFEE01}"/>
              </a:ext>
            </a:extLst>
          </p:cNvPr>
          <p:cNvSpPr txBox="1"/>
          <p:nvPr/>
        </p:nvSpPr>
        <p:spPr>
          <a:xfrm>
            <a:off x="1397658" y="2042002"/>
            <a:ext cx="641501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Occurrence Frequency</a:t>
            </a:r>
          </a:p>
          <a:p>
            <a:endParaRPr lang="en-GB" sz="2800" dirty="0"/>
          </a:p>
          <a:p>
            <a:r>
              <a:rPr lang="en-GB" sz="2800" dirty="0"/>
              <a:t>The fundamental hypothesis is that if a sequence of words </a:t>
            </a:r>
            <a:r>
              <a:rPr lang="en-GB" sz="2800" b="1" dirty="0"/>
              <a:t>occurs more frequently together than chance</a:t>
            </a:r>
            <a:r>
              <a:rPr lang="en-GB" sz="2800" dirty="0"/>
              <a:t>, it is more likely to a valid term</a:t>
            </a:r>
          </a:p>
        </p:txBody>
      </p:sp>
    </p:spTree>
    <p:extLst>
      <p:ext uri="{BB962C8B-B14F-4D97-AF65-F5344CB8AC3E}">
        <p14:creationId xmlns:p14="http://schemas.microsoft.com/office/powerpoint/2010/main" val="108792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FD43-E721-4D3D-B1AC-3CC9AA42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210541"/>
            <a:ext cx="6571343" cy="643214"/>
          </a:xfrm>
        </p:spPr>
        <p:txBody>
          <a:bodyPr/>
          <a:lstStyle/>
          <a:p>
            <a:r>
              <a:rPr lang="en-GB" b="1" dirty="0"/>
              <a:t>statistical heuristics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FB548-2C44-454B-A291-2A4CA6BFEE01}"/>
              </a:ext>
            </a:extLst>
          </p:cNvPr>
          <p:cNvSpPr txBox="1"/>
          <p:nvPr/>
        </p:nvSpPr>
        <p:spPr>
          <a:xfrm>
            <a:off x="1397658" y="2042002"/>
            <a:ext cx="64150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Machine Learning Based methods</a:t>
            </a:r>
          </a:p>
          <a:p>
            <a:endParaRPr lang="en-GB" sz="2800" b="1" dirty="0"/>
          </a:p>
          <a:p>
            <a:r>
              <a:rPr lang="en-GB" sz="2800" dirty="0"/>
              <a:t>Transfer the training examples to features</a:t>
            </a:r>
          </a:p>
          <a:p>
            <a:endParaRPr lang="en-GB" sz="2800" dirty="0"/>
          </a:p>
          <a:p>
            <a:r>
              <a:rPr lang="en-GB" sz="2800" dirty="0"/>
              <a:t>Train a classifier for term prediction.</a:t>
            </a:r>
          </a:p>
        </p:txBody>
      </p:sp>
    </p:spTree>
    <p:extLst>
      <p:ext uri="{BB962C8B-B14F-4D97-AF65-F5344CB8AC3E}">
        <p14:creationId xmlns:p14="http://schemas.microsoft.com/office/powerpoint/2010/main" val="24994051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2684</TotalTime>
  <Words>530</Words>
  <Application>Microsoft Office PowerPoint</Application>
  <PresentationFormat>On-screen Show (4:3)</PresentationFormat>
  <Paragraphs>69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Times New Roman</vt:lpstr>
      <vt:lpstr>Gallery</vt:lpstr>
      <vt:lpstr>Study Progress</vt:lpstr>
      <vt:lpstr>BackGround</vt:lpstr>
      <vt:lpstr>Background</vt:lpstr>
      <vt:lpstr>PowerPoint Presentation</vt:lpstr>
      <vt:lpstr>linguistic processors</vt:lpstr>
      <vt:lpstr>linguistic processors</vt:lpstr>
      <vt:lpstr>linguistic processors</vt:lpstr>
      <vt:lpstr>statistical heuristics</vt:lpstr>
      <vt:lpstr>statistical heuristics</vt:lpstr>
      <vt:lpstr>statistical heuristics</vt:lpstr>
      <vt:lpstr>Evaluation of the method</vt:lpstr>
      <vt:lpstr>More recent(Advanced) works</vt:lpstr>
      <vt:lpstr>TODO NEXT in the coming weeks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Presentation</dc:title>
  <dc:creator>Yu Wang</dc:creator>
  <cp:lastModifiedBy>Yu Wang</cp:lastModifiedBy>
  <cp:revision>77</cp:revision>
  <dcterms:created xsi:type="dcterms:W3CDTF">2020-12-01T18:55:44Z</dcterms:created>
  <dcterms:modified xsi:type="dcterms:W3CDTF">2021-05-26T09:55:43Z</dcterms:modified>
</cp:coreProperties>
</file>