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302" r:id="rId3"/>
    <p:sldId id="304" r:id="rId4"/>
    <p:sldId id="305" r:id="rId5"/>
    <p:sldId id="306" r:id="rId6"/>
    <p:sldId id="308" r:id="rId7"/>
    <p:sldId id="300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9" r:id="rId16"/>
    <p:sldId id="320" r:id="rId17"/>
    <p:sldId id="321" r:id="rId18"/>
    <p:sldId id="322" r:id="rId19"/>
    <p:sldId id="30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4" autoAdjust="0"/>
    <p:restoredTop sz="81394" autoAdjust="0"/>
  </p:normalViewPr>
  <p:slideViewPr>
    <p:cSldViewPr snapToGrid="0">
      <p:cViewPr varScale="1">
        <p:scale>
          <a:sx n="86" d="100"/>
          <a:sy n="86" d="100"/>
        </p:scale>
        <p:origin x="60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F486F-D345-49C7-B1BC-D0A6A9903DBE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9C108-E304-49F2-BE2F-EAE679651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0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Tagging in a sentence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9C108-E304-49F2-BE2F-EAE679651F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54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9C108-E304-49F2-BE2F-EAE679651F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53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9C108-E304-49F2-BE2F-EAE679651F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7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9C108-E304-49F2-BE2F-EAE679651F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93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9C108-E304-49F2-BE2F-EAE679651F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028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9C108-E304-49F2-BE2F-EAE679651F5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96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9C108-E304-49F2-BE2F-EAE679651F5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13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9C108-E304-49F2-BE2F-EAE679651F5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9C108-E304-49F2-BE2F-EAE679651F5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0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8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7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8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37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79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33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9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A9594D6C-1302-4A24-B325-1B6338CD938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8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94D6C-1302-4A24-B325-1B6338CD938C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7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6650-60E7-4C4E-9FB0-0D033DED2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464" y="2455464"/>
            <a:ext cx="6858000" cy="68103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Study Progress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46B0E-85E5-478A-B6A7-A95AD1D15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464" y="3561178"/>
            <a:ext cx="7421862" cy="901852"/>
          </a:xfrm>
        </p:spPr>
        <p:txBody>
          <a:bodyPr>
            <a:normAutofit/>
          </a:bodyPr>
          <a:lstStyle/>
          <a:p>
            <a:pPr algn="l"/>
            <a:r>
              <a:rPr lang="en-US" altLang="zh-CN" sz="1500" dirty="0"/>
              <a:t>Terminology extraction</a:t>
            </a:r>
          </a:p>
        </p:txBody>
      </p:sp>
    </p:spTree>
    <p:extLst>
      <p:ext uri="{BB962C8B-B14F-4D97-AF65-F5344CB8AC3E}">
        <p14:creationId xmlns:p14="http://schemas.microsoft.com/office/powerpoint/2010/main" val="279261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D43-E721-4D3D-B1AC-3CC9AA42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0541"/>
            <a:ext cx="6571343" cy="643214"/>
          </a:xfrm>
        </p:spPr>
        <p:txBody>
          <a:bodyPr>
            <a:normAutofit fontScale="90000"/>
          </a:bodyPr>
          <a:lstStyle/>
          <a:p>
            <a:r>
              <a:rPr lang="en-GB" dirty="0"/>
              <a:t>More recent(Advanced) works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ED3BB11-4E49-4CF5-B40C-018ACE720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4249"/>
            <a:ext cx="9144000" cy="6169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5E011A-3ED2-4764-AA0B-6DCB4D821F39}"/>
              </a:ext>
            </a:extLst>
          </p:cNvPr>
          <p:cNvSpPr txBox="1"/>
          <p:nvPr/>
        </p:nvSpPr>
        <p:spPr>
          <a:xfrm>
            <a:off x="5563984" y="2499142"/>
            <a:ext cx="358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each iteration, the pair with probability over 0.8 will be filtered out</a:t>
            </a:r>
          </a:p>
        </p:txBody>
      </p:sp>
    </p:spTree>
    <p:extLst>
      <p:ext uri="{BB962C8B-B14F-4D97-AF65-F5344CB8AC3E}">
        <p14:creationId xmlns:p14="http://schemas.microsoft.com/office/powerpoint/2010/main" val="359585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D43-E721-4D3D-B1AC-3CC9AA42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0541"/>
            <a:ext cx="6571343" cy="643214"/>
          </a:xfrm>
        </p:spPr>
        <p:txBody>
          <a:bodyPr>
            <a:normAutofit fontScale="90000"/>
          </a:bodyPr>
          <a:lstStyle/>
          <a:p>
            <a:r>
              <a:rPr lang="en-GB" dirty="0"/>
              <a:t>More recent(Advanced)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26E59-CECE-4C04-9F4A-F414029724F5}"/>
              </a:ext>
            </a:extLst>
          </p:cNvPr>
          <p:cNvSpPr txBox="1"/>
          <p:nvPr/>
        </p:nvSpPr>
        <p:spPr>
          <a:xfrm>
            <a:off x="404554" y="1956719"/>
            <a:ext cx="84013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Calculation of initial term alignment probability t(</a:t>
            </a:r>
            <a:r>
              <a:rPr lang="en-GB" sz="2000" dirty="0" err="1"/>
              <a:t>f|e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Context similarity *Document-level similarity*Related term similarity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616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6D92-989C-41D2-B312-044AD5D3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00" y="766618"/>
            <a:ext cx="7293056" cy="1049235"/>
          </a:xfrm>
        </p:spPr>
        <p:txBody>
          <a:bodyPr/>
          <a:lstStyle/>
          <a:p>
            <a:r>
              <a:rPr lang="en-GB" dirty="0"/>
              <a:t>More recent(Advanced)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5E21F-B05E-4052-9B61-F018D1F0BBC8}"/>
              </a:ext>
            </a:extLst>
          </p:cNvPr>
          <p:cNvSpPr txBox="1"/>
          <p:nvPr/>
        </p:nvSpPr>
        <p:spPr>
          <a:xfrm>
            <a:off x="1340804" y="1980409"/>
            <a:ext cx="7803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98402-FBEC-423D-A820-2176B9391EED}"/>
              </a:ext>
            </a:extLst>
          </p:cNvPr>
          <p:cNvSpPr txBox="1"/>
          <p:nvPr/>
        </p:nvSpPr>
        <p:spPr>
          <a:xfrm>
            <a:off x="227216" y="1917469"/>
            <a:ext cx="857873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2. Deep learning approaches in terminology extraction</a:t>
            </a:r>
          </a:p>
          <a:p>
            <a:r>
              <a:rPr lang="en-GB" sz="2000" dirty="0"/>
              <a:t>   (the focus is on term in a broader sense, e.g., name entity,  event, relation extraction)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(Adversarial training for multi-context joint entity and relation extraction, 2018)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Focus is put on the extraction/retrieval aspect.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42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6D92-989C-41D2-B312-044AD5D3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00" y="766618"/>
            <a:ext cx="7293056" cy="1049235"/>
          </a:xfrm>
        </p:spPr>
        <p:txBody>
          <a:bodyPr/>
          <a:lstStyle/>
          <a:p>
            <a:r>
              <a:rPr lang="en-GB" dirty="0"/>
              <a:t>More recent(Advanced)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5E21F-B05E-4052-9B61-F018D1F0BBC8}"/>
              </a:ext>
            </a:extLst>
          </p:cNvPr>
          <p:cNvSpPr txBox="1"/>
          <p:nvPr/>
        </p:nvSpPr>
        <p:spPr>
          <a:xfrm>
            <a:off x="1340804" y="1980409"/>
            <a:ext cx="7803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98402-FBEC-423D-A820-2176B9391EED}"/>
              </a:ext>
            </a:extLst>
          </p:cNvPr>
          <p:cNvSpPr txBox="1"/>
          <p:nvPr/>
        </p:nvSpPr>
        <p:spPr>
          <a:xfrm>
            <a:off x="1340804" y="1980409"/>
            <a:ext cx="7441457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Adversarial training:</a:t>
            </a:r>
          </a:p>
          <a:p>
            <a:endParaRPr lang="en-GB" sz="2000" dirty="0"/>
          </a:p>
          <a:p>
            <a:r>
              <a:rPr lang="en-GB" sz="2000" dirty="0"/>
              <a:t>Both clean and adversarial data are used to train the model so that the model could what’s correct and what’s incorrect.</a:t>
            </a:r>
          </a:p>
          <a:p>
            <a:endParaRPr lang="en-GB" sz="2000" dirty="0"/>
          </a:p>
          <a:p>
            <a:r>
              <a:rPr lang="en-GB" sz="2000" dirty="0"/>
              <a:t>Underlying algorithm:  </a:t>
            </a:r>
            <a:r>
              <a:rPr lang="en-GB" sz="2000" dirty="0" err="1"/>
              <a:t>MinMax</a:t>
            </a:r>
            <a:r>
              <a:rPr lang="en-GB" sz="2000" dirty="0"/>
              <a:t> algorithm.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The goal is, for each word w,  a head vector and a relation vector are computed.</a:t>
            </a:r>
          </a:p>
          <a:p>
            <a:endParaRPr lang="en-GB" sz="2000" dirty="0"/>
          </a:p>
          <a:p>
            <a:r>
              <a:rPr lang="en-GB" sz="2000" dirty="0"/>
              <a:t>e.g.  </a:t>
            </a:r>
            <a:r>
              <a:rPr lang="en-US" altLang="zh-CN" sz="2000" dirty="0"/>
              <a:t>John live in California ,  head: California,  relation: </a:t>
            </a:r>
            <a:r>
              <a:rPr lang="en-US" altLang="zh-CN" sz="2000" dirty="0" err="1"/>
              <a:t>lives_in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51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A6D92-989C-41D2-B312-044AD5D3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75" y="1474969"/>
            <a:ext cx="2117940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1500"/>
              <a:t>More recent(Advanced) works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475" y="3528543"/>
            <a:ext cx="2117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84541" y="482171"/>
            <a:ext cx="5670087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1615" y="977965"/>
            <a:ext cx="4961686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62787BB1-30E0-4C5E-A822-8CF2482FA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80" y="925906"/>
            <a:ext cx="4712189" cy="41873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E5E21F-B05E-4052-9B61-F018D1F0BBC8}"/>
              </a:ext>
            </a:extLst>
          </p:cNvPr>
          <p:cNvSpPr txBox="1"/>
          <p:nvPr/>
        </p:nvSpPr>
        <p:spPr>
          <a:xfrm>
            <a:off x="1340804" y="1980409"/>
            <a:ext cx="7803196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GB"/>
          </a:p>
          <a:p>
            <a:pPr>
              <a:spcAft>
                <a:spcPts val="600"/>
              </a:spcAft>
            </a:pP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98402-FBEC-423D-A820-2176B9391EED}"/>
              </a:ext>
            </a:extLst>
          </p:cNvPr>
          <p:cNvSpPr txBox="1"/>
          <p:nvPr/>
        </p:nvSpPr>
        <p:spPr>
          <a:xfrm>
            <a:off x="1340804" y="1980409"/>
            <a:ext cx="7441457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GB" sz="2000"/>
          </a:p>
          <a:p>
            <a:pPr>
              <a:spcAft>
                <a:spcPts val="600"/>
              </a:spcAf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3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4177" y="482171"/>
            <a:ext cx="4578249" cy="5149101"/>
            <a:chOff x="632237" y="482171"/>
            <a:chExt cx="6104331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281" y="984450"/>
            <a:ext cx="3859185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3521" y="1847088"/>
            <a:ext cx="2640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4A6D92-989C-41D2-B312-044AD5D3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522" y="804520"/>
            <a:ext cx="2640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000"/>
              <a:t>More recent(Advanced) works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AEBA7C4-FAA2-4B3B-9345-26E19136E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3" y="851574"/>
            <a:ext cx="4098272" cy="4466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A98402-FBEC-423D-A820-2176B9391EED}"/>
              </a:ext>
            </a:extLst>
          </p:cNvPr>
          <p:cNvSpPr txBox="1"/>
          <p:nvPr/>
        </p:nvSpPr>
        <p:spPr>
          <a:xfrm>
            <a:off x="5413520" y="2015732"/>
            <a:ext cx="356945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00" dirty="0"/>
              <a:t>Pre-training on word level and character level embedding.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21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100" dirty="0"/>
              <a:t>The Character level embedding is for recording the morphological information.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21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100" dirty="0"/>
              <a:t>Concatenation of the two embeddings 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5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5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5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98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4177" y="482171"/>
            <a:ext cx="4578249" cy="5149101"/>
            <a:chOff x="632237" y="482171"/>
            <a:chExt cx="6104331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281" y="984450"/>
            <a:ext cx="3859185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3521" y="1847088"/>
            <a:ext cx="2640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4A6D92-989C-41D2-B312-044AD5D3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522" y="804520"/>
            <a:ext cx="2640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000"/>
              <a:t>More recent(Advanced) works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AEBA7C4-FAA2-4B3B-9345-26E19136E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3" y="851574"/>
            <a:ext cx="4098272" cy="4466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A98402-FBEC-423D-A820-2176B9391EED}"/>
              </a:ext>
            </a:extLst>
          </p:cNvPr>
          <p:cNvSpPr txBox="1"/>
          <p:nvPr/>
        </p:nvSpPr>
        <p:spPr>
          <a:xfrm>
            <a:off x="5413521" y="2015732"/>
            <a:ext cx="2640276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000" dirty="0"/>
              <a:t>Generate example from the created embedding,  change the learnt parameters so that the loss function could get maximal value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5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5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8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4177" y="482171"/>
            <a:ext cx="4578249" cy="5149101"/>
            <a:chOff x="632237" y="482171"/>
            <a:chExt cx="6104331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281" y="984450"/>
            <a:ext cx="3859185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3521" y="1847088"/>
            <a:ext cx="2640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4A6D92-989C-41D2-B312-044AD5D3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522" y="804520"/>
            <a:ext cx="2640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000"/>
              <a:t>More recent(Advanced) works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AEBA7C4-FAA2-4B3B-9345-26E19136E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3" y="851574"/>
            <a:ext cx="4098272" cy="4466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A98402-FBEC-423D-A820-2176B9391EED}"/>
              </a:ext>
            </a:extLst>
          </p:cNvPr>
          <p:cNvSpPr txBox="1"/>
          <p:nvPr/>
        </p:nvSpPr>
        <p:spPr>
          <a:xfrm>
            <a:off x="5413520" y="2015732"/>
            <a:ext cx="359820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000" dirty="0"/>
              <a:t>The joint embeddings are then fed into the  </a:t>
            </a:r>
            <a:r>
              <a:rPr lang="en-US" sz="2000" dirty="0" err="1"/>
              <a:t>BiLSTM</a:t>
            </a:r>
            <a:r>
              <a:rPr lang="en-US" sz="2000" dirty="0"/>
              <a:t> layer.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20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20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000" dirty="0"/>
              <a:t>Linear-chain CRF layer for the label prediction. The focus seems to be on the beginning of the sentence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91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6D92-989C-41D2-B312-044AD5D3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00" y="766618"/>
            <a:ext cx="7293056" cy="1049235"/>
          </a:xfrm>
        </p:spPr>
        <p:txBody>
          <a:bodyPr/>
          <a:lstStyle/>
          <a:p>
            <a:r>
              <a:rPr lang="en-GB" dirty="0"/>
              <a:t>More recent(Advanced)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5E21F-B05E-4052-9B61-F018D1F0BBC8}"/>
              </a:ext>
            </a:extLst>
          </p:cNvPr>
          <p:cNvSpPr txBox="1"/>
          <p:nvPr/>
        </p:nvSpPr>
        <p:spPr>
          <a:xfrm>
            <a:off x="1340804" y="1980409"/>
            <a:ext cx="7803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98402-FBEC-423D-A820-2176B9391EED}"/>
              </a:ext>
            </a:extLst>
          </p:cNvPr>
          <p:cNvSpPr txBox="1"/>
          <p:nvPr/>
        </p:nvSpPr>
        <p:spPr>
          <a:xfrm>
            <a:off x="1340804" y="1980409"/>
            <a:ext cx="744145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/>
          </a:p>
          <a:p>
            <a:endParaRPr lang="en-GB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0633456-66AE-4475-B088-CBFF5EA1D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654"/>
            <a:ext cx="9144000" cy="61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8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6D92-989C-41D2-B312-044AD5D3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31" y="1106648"/>
            <a:ext cx="7037587" cy="458124"/>
          </a:xfrm>
        </p:spPr>
        <p:txBody>
          <a:bodyPr>
            <a:normAutofit fontScale="90000"/>
          </a:bodyPr>
          <a:lstStyle/>
          <a:p>
            <a:r>
              <a:rPr lang="en-GB" dirty="0"/>
              <a:t>Plan  from 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5E21F-B05E-4052-9B61-F018D1F0BBC8}"/>
              </a:ext>
            </a:extLst>
          </p:cNvPr>
          <p:cNvSpPr txBox="1"/>
          <p:nvPr/>
        </p:nvSpPr>
        <p:spPr>
          <a:xfrm>
            <a:off x="1412848" y="1564772"/>
            <a:ext cx="7803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60FFF-9A9C-427D-AA0E-92F0091053B8}"/>
              </a:ext>
            </a:extLst>
          </p:cNvPr>
          <p:cNvSpPr txBox="1"/>
          <p:nvPr/>
        </p:nvSpPr>
        <p:spPr>
          <a:xfrm>
            <a:off x="942631" y="2211103"/>
            <a:ext cx="755297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/>
              <a:t>Refresh my memory on the deep learning staff:  </a:t>
            </a:r>
            <a:r>
              <a:rPr lang="en-GB" sz="2000" dirty="0" err="1"/>
              <a:t>Pytorch</a:t>
            </a:r>
            <a:r>
              <a:rPr lang="en-GB" sz="2000" dirty="0"/>
              <a:t> and  </a:t>
            </a:r>
            <a:r>
              <a:rPr lang="en-GB" sz="2000" dirty="0" err="1"/>
              <a:t>Tensorflow</a:t>
            </a:r>
            <a:endParaRPr lang="en-GB" sz="2000" dirty="0"/>
          </a:p>
          <a:p>
            <a:pPr marL="342900" indent="-342900">
              <a:buAutoNum type="arabicPeriod"/>
            </a:pPr>
            <a:endParaRPr lang="en-GB" sz="2000" dirty="0"/>
          </a:p>
          <a:p>
            <a:pPr marL="342900" indent="-342900">
              <a:buAutoNum type="arabicPeriod"/>
            </a:pP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Get familiar with myself on Deep Learning and ANN architecture.</a:t>
            </a:r>
          </a:p>
          <a:p>
            <a:pPr marL="342900" indent="-342900">
              <a:buAutoNum type="arabicPeriod"/>
            </a:pPr>
            <a:endParaRPr lang="en-GB" sz="2000" dirty="0"/>
          </a:p>
          <a:p>
            <a:pPr marL="342900" indent="-342900">
              <a:buAutoNum type="arabicPeriod"/>
            </a:pP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Represent the Baseline model by 30</a:t>
            </a:r>
            <a:r>
              <a:rPr lang="en-GB" sz="2000" baseline="30000" dirty="0"/>
              <a:t>th</a:t>
            </a:r>
            <a:r>
              <a:rPr lang="en-GB" sz="2000" dirty="0"/>
              <a:t> of June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41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6D92-989C-41D2-B312-044AD5D3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00" y="766618"/>
            <a:ext cx="7293056" cy="1049235"/>
          </a:xfrm>
        </p:spPr>
        <p:txBody>
          <a:bodyPr/>
          <a:lstStyle/>
          <a:p>
            <a:r>
              <a:rPr lang="en-GB" dirty="0"/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5E21F-B05E-4052-9B61-F018D1F0BBC8}"/>
              </a:ext>
            </a:extLst>
          </p:cNvPr>
          <p:cNvSpPr txBox="1"/>
          <p:nvPr/>
        </p:nvSpPr>
        <p:spPr>
          <a:xfrm>
            <a:off x="1257677" y="1720955"/>
            <a:ext cx="6944214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400" dirty="0"/>
              <a:t>1.BNC CORPORA</a:t>
            </a:r>
          </a:p>
          <a:p>
            <a:endParaRPr lang="en-GB" dirty="0"/>
          </a:p>
          <a:p>
            <a:r>
              <a:rPr lang="en-GB" sz="2000" dirty="0"/>
              <a:t>1. Encoded in XML file. 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2. Around 4.6 GB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3. With proper part of speech tag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4. Not separated in different domain yet when I got them.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94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6D92-989C-41D2-B312-044AD5D3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00" y="766618"/>
            <a:ext cx="7293056" cy="1049235"/>
          </a:xfrm>
        </p:spPr>
        <p:txBody>
          <a:bodyPr/>
          <a:lstStyle/>
          <a:p>
            <a:r>
              <a:rPr lang="en-GB" dirty="0"/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5E21F-B05E-4052-9B61-F018D1F0BBC8}"/>
              </a:ext>
            </a:extLst>
          </p:cNvPr>
          <p:cNvSpPr txBox="1"/>
          <p:nvPr/>
        </p:nvSpPr>
        <p:spPr>
          <a:xfrm>
            <a:off x="1099893" y="1881667"/>
            <a:ext cx="6944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A11500-FA1F-4A95-9403-E1E76139B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19" y="1881667"/>
            <a:ext cx="7711345" cy="409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3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6D92-989C-41D2-B312-044AD5D3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00" y="766618"/>
            <a:ext cx="7293056" cy="1049235"/>
          </a:xfrm>
        </p:spPr>
        <p:txBody>
          <a:bodyPr/>
          <a:lstStyle/>
          <a:p>
            <a:r>
              <a:rPr lang="en-GB" dirty="0"/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5E21F-B05E-4052-9B61-F018D1F0BBC8}"/>
              </a:ext>
            </a:extLst>
          </p:cNvPr>
          <p:cNvSpPr txBox="1"/>
          <p:nvPr/>
        </p:nvSpPr>
        <p:spPr>
          <a:xfrm>
            <a:off x="1099893" y="1881667"/>
            <a:ext cx="6944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313B70A-3A31-4AD2-A3C6-DF2BA6B9A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88" y="1881667"/>
            <a:ext cx="7101368" cy="41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2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6D92-989C-41D2-B312-044AD5D3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00" y="766618"/>
            <a:ext cx="7293056" cy="1049235"/>
          </a:xfrm>
        </p:spPr>
        <p:txBody>
          <a:bodyPr/>
          <a:lstStyle/>
          <a:p>
            <a:r>
              <a:rPr lang="en-GB" dirty="0"/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5E21F-B05E-4052-9B61-F018D1F0BBC8}"/>
              </a:ext>
            </a:extLst>
          </p:cNvPr>
          <p:cNvSpPr txBox="1"/>
          <p:nvPr/>
        </p:nvSpPr>
        <p:spPr>
          <a:xfrm>
            <a:off x="1099893" y="1881667"/>
            <a:ext cx="6944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C4BFE9-C6A5-4AC2-AEE6-B08A91200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97" y="1997298"/>
            <a:ext cx="5575069" cy="40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8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6D92-989C-41D2-B312-044AD5D3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00" y="766618"/>
            <a:ext cx="7293056" cy="1049235"/>
          </a:xfrm>
        </p:spPr>
        <p:txBody>
          <a:bodyPr/>
          <a:lstStyle/>
          <a:p>
            <a:r>
              <a:rPr lang="en-GB" dirty="0"/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5E21F-B05E-4052-9B61-F018D1F0BBC8}"/>
              </a:ext>
            </a:extLst>
          </p:cNvPr>
          <p:cNvSpPr txBox="1"/>
          <p:nvPr/>
        </p:nvSpPr>
        <p:spPr>
          <a:xfrm>
            <a:off x="1257677" y="1751732"/>
            <a:ext cx="6944214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400" dirty="0"/>
              <a:t>2.ScienceDirect Articles  (</a:t>
            </a:r>
            <a:r>
              <a:rPr lang="en-GB" sz="2400" dirty="0" err="1"/>
              <a:t>Sciencie</a:t>
            </a:r>
            <a:r>
              <a:rPr lang="en-GB" sz="2400" dirty="0"/>
              <a:t> 2017)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Plain Texts.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Stored in txt files,  train set and test set are well separated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https://scienceie.github.io/resources.html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36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D43-E721-4D3D-B1AC-3CC9AA42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0541"/>
            <a:ext cx="6571343" cy="643214"/>
          </a:xfrm>
        </p:spPr>
        <p:txBody>
          <a:bodyPr>
            <a:normAutofit fontScale="90000"/>
          </a:bodyPr>
          <a:lstStyle/>
          <a:p>
            <a:r>
              <a:rPr lang="en-GB" dirty="0"/>
              <a:t>More recent(Advanced)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26E59-CECE-4C04-9F4A-F414029724F5}"/>
              </a:ext>
            </a:extLst>
          </p:cNvPr>
          <p:cNvSpPr txBox="1"/>
          <p:nvPr/>
        </p:nvSpPr>
        <p:spPr>
          <a:xfrm>
            <a:off x="1364492" y="1956719"/>
            <a:ext cx="744145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/>
              <a:t>EM algorithm based method</a:t>
            </a:r>
          </a:p>
          <a:p>
            <a:endParaRPr lang="en-GB" sz="2000" dirty="0"/>
          </a:p>
          <a:p>
            <a:r>
              <a:rPr lang="en-GB" sz="2000" dirty="0"/>
              <a:t>(EM-based Hybrid Model for Bilingual Terminology Extraction from Comparable Corpora , 2010)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15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D43-E721-4D3D-B1AC-3CC9AA42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0541"/>
            <a:ext cx="6571343" cy="643214"/>
          </a:xfrm>
        </p:spPr>
        <p:txBody>
          <a:bodyPr>
            <a:normAutofit fontScale="90000"/>
          </a:bodyPr>
          <a:lstStyle/>
          <a:p>
            <a:r>
              <a:rPr lang="en-GB" dirty="0"/>
              <a:t>More recent(Advanced)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26E59-CECE-4C04-9F4A-F414029724F5}"/>
              </a:ext>
            </a:extLst>
          </p:cNvPr>
          <p:cNvSpPr txBox="1"/>
          <p:nvPr/>
        </p:nvSpPr>
        <p:spPr>
          <a:xfrm>
            <a:off x="1364492" y="1956719"/>
            <a:ext cx="74414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/>
              <a:t>EM-algorithm based method</a:t>
            </a:r>
          </a:p>
          <a:p>
            <a:endParaRPr lang="en-GB" sz="2000" dirty="0"/>
          </a:p>
          <a:p>
            <a:r>
              <a:rPr lang="en-GB" sz="2000" dirty="0"/>
              <a:t>Unsupervised model.</a:t>
            </a:r>
          </a:p>
          <a:p>
            <a:r>
              <a:rPr lang="en-GB" sz="2000" dirty="0"/>
              <a:t>Terminology </a:t>
            </a:r>
            <a:r>
              <a:rPr lang="en-US" altLang="zh-CN" sz="2000" dirty="0"/>
              <a:t>extraction</a:t>
            </a:r>
            <a:r>
              <a:rPr lang="en-GB" sz="2000" dirty="0"/>
              <a:t> in a bilingual setting.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There are Source document and Target document</a:t>
            </a:r>
          </a:p>
          <a:p>
            <a:endParaRPr lang="en-GB" sz="2000" dirty="0"/>
          </a:p>
          <a:p>
            <a:r>
              <a:rPr lang="en-GB" sz="2000" dirty="0"/>
              <a:t>From each types of documents, a cluster of terms are generated</a:t>
            </a:r>
          </a:p>
        </p:txBody>
      </p:sp>
    </p:spTree>
    <p:extLst>
      <p:ext uri="{BB962C8B-B14F-4D97-AF65-F5344CB8AC3E}">
        <p14:creationId xmlns:p14="http://schemas.microsoft.com/office/powerpoint/2010/main" val="411827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26481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26E59-CECE-4C04-9F4A-F414029724F5}"/>
              </a:ext>
            </a:extLst>
          </p:cNvPr>
          <p:cNvSpPr txBox="1"/>
          <p:nvPr/>
        </p:nvSpPr>
        <p:spPr>
          <a:xfrm>
            <a:off x="-227" y="1197049"/>
            <a:ext cx="4083631" cy="4876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2000" dirty="0"/>
          </a:p>
          <a:p>
            <a:pPr marL="1143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2000" dirty="0"/>
          </a:p>
          <a:p>
            <a:pPr marL="1143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000" dirty="0"/>
              <a:t>t(</a:t>
            </a:r>
            <a:r>
              <a:rPr lang="en-US" sz="2000" dirty="0" err="1"/>
              <a:t>f|e</a:t>
            </a:r>
            <a:r>
              <a:rPr lang="en-US" sz="2000" dirty="0"/>
              <a:t>): probability a term in source document is mapped to a target document.</a:t>
            </a:r>
          </a:p>
          <a:p>
            <a:pPr marL="1143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2000" dirty="0"/>
          </a:p>
          <a:p>
            <a:pPr marL="1143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000" dirty="0"/>
              <a:t>f[k, j]:  the  j-</a:t>
            </a:r>
            <a:r>
              <a:rPr lang="en-US" sz="2000" dirty="0" err="1"/>
              <a:t>th</a:t>
            </a:r>
            <a:r>
              <a:rPr lang="en-US" sz="2000" dirty="0"/>
              <a:t> term in the </a:t>
            </a:r>
            <a:r>
              <a:rPr lang="en-GB" sz="2000" dirty="0"/>
              <a:t> k-</a:t>
            </a:r>
            <a:r>
              <a:rPr lang="en-GB" sz="2000" dirty="0" err="1"/>
              <a:t>th</a:t>
            </a:r>
            <a:r>
              <a:rPr lang="en-GB" sz="2000" dirty="0"/>
              <a:t> aligned target document</a:t>
            </a:r>
            <a:r>
              <a:rPr lang="en-US" sz="2000" dirty="0"/>
              <a:t>.</a:t>
            </a:r>
          </a:p>
          <a:p>
            <a:pPr marL="1143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2000" dirty="0"/>
          </a:p>
          <a:p>
            <a:pPr marL="1143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000" dirty="0"/>
              <a:t>e[k, </a:t>
            </a:r>
            <a:r>
              <a:rPr lang="en-US" sz="2000" dirty="0" err="1"/>
              <a:t>i</a:t>
            </a:r>
            <a:r>
              <a:rPr lang="en-US" sz="2000" dirty="0"/>
              <a:t>]:  the </a:t>
            </a:r>
            <a:r>
              <a:rPr lang="en-US" sz="2000" dirty="0" err="1"/>
              <a:t>i-th</a:t>
            </a:r>
            <a:r>
              <a:rPr lang="en-US" sz="2000" dirty="0"/>
              <a:t> term in the k-</a:t>
            </a:r>
            <a:r>
              <a:rPr lang="en-US" sz="2000" dirty="0" err="1"/>
              <a:t>th</a:t>
            </a:r>
            <a:r>
              <a:rPr lang="en-US" sz="2000" dirty="0"/>
              <a:t> aligned source document. </a:t>
            </a:r>
          </a:p>
          <a:p>
            <a:pPr marL="1143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098" y="482171"/>
            <a:ext cx="4568843" cy="5149101"/>
            <a:chOff x="5460131" y="482171"/>
            <a:chExt cx="6091791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784" y="977965"/>
            <a:ext cx="3850973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53A0FFFF-0196-47D5-BBE4-695EDFF02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44" y="1295592"/>
            <a:ext cx="3616163" cy="35076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813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4183</TotalTime>
  <Words>534</Words>
  <Application>Microsoft Office PowerPoint</Application>
  <PresentationFormat>On-screen Show (4:3)</PresentationFormat>
  <Paragraphs>126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Gallery</vt:lpstr>
      <vt:lpstr>Study Progress</vt:lpstr>
      <vt:lpstr>Data set</vt:lpstr>
      <vt:lpstr>Data set</vt:lpstr>
      <vt:lpstr>Data set</vt:lpstr>
      <vt:lpstr>Data set</vt:lpstr>
      <vt:lpstr>Data set</vt:lpstr>
      <vt:lpstr>More recent(Advanced) works</vt:lpstr>
      <vt:lpstr>More recent(Advanced) works</vt:lpstr>
      <vt:lpstr>PowerPoint Presentation</vt:lpstr>
      <vt:lpstr>More recent(Advanced) works</vt:lpstr>
      <vt:lpstr>More recent(Advanced) works</vt:lpstr>
      <vt:lpstr>More recent(Advanced) works</vt:lpstr>
      <vt:lpstr>More recent(Advanced) works</vt:lpstr>
      <vt:lpstr>More recent(Advanced) works</vt:lpstr>
      <vt:lpstr>More recent(Advanced) works</vt:lpstr>
      <vt:lpstr>More recent(Advanced) works</vt:lpstr>
      <vt:lpstr>More recent(Advanced) works</vt:lpstr>
      <vt:lpstr>More recent(Advanced) works</vt:lpstr>
      <vt:lpstr>Plan  from 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Yu Wang</dc:creator>
  <cp:lastModifiedBy>Yu Wang</cp:lastModifiedBy>
  <cp:revision>103</cp:revision>
  <dcterms:created xsi:type="dcterms:W3CDTF">2020-12-01T18:55:44Z</dcterms:created>
  <dcterms:modified xsi:type="dcterms:W3CDTF">2021-06-09T09:51:29Z</dcterms:modified>
</cp:coreProperties>
</file>