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4" autoAdjust="0"/>
    <p:restoredTop sz="81394" autoAdjust="0"/>
  </p:normalViewPr>
  <p:slideViewPr>
    <p:cSldViewPr snapToGrid="0">
      <p:cViewPr varScale="1">
        <p:scale>
          <a:sx n="86" d="100"/>
          <a:sy n="86" d="100"/>
        </p:scale>
        <p:origin x="60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486F-D345-49C7-B1BC-D0A6A9903DBE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9C108-E304-49F2-BE2F-EAE679651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0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9C108-E304-49F2-BE2F-EAE679651F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9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9C108-E304-49F2-BE2F-EAE679651F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30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7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8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7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79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33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A9594D6C-1302-4A24-B325-1B6338CD938C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8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4D6C-1302-4A24-B325-1B6338CD938C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7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6650-60E7-4C4E-9FB0-0D033DED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464" y="2455464"/>
            <a:ext cx="6858000" cy="68103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Study Progress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46B0E-85E5-478A-B6A7-A95AD1D15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464" y="3561178"/>
            <a:ext cx="7421862" cy="901852"/>
          </a:xfrm>
        </p:spPr>
        <p:txBody>
          <a:bodyPr>
            <a:normAutofit/>
          </a:bodyPr>
          <a:lstStyle/>
          <a:p>
            <a:pPr algn="l"/>
            <a:r>
              <a:rPr lang="en-US" altLang="zh-CN" sz="1500" dirty="0"/>
              <a:t>Terminology extraction</a:t>
            </a:r>
          </a:p>
        </p:txBody>
      </p:sp>
    </p:spTree>
    <p:extLst>
      <p:ext uri="{BB962C8B-B14F-4D97-AF65-F5344CB8AC3E}">
        <p14:creationId xmlns:p14="http://schemas.microsoft.com/office/powerpoint/2010/main" val="279261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00" y="766618"/>
            <a:ext cx="7293056" cy="1049235"/>
          </a:xfrm>
        </p:spPr>
        <p:txBody>
          <a:bodyPr/>
          <a:lstStyle/>
          <a:p>
            <a:r>
              <a:rPr lang="en-US" altLang="zh-CN" dirty="0"/>
              <a:t>Training Set And</a:t>
            </a:r>
            <a:r>
              <a:rPr lang="en-GB" altLang="zh-CN" dirty="0"/>
              <a:t> Testing Set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5E21F-B05E-4052-9B61-F018D1F0BBC8}"/>
              </a:ext>
            </a:extLst>
          </p:cNvPr>
          <p:cNvSpPr txBox="1"/>
          <p:nvPr/>
        </p:nvSpPr>
        <p:spPr>
          <a:xfrm>
            <a:off x="116378" y="1720955"/>
            <a:ext cx="915508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800" dirty="0"/>
              <a:t>Training:</a:t>
            </a:r>
          </a:p>
          <a:p>
            <a:endParaRPr lang="en-GB" sz="2800" dirty="0"/>
          </a:p>
          <a:p>
            <a:r>
              <a:rPr lang="en-GB" sz="2800" dirty="0"/>
              <a:t>Science Article and BNC.</a:t>
            </a:r>
          </a:p>
          <a:p>
            <a:r>
              <a:rPr lang="en-GB" sz="2800" dirty="0"/>
              <a:t>(They should be plain test. POS tags should be added later) 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Testing:</a:t>
            </a:r>
          </a:p>
          <a:p>
            <a:r>
              <a:rPr lang="en-GB" sz="2800" dirty="0"/>
              <a:t>Resource from </a:t>
            </a:r>
            <a:r>
              <a:rPr lang="en-GB" sz="2800" dirty="0" err="1"/>
              <a:t>Behrang</a:t>
            </a:r>
            <a:endParaRPr lang="en-GB" sz="2800" dirty="0"/>
          </a:p>
          <a:p>
            <a:r>
              <a:rPr lang="en-GB" sz="2800" dirty="0"/>
              <a:t>(terms tagged from articles from ACL)</a:t>
            </a:r>
          </a:p>
        </p:txBody>
      </p:sp>
    </p:spTree>
    <p:extLst>
      <p:ext uri="{BB962C8B-B14F-4D97-AF65-F5344CB8AC3E}">
        <p14:creationId xmlns:p14="http://schemas.microsoft.com/office/powerpoint/2010/main" val="310094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17C4-B0CD-4C2E-85C8-A1778A2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04520"/>
            <a:ext cx="7238979" cy="1049235"/>
          </a:xfrm>
        </p:spPr>
        <p:txBody>
          <a:bodyPr/>
          <a:lstStyle/>
          <a:p>
            <a:r>
              <a:rPr lang="en-US" altLang="zh-CN" dirty="0"/>
              <a:t>Training Set And</a:t>
            </a:r>
            <a:r>
              <a:rPr lang="en-GB" altLang="zh-CN" dirty="0"/>
              <a:t> Testing Set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41453-B694-461E-8AD0-30CA818624B9}"/>
              </a:ext>
            </a:extLst>
          </p:cNvPr>
          <p:cNvSpPr txBox="1"/>
          <p:nvPr/>
        </p:nvSpPr>
        <p:spPr>
          <a:xfrm>
            <a:off x="282633" y="2233353"/>
            <a:ext cx="88613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Listed below are the details of the algorithm : 1 -RRB- The algorithm first concatenates the words of the </a:t>
            </a:r>
            <a:r>
              <a:rPr lang="en-GB" sz="2400" b="1" dirty="0"/>
              <a:t>&lt;term id="811" </a:t>
            </a:r>
            <a:r>
              <a:rPr lang="en-GB" sz="2400" b="1" dirty="0" err="1"/>
              <a:t>ann</a:t>
            </a:r>
            <a:r>
              <a:rPr lang="en-GB" sz="2400" b="1" dirty="0"/>
              <a:t>="1"&gt;user&lt;/term&gt;</a:t>
            </a:r>
            <a:r>
              <a:rPr lang="en-GB" sz="2400" dirty="0"/>
              <a:t> utterance into one long string 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Listed below are the details of the algorithm : 1 -RRB- The algorithm first concatenates the words of the </a:t>
            </a:r>
            <a:r>
              <a:rPr lang="en-GB" sz="2400" b="1" dirty="0"/>
              <a:t>&lt;term id="49149" </a:t>
            </a:r>
            <a:r>
              <a:rPr lang="en-GB" sz="2400" b="1" dirty="0" err="1"/>
              <a:t>ann</a:t>
            </a:r>
            <a:r>
              <a:rPr lang="en-GB" sz="2400" b="1" dirty="0"/>
              <a:t>="1"&gt;user utterance&lt;/term&gt;</a:t>
            </a:r>
            <a:r>
              <a:rPr lang="en-GB" sz="2400" dirty="0"/>
              <a:t> into one long string .</a:t>
            </a:r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92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17C4-B0CD-4C2E-85C8-A1778A2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04520"/>
            <a:ext cx="7238979" cy="1049235"/>
          </a:xfrm>
        </p:spPr>
        <p:txBody>
          <a:bodyPr/>
          <a:lstStyle/>
          <a:p>
            <a:r>
              <a:rPr lang="en-US" altLang="zh-CN" dirty="0"/>
              <a:t>Training Set And</a:t>
            </a:r>
            <a:r>
              <a:rPr lang="en-GB" altLang="zh-CN" dirty="0"/>
              <a:t> Testing Set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41453-B694-461E-8AD0-30CA818624B9}"/>
              </a:ext>
            </a:extLst>
          </p:cNvPr>
          <p:cNvSpPr txBox="1"/>
          <p:nvPr/>
        </p:nvSpPr>
        <p:spPr>
          <a:xfrm>
            <a:off x="282633" y="2233353"/>
            <a:ext cx="88613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It should be noted that the set of domain-specific keywords and phrases was provided to the speech </a:t>
            </a:r>
            <a:r>
              <a:rPr lang="en-GB" sz="2400" b="1" dirty="0"/>
              <a:t>&lt;term id="1413" </a:t>
            </a:r>
            <a:r>
              <a:rPr lang="en-GB" sz="2400" b="1" dirty="0" err="1"/>
              <a:t>ann</a:t>
            </a:r>
            <a:r>
              <a:rPr lang="en-GB" sz="2400" b="1" dirty="0"/>
              <a:t>="2"&gt;recognition&lt;/term&gt; </a:t>
            </a:r>
            <a:r>
              <a:rPr lang="en-GB" sz="2400" dirty="0"/>
              <a:t>system as a text document .</a:t>
            </a:r>
          </a:p>
          <a:p>
            <a:endParaRPr lang="en-GB" sz="2400" dirty="0"/>
          </a:p>
          <a:p>
            <a:r>
              <a:rPr lang="en-GB" sz="2400" dirty="0"/>
              <a:t>Since customer service </a:t>
            </a:r>
            <a:r>
              <a:rPr lang="en-GB" sz="2400" dirty="0" err="1"/>
              <a:t>centers</a:t>
            </a:r>
            <a:r>
              <a:rPr lang="en-GB" sz="2400" dirty="0"/>
              <a:t> are meant to be used by a variety of users , we needed a </a:t>
            </a:r>
            <a:r>
              <a:rPr lang="en-GB" sz="2400" dirty="0" err="1"/>
              <a:t>userindependent</a:t>
            </a:r>
            <a:r>
              <a:rPr lang="en-GB" sz="2400" dirty="0"/>
              <a:t> </a:t>
            </a:r>
            <a:r>
              <a:rPr lang="en-GB" sz="2400" b="1" dirty="0"/>
              <a:t>&lt;term id="60256" </a:t>
            </a:r>
            <a:r>
              <a:rPr lang="en-GB" sz="2400" b="1" dirty="0" err="1"/>
              <a:t>ann</a:t>
            </a:r>
            <a:r>
              <a:rPr lang="en-GB" sz="2400" b="1" dirty="0"/>
              <a:t>="2"&gt;speech recognition system&lt;/term&gt; </a:t>
            </a:r>
            <a:r>
              <a:rPr lang="en-GB" sz="2400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62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17C4-B0CD-4C2E-85C8-A1778A2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804520"/>
            <a:ext cx="7238979" cy="1049235"/>
          </a:xfrm>
        </p:spPr>
        <p:txBody>
          <a:bodyPr/>
          <a:lstStyle/>
          <a:p>
            <a:r>
              <a:rPr lang="en-US" altLang="zh-CN" dirty="0"/>
              <a:t>Training Set And</a:t>
            </a:r>
            <a:r>
              <a:rPr lang="en-GB" altLang="zh-CN" dirty="0"/>
              <a:t> Testing Set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41453-B694-461E-8AD0-30CA818624B9}"/>
              </a:ext>
            </a:extLst>
          </p:cNvPr>
          <p:cNvSpPr txBox="1"/>
          <p:nvPr/>
        </p:nvSpPr>
        <p:spPr>
          <a:xfrm>
            <a:off x="282633" y="2233353"/>
            <a:ext cx="88613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dirty="0"/>
              <a:t>As we see if a multiple-word term is detected, usually its subset could also be detected as terms,  e.g., speech recognition system, - recognition,  speech recognition,  system(At least in </a:t>
            </a:r>
            <a:r>
              <a:rPr lang="en-GB" sz="2400" dirty="0" err="1"/>
              <a:t>Behrang’s</a:t>
            </a:r>
            <a:r>
              <a:rPr lang="en-GB" sz="2400" dirty="0"/>
              <a:t> </a:t>
            </a:r>
            <a:r>
              <a:rPr lang="en-GB" sz="2400" dirty="0" err="1"/>
              <a:t>recources</a:t>
            </a:r>
            <a:r>
              <a:rPr lang="en-GB" sz="2400" dirty="0"/>
              <a:t>,  they are detected as terms).</a:t>
            </a:r>
          </a:p>
          <a:p>
            <a:endParaRPr lang="en-GB" sz="2400" dirty="0"/>
          </a:p>
          <a:p>
            <a:pPr marL="457200" indent="-457200">
              <a:buAutoNum type="arabicPeriod" startAt="2"/>
            </a:pPr>
            <a:r>
              <a:rPr lang="en-GB" sz="2400" dirty="0"/>
              <a:t>To create test set, we just </a:t>
            </a:r>
            <a:r>
              <a:rPr lang="en-GB" sz="2400" b="1" dirty="0"/>
              <a:t>remove the &lt;term…&gt;…&lt;/term&gt; tags</a:t>
            </a:r>
            <a:r>
              <a:rPr lang="en-GB" sz="2400" dirty="0"/>
              <a:t> from the texts. It’s very easy to do with regular expression in Python.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00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17C4-B0CD-4C2E-85C8-A1778A2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4" y="599473"/>
            <a:ext cx="7238979" cy="1273662"/>
          </a:xfrm>
        </p:spPr>
        <p:txBody>
          <a:bodyPr>
            <a:normAutofit fontScale="90000"/>
          </a:bodyPr>
          <a:lstStyle/>
          <a:p>
            <a:r>
              <a:rPr lang="en-GB" dirty="0"/>
              <a:t>Pre-processing</a:t>
            </a:r>
            <a:br>
              <a:rPr lang="en-GB" dirty="0"/>
            </a:br>
            <a:br>
              <a:rPr lang="en-GB" dirty="0"/>
            </a:br>
            <a:r>
              <a:rPr lang="en-GB" sz="2400" dirty="0"/>
              <a:t>POS tags:   NLTK Resources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EADA66D-ECB8-4A03-8A0A-A1C91DF70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67" y="1817624"/>
            <a:ext cx="881703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PRP$ 	possessive pronoun my, his, hers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 	adverb very, silently,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RBR	 adverb, comparative better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RBS 	adverb, superlative best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	 to go 'to' the store.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VB 	verb, base form take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VBD 	verb, past tense took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VBZ 	verb, 3rd person sing. present takes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NN 	noun, singular 'desk'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NNS	 noun plural 'desks'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NNP	 proper noun, singular 'Harrison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https://pythonprogramming.net/natural-language-toolkit-nltk-part-speech-tagging/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6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38A6-20B8-4B25-85F7-29A50DF7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70DBF2B-0F7E-496D-9B44-D301D7294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31" y="2317759"/>
            <a:ext cx="88170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Standford CoreNLP package is included in the new version of NLTK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8A46B5-E125-4E1D-AA8D-52D83CA08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31" y="3968182"/>
            <a:ext cx="5763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nltk.parse.corenlp.CoreNLPParser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608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38A6-20B8-4B25-85F7-29A50DF7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70DBF2B-0F7E-496D-9B44-D301D7294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61" y="2213973"/>
            <a:ext cx="881703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Transfer the words in 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lain texts to tuples.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e.g.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“John has a bad day.”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[('John', 'NNP'), ('has', 'VBZ'), ('a', 'DT'), ('bad', 'JJ'), ('day', 'NN')]</a:t>
            </a:r>
          </a:p>
        </p:txBody>
      </p:sp>
    </p:spTree>
    <p:extLst>
      <p:ext uri="{BB962C8B-B14F-4D97-AF65-F5344CB8AC3E}">
        <p14:creationId xmlns:p14="http://schemas.microsoft.com/office/powerpoint/2010/main" val="48782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38A6-20B8-4B25-85F7-29A50DF7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Code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70DBF2B-0F7E-496D-9B44-D301D7294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3" y="2017261"/>
            <a:ext cx="881703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</a:t>
            </a:r>
            <a:r>
              <a:rPr lang="en-US" altLang="en-US" sz="2800" dirty="0">
                <a:latin typeface="Arial" panose="020B0604020202020204" pitchFamily="34" charset="0"/>
              </a:rPr>
              <a:t>used in the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 matching paper is very wrong and incomplete….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Can’t  get their results…</a:t>
            </a:r>
          </a:p>
        </p:txBody>
      </p:sp>
    </p:spTree>
    <p:extLst>
      <p:ext uri="{BB962C8B-B14F-4D97-AF65-F5344CB8AC3E}">
        <p14:creationId xmlns:p14="http://schemas.microsoft.com/office/powerpoint/2010/main" val="8283263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4578</TotalTime>
  <Words>482</Words>
  <Application>Microsoft Office PowerPoint</Application>
  <PresentationFormat>On-screen Show (4:3)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Study Progress</vt:lpstr>
      <vt:lpstr>Training Set And Testing Set</vt:lpstr>
      <vt:lpstr>Training Set And Testing Set</vt:lpstr>
      <vt:lpstr>Training Set And Testing Set</vt:lpstr>
      <vt:lpstr>Training Set And Testing Set</vt:lpstr>
      <vt:lpstr>Pre-processing  POS tags:   NLTK Resources</vt:lpstr>
      <vt:lpstr>Pre-processing</vt:lpstr>
      <vt:lpstr>Pre-processing</vt:lpstr>
      <vt:lpstr>Baseline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Yu Wang</dc:creator>
  <cp:lastModifiedBy>Yu Wang</cp:lastModifiedBy>
  <cp:revision>111</cp:revision>
  <dcterms:created xsi:type="dcterms:W3CDTF">2020-12-01T18:55:44Z</dcterms:created>
  <dcterms:modified xsi:type="dcterms:W3CDTF">2021-06-23T08:50:19Z</dcterms:modified>
</cp:coreProperties>
</file>