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04" autoAdjust="0"/>
    <p:restoredTop sz="81394" autoAdjust="0"/>
  </p:normalViewPr>
  <p:slideViewPr>
    <p:cSldViewPr snapToGrid="0">
      <p:cViewPr>
        <p:scale>
          <a:sx n="86" d="100"/>
          <a:sy n="86" d="100"/>
        </p:scale>
        <p:origin x="60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F486F-D345-49C7-B1BC-D0A6A9903DBE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9C108-E304-49F2-BE2F-EAE679651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30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38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87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50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98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04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38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37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79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33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39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A9594D6C-1302-4A24-B325-1B6338CD938C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78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94D6C-1302-4A24-B325-1B6338CD938C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27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6650-60E7-4C4E-9FB0-0D033DED2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1464" y="2455464"/>
            <a:ext cx="6858000" cy="68103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/>
              <a:t>presentation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46B0E-85E5-478A-B6A7-A95AD1D15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1464" y="3561178"/>
            <a:ext cx="7421862" cy="901852"/>
          </a:xfrm>
        </p:spPr>
        <p:txBody>
          <a:bodyPr>
            <a:normAutofit/>
          </a:bodyPr>
          <a:lstStyle/>
          <a:p>
            <a:pPr algn="l"/>
            <a:endParaRPr lang="en-US" altLang="zh-CN" sz="1500" dirty="0"/>
          </a:p>
          <a:p>
            <a:pPr algn="l"/>
            <a:r>
              <a:rPr lang="en-US" altLang="zh-CN" sz="1500" dirty="0"/>
              <a:t>YU Wang</a:t>
            </a:r>
          </a:p>
          <a:p>
            <a:pPr algn="l"/>
            <a:endParaRPr lang="en-US" altLang="zh-CN" sz="1500" dirty="0"/>
          </a:p>
        </p:txBody>
      </p:sp>
    </p:spTree>
    <p:extLst>
      <p:ext uri="{BB962C8B-B14F-4D97-AF65-F5344CB8AC3E}">
        <p14:creationId xmlns:p14="http://schemas.microsoft.com/office/powerpoint/2010/main" val="377537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352BB3D1-FC10-43EE-8114-34C0EBA6F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0D5649-4B88-4E5E-BA1B-43202EE58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49629" y="996610"/>
            <a:ext cx="3580011" cy="4864780"/>
          </a:xfrm>
        </p:spPr>
        <p:txBody>
          <a:bodyPr anchor="ctr">
            <a:normAutofit/>
          </a:bodyPr>
          <a:lstStyle/>
          <a:p>
            <a:pPr marL="342900" indent="-342900" algn="r">
              <a:buAutoNum type="arabicPeriod"/>
            </a:pPr>
            <a:r>
              <a:rPr lang="en-GB" sz="2400" b="1" dirty="0">
                <a:solidFill>
                  <a:schemeClr val="tx2"/>
                </a:solidFill>
              </a:rPr>
              <a:t>Term Project </a:t>
            </a:r>
            <a:r>
              <a:rPr lang="en-GB" sz="2400" dirty="0">
                <a:solidFill>
                  <a:schemeClr val="tx2"/>
                </a:solidFill>
              </a:rPr>
              <a:t>on the course “</a:t>
            </a:r>
            <a:r>
              <a:rPr lang="en-GB" sz="2400" b="1" dirty="0">
                <a:solidFill>
                  <a:schemeClr val="tx2"/>
                </a:solidFill>
              </a:rPr>
              <a:t>Multimodality In interaction</a:t>
            </a:r>
            <a:r>
              <a:rPr lang="en-GB" sz="2400" dirty="0">
                <a:solidFill>
                  <a:schemeClr val="tx2"/>
                </a:solidFill>
              </a:rPr>
              <a:t>”</a:t>
            </a:r>
          </a:p>
          <a:p>
            <a:pPr marL="342900" indent="-342900" algn="r">
              <a:buAutoNum type="arabicPeriod"/>
            </a:pPr>
            <a:endParaRPr lang="en-GB" sz="2400" dirty="0">
              <a:solidFill>
                <a:schemeClr val="tx2"/>
              </a:solidFill>
            </a:endParaRPr>
          </a:p>
          <a:p>
            <a:pPr marL="342900" indent="-342900" algn="r">
              <a:buAutoNum type="arabicPeriod"/>
            </a:pPr>
            <a:r>
              <a:rPr lang="en-GB" sz="2400" b="1" dirty="0">
                <a:solidFill>
                  <a:schemeClr val="tx2"/>
                </a:solidFill>
              </a:rPr>
              <a:t>Master thesis</a:t>
            </a:r>
            <a:endParaRPr lang="en-GB" sz="2400" dirty="0">
              <a:solidFill>
                <a:schemeClr val="tx2"/>
              </a:solidFill>
            </a:endParaRPr>
          </a:p>
          <a:p>
            <a:pPr marL="342900" indent="-342900" algn="r">
              <a:buAutoNum type="arabicPeriod"/>
            </a:pPr>
            <a:endParaRPr lang="en-GB" sz="1700" dirty="0">
              <a:solidFill>
                <a:schemeClr val="tx2"/>
              </a:solidFill>
            </a:endParaRP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7766695C-9F91-4225-8954-E3288BC5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61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884A-E9D2-4C1B-B659-957E9DFF0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75" y="427856"/>
            <a:ext cx="7477277" cy="431306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solidFill>
                  <a:schemeClr val="tx2"/>
                </a:solidFill>
              </a:rPr>
              <a:t>Term Project on Multimodality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6098A-A4A8-4C71-A554-3AE087F5A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53" y="2015733"/>
            <a:ext cx="8789323" cy="36662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“Is gesture as important for communication as many </a:t>
            </a:r>
            <a:r>
              <a:rPr lang="en-US" altLang="zh-CN" sz="2400" dirty="0"/>
              <a:t>other </a:t>
            </a:r>
            <a:r>
              <a:rPr lang="en-GB" sz="2400" dirty="0"/>
              <a:t>research papers claimed”(Project topic).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r>
              <a:rPr lang="en-US" altLang="zh-CN" sz="2400" dirty="0"/>
              <a:t>To test the importance of gesture, I made </a:t>
            </a:r>
            <a:r>
              <a:rPr lang="en-GB" altLang="zh-CN" sz="2400" dirty="0"/>
              <a:t>e</a:t>
            </a:r>
            <a:r>
              <a:rPr lang="en-GB" sz="2400" dirty="0"/>
              <a:t>xperiments and </a:t>
            </a:r>
            <a:r>
              <a:rPr lang="en-US" altLang="zh-CN" sz="2400" dirty="0"/>
              <a:t>did</a:t>
            </a:r>
            <a:r>
              <a:rPr lang="en-GB" sz="2400" dirty="0"/>
              <a:t> empirical analysis.</a:t>
            </a:r>
          </a:p>
        </p:txBody>
      </p:sp>
    </p:spTree>
    <p:extLst>
      <p:ext uri="{BB962C8B-B14F-4D97-AF65-F5344CB8AC3E}">
        <p14:creationId xmlns:p14="http://schemas.microsoft.com/office/powerpoint/2010/main" val="10516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884A-E9D2-4C1B-B659-957E9DFF0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77" y="1176001"/>
            <a:ext cx="7477277" cy="431306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solidFill>
                  <a:schemeClr val="tx2"/>
                </a:solidFill>
              </a:rPr>
              <a:t>Term Project on Multimodality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6098A-A4A8-4C71-A554-3AE087F5A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298" y="2015733"/>
            <a:ext cx="8822575" cy="3944800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/>
              <a:t>Definition of Interaction</a:t>
            </a:r>
          </a:p>
          <a:p>
            <a:pPr marL="0" indent="0">
              <a:buNone/>
            </a:pPr>
            <a:r>
              <a:rPr lang="en-US" sz="2400" dirty="0"/>
              <a:t>1. Verbal communication,  Pragmatic information from communication(</a:t>
            </a:r>
            <a:r>
              <a:rPr lang="en-US" altLang="zh-CN" sz="2400" dirty="0"/>
              <a:t>Meaning which</a:t>
            </a:r>
            <a:r>
              <a:rPr lang="en-GB" altLang="zh-CN" sz="2400" dirty="0"/>
              <a:t> is indicated by the speech)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GB" sz="2400" dirty="0"/>
              <a:t>2. Eye gaze,  an efficient method to direct the flow of communication (Avoiding eye contact could also infer something, e.g., retrieve memory during the conversation)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3. Gesture,  stressing // metonymic implication of the meaning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78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884A-E9D2-4C1B-B659-957E9DFF0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1354"/>
            <a:ext cx="7477277" cy="431306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solidFill>
                  <a:schemeClr val="tx2"/>
                </a:solidFill>
              </a:rPr>
              <a:t>Term Project on Multimodality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6098A-A4A8-4C71-A554-3AE087F5A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5" y="2015733"/>
            <a:ext cx="9238210" cy="39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will happen if we enforce constraints on the gestures during the interaction, will the interaction become weird or not?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altLang="zh-CN" dirty="0"/>
              <a:t>Experiment</a:t>
            </a:r>
            <a:r>
              <a:rPr lang="zh-CN" altLang="en-US" dirty="0"/>
              <a:t>：</a:t>
            </a:r>
            <a:r>
              <a:rPr lang="en-US" altLang="zh-CN" dirty="0"/>
              <a:t>recorded </a:t>
            </a:r>
            <a:r>
              <a:rPr lang="en-GB" altLang="zh-CN" dirty="0"/>
              <a:t>two</a:t>
            </a:r>
            <a:r>
              <a:rPr lang="zh-CN" altLang="en-US" dirty="0"/>
              <a:t> </a:t>
            </a:r>
            <a:r>
              <a:rPr lang="en-GB" altLang="zh-CN" dirty="0"/>
              <a:t>videos</a:t>
            </a:r>
            <a:r>
              <a:rPr lang="zh-CN" altLang="en-US" dirty="0"/>
              <a:t> </a:t>
            </a:r>
            <a:r>
              <a:rPr lang="en-GB" altLang="zh-CN" dirty="0"/>
              <a:t>of six students eating dinner together,  during which they must talk while not putting down their knives and forks, the participants are divided into two groups, 3 males, 3 females, including myself.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altLang="zh-CN" dirty="0"/>
              <a:t>I used ELAN to</a:t>
            </a:r>
            <a:r>
              <a:rPr lang="en-GB" altLang="zh-CN" dirty="0"/>
              <a:t> tag the  multimodal information, i.e., the words, gestures, eye gaze.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546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884A-E9D2-4C1B-B659-957E9DFF0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77" y="466161"/>
            <a:ext cx="7477277" cy="431306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solidFill>
                  <a:schemeClr val="tx2"/>
                </a:solidFill>
              </a:rPr>
              <a:t>Term Project on Multimodality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6098A-A4A8-4C71-A554-3AE087F5A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677" y="1341120"/>
            <a:ext cx="8789323" cy="461941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/>
              <a:t>Result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/>
              <a:t>The multimodal data(i.e., gesture, speech, eye gaze) is not simultaneous. There are some time gap among each other.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Even the knives and folks are the constraints, they did not refrain the participants from using gestures during the conversation, especially the stressing gestures.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According to the questionnaire later, the participants doesn’t feel knives and folks make the communication less smoother.</a:t>
            </a:r>
          </a:p>
          <a:p>
            <a:pPr marL="0" indent="0">
              <a:buNone/>
            </a:pPr>
            <a:r>
              <a:rPr lang="en-GB" sz="2400" dirty="0"/>
              <a:t>Girls are more likely to use gestures than males.</a:t>
            </a:r>
          </a:p>
        </p:txBody>
      </p:sp>
    </p:spTree>
    <p:extLst>
      <p:ext uri="{BB962C8B-B14F-4D97-AF65-F5344CB8AC3E}">
        <p14:creationId xmlns:p14="http://schemas.microsoft.com/office/powerpoint/2010/main" val="137020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884A-E9D2-4C1B-B659-957E9DFF0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77" y="466161"/>
            <a:ext cx="7477277" cy="431306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solidFill>
                  <a:schemeClr val="tx2"/>
                </a:solidFill>
              </a:rPr>
              <a:t>Term Project on Multimodality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6098A-A4A8-4C71-A554-3AE087F5A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677" y="1341120"/>
            <a:ext cx="8789323" cy="4619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Reflection on further research questions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How could we model the multimodality in computational model, for example,  </a:t>
            </a:r>
            <a:r>
              <a:rPr lang="en-US" altLang="zh-CN" sz="2400" dirty="0"/>
              <a:t>B</a:t>
            </a:r>
            <a:r>
              <a:rPr lang="en-GB" sz="2400" dirty="0" err="1"/>
              <a:t>elief</a:t>
            </a:r>
            <a:r>
              <a:rPr lang="en-GB" sz="2400" dirty="0"/>
              <a:t> </a:t>
            </a:r>
            <a:r>
              <a:rPr lang="en-US" altLang="zh-CN" sz="2400" dirty="0"/>
              <a:t>N</a:t>
            </a:r>
            <a:r>
              <a:rPr lang="en-GB" sz="2400" dirty="0" err="1"/>
              <a:t>etwork</a:t>
            </a:r>
            <a:r>
              <a:rPr lang="en-GB" sz="2400" dirty="0"/>
              <a:t>, Markov network?</a:t>
            </a:r>
          </a:p>
          <a:p>
            <a:pPr marL="0" indent="0">
              <a:buNone/>
            </a:pPr>
            <a:endParaRPr lang="en-GB" altLang="zh-CN" sz="2400" dirty="0"/>
          </a:p>
          <a:p>
            <a:pPr marL="0" indent="0">
              <a:buNone/>
            </a:pPr>
            <a:endParaRPr lang="en-GB" altLang="zh-CN" sz="2400" dirty="0"/>
          </a:p>
          <a:p>
            <a:pPr marL="0" indent="0">
              <a:buNone/>
            </a:pPr>
            <a:r>
              <a:rPr lang="en-GB" altLang="zh-CN" sz="2400" dirty="0"/>
              <a:t>What are the good indicators for deciding the understanding of speech during  interaction.</a:t>
            </a:r>
          </a:p>
        </p:txBody>
      </p:sp>
    </p:spTree>
    <p:extLst>
      <p:ext uri="{BB962C8B-B14F-4D97-AF65-F5344CB8AC3E}">
        <p14:creationId xmlns:p14="http://schemas.microsoft.com/office/powerpoint/2010/main" val="265980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884A-E9D2-4C1B-B659-957E9DFF0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77" y="466161"/>
            <a:ext cx="7477277" cy="431306"/>
          </a:xfrm>
        </p:spPr>
        <p:txBody>
          <a:bodyPr>
            <a:normAutofit fontScale="90000"/>
          </a:bodyPr>
          <a:lstStyle/>
          <a:p>
            <a:r>
              <a:rPr lang="en-GB" dirty="0"/>
              <a:t>Master thesis on DH and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6098A-A4A8-4C71-A554-3AE087F5A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677" y="1856509"/>
            <a:ext cx="8789323" cy="41040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/>
              <a:t>In the thesis of Digital Humanities, I used advanced word embedding techniques to compare the loanwords’ semantics  change.(Historical linguistics related and it is an application of NLP technique)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In the thesis of Artificial Intelligence,  I tried to use symbolic methods to model the natural language, since symbols are easy to get processed in computer, it’s possible to do natural language reasoning with symbolic methods.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 I do have some knowledge in  ML, NLP,  Data Science.(So called AI)</a:t>
            </a:r>
          </a:p>
        </p:txBody>
      </p:sp>
    </p:spTree>
    <p:extLst>
      <p:ext uri="{BB962C8B-B14F-4D97-AF65-F5344CB8AC3E}">
        <p14:creationId xmlns:p14="http://schemas.microsoft.com/office/powerpoint/2010/main" val="25840004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6372</TotalTime>
  <Words>440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Gallery</vt:lpstr>
      <vt:lpstr>presentation</vt:lpstr>
      <vt:lpstr>PowerPoint Presentation</vt:lpstr>
      <vt:lpstr>Term Project on Multimodality</vt:lpstr>
      <vt:lpstr>Term Project on Multimodality</vt:lpstr>
      <vt:lpstr>Term Project on Multimodality</vt:lpstr>
      <vt:lpstr>Term Project on Multimodality</vt:lpstr>
      <vt:lpstr>Term Project on Multimodality</vt:lpstr>
      <vt:lpstr>Master thesis on DH and 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Presentation</dc:title>
  <dc:creator>Yu Wang</dc:creator>
  <cp:lastModifiedBy>Yu Wang</cp:lastModifiedBy>
  <cp:revision>140</cp:revision>
  <dcterms:created xsi:type="dcterms:W3CDTF">2020-12-01T18:55:44Z</dcterms:created>
  <dcterms:modified xsi:type="dcterms:W3CDTF">2021-07-02T13:11:53Z</dcterms:modified>
</cp:coreProperties>
</file>