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7" roundtripDataSignature="AMtx7miJkLJlb75R8DA3p4I7KxNF6T8s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2bee245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2bee245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2bee245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52bee2458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2bee245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2bee245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WATER QUALITY ANALYSIS IN D3JS DASHBOARD</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
              <a:t>OWOR WILBROAD</a:t>
            </a:r>
            <a:endParaRPr/>
          </a:p>
          <a:p>
            <a:pPr indent="0" lvl="0" marL="0" rtl="0" algn="ctr">
              <a:lnSpc>
                <a:spcPct val="100000"/>
              </a:lnSpc>
              <a:spcBef>
                <a:spcPts val="0"/>
              </a:spcBef>
              <a:spcAft>
                <a:spcPts val="0"/>
              </a:spcAft>
              <a:buSzPct val="117647"/>
              <a:buNone/>
            </a:pPr>
            <a:r>
              <a:rPr lang="en"/>
              <a:t>2022/HD05/1450U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52bee2458a_0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Visualization Using the Scatter Plot</a:t>
            </a:r>
            <a:endParaRPr/>
          </a:p>
        </p:txBody>
      </p:sp>
      <p:sp>
        <p:nvSpPr>
          <p:cNvPr id="109" name="Google Shape;109;g252bee2458a_0_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From the previous slide we see Total Hardness Versus Sulphate, Calcium, </a:t>
            </a:r>
            <a:r>
              <a:rPr lang="en" sz="2400"/>
              <a:t>Magnesium</a:t>
            </a:r>
            <a:r>
              <a:rPr lang="en" sz="2400"/>
              <a:t>,  Total Alkalinity, </a:t>
            </a:r>
            <a:r>
              <a:rPr lang="en" sz="2400"/>
              <a:t>Bicarbonates</a:t>
            </a:r>
            <a:r>
              <a:rPr lang="en" sz="2400"/>
              <a:t> with each having a different color. Through this we are able to see the variations of these attributes with respect to Total Hardness of water hence determining water quality.</a:t>
            </a:r>
            <a:endParaRPr sz="2400"/>
          </a:p>
          <a:p>
            <a:pPr indent="0" lvl="0" marL="0" rtl="0" algn="l">
              <a:spcBef>
                <a:spcPts val="0"/>
              </a:spcBef>
              <a:spcAft>
                <a:spcPts val="0"/>
              </a:spcAft>
              <a:buNone/>
            </a:pPr>
            <a:r>
              <a:rPr lang="en" sz="2400"/>
              <a:t>These visualizations are performed per district independently to help analyze water quality for each district.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52bee2458a_0_12"/>
          <p:cNvSpPr txBox="1"/>
          <p:nvPr>
            <p:ph type="title"/>
          </p:nvPr>
        </p:nvSpPr>
        <p:spPr>
          <a:xfrm>
            <a:off x="386900" y="1413700"/>
            <a:ext cx="8520600" cy="2075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The End.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52bee2458a_0_2"/>
          <p:cNvSpPr txBox="1"/>
          <p:nvPr>
            <p:ph type="ctrTitle"/>
          </p:nvPr>
        </p:nvSpPr>
        <p:spPr>
          <a:xfrm>
            <a:off x="311700" y="744575"/>
            <a:ext cx="8520600" cy="88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Development Tools</a:t>
            </a:r>
            <a:endParaRPr sz="3180"/>
          </a:p>
        </p:txBody>
      </p:sp>
      <p:sp>
        <p:nvSpPr>
          <p:cNvPr id="61" name="Google Shape;61;g252bee2458a_0_2"/>
          <p:cNvSpPr txBox="1"/>
          <p:nvPr>
            <p:ph idx="1" type="subTitle"/>
          </p:nvPr>
        </p:nvSpPr>
        <p:spPr>
          <a:xfrm>
            <a:off x="311700" y="1740175"/>
            <a:ext cx="8520600" cy="314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We build the dashboard using the following languages and tools;</a:t>
            </a:r>
            <a:br>
              <a:rPr lang="en"/>
            </a:br>
            <a:endParaRPr/>
          </a:p>
          <a:p>
            <a:pPr indent="-366395" lvl="0" marL="457200" rtl="0" algn="l">
              <a:spcBef>
                <a:spcPts val="0"/>
              </a:spcBef>
              <a:spcAft>
                <a:spcPts val="0"/>
              </a:spcAft>
              <a:buSzPct val="100000"/>
              <a:buChar char="●"/>
            </a:pPr>
            <a:r>
              <a:rPr lang="en"/>
              <a:t>PHP for hypertext processing and routing</a:t>
            </a:r>
            <a:endParaRPr/>
          </a:p>
          <a:p>
            <a:pPr indent="-366395" lvl="0" marL="457200" rtl="0" algn="l">
              <a:spcBef>
                <a:spcPts val="0"/>
              </a:spcBef>
              <a:spcAft>
                <a:spcPts val="0"/>
              </a:spcAft>
              <a:buSzPct val="100000"/>
              <a:buChar char="●"/>
            </a:pPr>
            <a:r>
              <a:rPr lang="en"/>
              <a:t>Css for styling the pages</a:t>
            </a:r>
            <a:endParaRPr/>
          </a:p>
          <a:p>
            <a:pPr indent="-366395" lvl="0" marL="457200" rtl="0" algn="l">
              <a:spcBef>
                <a:spcPts val="0"/>
              </a:spcBef>
              <a:spcAft>
                <a:spcPts val="0"/>
              </a:spcAft>
              <a:buSzPct val="100000"/>
              <a:buChar char="●"/>
            </a:pPr>
            <a:r>
              <a:rPr lang="en"/>
              <a:t>Javascript for making the page interactive</a:t>
            </a:r>
            <a:endParaRPr/>
          </a:p>
          <a:p>
            <a:pPr indent="-366395" lvl="0" marL="457200" rtl="0" algn="l">
              <a:spcBef>
                <a:spcPts val="0"/>
              </a:spcBef>
              <a:spcAft>
                <a:spcPts val="0"/>
              </a:spcAft>
              <a:buSzPct val="100000"/>
              <a:buChar char="●"/>
            </a:pPr>
            <a:r>
              <a:rPr lang="en"/>
              <a:t>D3js for the visualizations</a:t>
            </a:r>
            <a:endParaRPr/>
          </a:p>
          <a:p>
            <a:pPr indent="-366395" lvl="0" marL="457200" rtl="0" algn="l">
              <a:spcBef>
                <a:spcPts val="0"/>
              </a:spcBef>
              <a:spcAft>
                <a:spcPts val="0"/>
              </a:spcAft>
              <a:buSzPct val="100000"/>
              <a:buChar char="●"/>
            </a:pPr>
            <a:r>
              <a:rPr lang="en"/>
              <a:t>HTML for the web page</a:t>
            </a:r>
            <a:endParaRPr/>
          </a:p>
          <a:p>
            <a:pPr indent="-366395" lvl="0" marL="457200" rtl="0" algn="l">
              <a:spcBef>
                <a:spcPts val="0"/>
              </a:spcBef>
              <a:spcAft>
                <a:spcPts val="0"/>
              </a:spcAft>
              <a:buSzPct val="100000"/>
              <a:buChar char="●"/>
            </a:pPr>
            <a:r>
              <a:rPr lang="en"/>
              <a:t>Docker for running the code image locally on our local computer.</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Loading the Dataset</a:t>
            </a:r>
            <a:endParaRPr/>
          </a:p>
        </p:txBody>
      </p:sp>
      <p:pic>
        <p:nvPicPr>
          <p:cNvPr id="67" name="Google Shape;67;p2"/>
          <p:cNvPicPr preferRelativeResize="0"/>
          <p:nvPr/>
        </p:nvPicPr>
        <p:blipFill>
          <a:blip r:embed="rId3">
            <a:alphaModFix/>
          </a:blip>
          <a:stretch>
            <a:fillRect/>
          </a:stretch>
        </p:blipFill>
        <p:spPr>
          <a:xfrm>
            <a:off x="609600" y="1170125"/>
            <a:ext cx="8032935"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Loading Dataset</a:t>
            </a:r>
            <a:endParaRPr/>
          </a:p>
        </p:txBody>
      </p:sp>
      <p:sp>
        <p:nvSpPr>
          <p:cNvPr id="73" name="Google Shape;73;p3"/>
          <p:cNvSpPr txBox="1"/>
          <p:nvPr/>
        </p:nvSpPr>
        <p:spPr>
          <a:xfrm>
            <a:off x="508200" y="1447575"/>
            <a:ext cx="81618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In the above slide we organized the datasets in the different csv files in the same way to ease access. We then added its folder into our dashboard folder</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Layout</a:t>
            </a:r>
            <a:endParaRPr/>
          </a:p>
        </p:txBody>
      </p:sp>
      <p:pic>
        <p:nvPicPr>
          <p:cNvPr id="79" name="Google Shape;79;p4"/>
          <p:cNvPicPr preferRelativeResize="0"/>
          <p:nvPr/>
        </p:nvPicPr>
        <p:blipFill>
          <a:blip r:embed="rId3">
            <a:alphaModFix/>
          </a:blip>
          <a:stretch>
            <a:fillRect/>
          </a:stretch>
        </p:blipFill>
        <p:spPr>
          <a:xfrm>
            <a:off x="533400" y="1170125"/>
            <a:ext cx="8272051" cy="3820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Layout</a:t>
            </a:r>
            <a:endParaRPr/>
          </a:p>
        </p:txBody>
      </p:sp>
      <p:sp>
        <p:nvSpPr>
          <p:cNvPr id="85" name="Google Shape;85;p5"/>
          <p:cNvSpPr txBox="1"/>
          <p:nvPr/>
        </p:nvSpPr>
        <p:spPr>
          <a:xfrm>
            <a:off x="477400" y="1201175"/>
            <a:ext cx="8355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From the previous slide we laid out our data per district to easily visualize each district data independently. With the above Histogram we are able to understand the water Turbidity versus its range per water source.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Second Visualization Using the Bubble Chart</a:t>
            </a:r>
            <a:endParaRPr/>
          </a:p>
        </p:txBody>
      </p:sp>
      <p:pic>
        <p:nvPicPr>
          <p:cNvPr id="91" name="Google Shape;91;p6"/>
          <p:cNvPicPr preferRelativeResize="0"/>
          <p:nvPr/>
        </p:nvPicPr>
        <p:blipFill>
          <a:blip r:embed="rId3">
            <a:alphaModFix/>
          </a:blip>
          <a:stretch>
            <a:fillRect/>
          </a:stretch>
        </p:blipFill>
        <p:spPr>
          <a:xfrm>
            <a:off x="533400" y="1170125"/>
            <a:ext cx="8100787"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Second Visualization Using the Bubble Chart</a:t>
            </a:r>
            <a:endParaRPr/>
          </a:p>
          <a:p>
            <a:pPr indent="0" lvl="0" marL="0" rtl="0" algn="l">
              <a:lnSpc>
                <a:spcPct val="100000"/>
              </a:lnSpc>
              <a:spcBef>
                <a:spcPts val="0"/>
              </a:spcBef>
              <a:spcAft>
                <a:spcPts val="0"/>
              </a:spcAft>
              <a:buSzPct val="111111"/>
              <a:buNone/>
            </a:pPr>
            <a:r>
              <a:t/>
            </a:r>
            <a:endParaRPr/>
          </a:p>
        </p:txBody>
      </p:sp>
      <p:sp>
        <p:nvSpPr>
          <p:cNvPr id="97" name="Google Shape;97;p7"/>
          <p:cNvSpPr txBox="1"/>
          <p:nvPr/>
        </p:nvSpPr>
        <p:spPr>
          <a:xfrm>
            <a:off x="477400" y="1278175"/>
            <a:ext cx="79923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Using the Bubble chart we are able to analyze Total Alkalinity (mg/L) versus </a:t>
            </a:r>
            <a:r>
              <a:rPr lang="en" sz="2500"/>
              <a:t>Sulphate</a:t>
            </a:r>
            <a:r>
              <a:rPr lang="en" sz="2500"/>
              <a:t> (mg/L) of water and from the previous slide we can see that different water sources </a:t>
            </a:r>
            <a:r>
              <a:rPr lang="en" sz="2500"/>
              <a:t>having</a:t>
            </a:r>
            <a:r>
              <a:rPr lang="en" sz="2500"/>
              <a:t> different colors help us to know the variations in alkalinity and </a:t>
            </a:r>
            <a:r>
              <a:rPr lang="en" sz="2500"/>
              <a:t>sulphate</a:t>
            </a:r>
            <a:r>
              <a:rPr lang="en" sz="2500"/>
              <a:t>.</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Third Visualization Using Scatter Plot</a:t>
            </a:r>
            <a:endParaRPr/>
          </a:p>
        </p:txBody>
      </p:sp>
      <p:pic>
        <p:nvPicPr>
          <p:cNvPr id="103" name="Google Shape;103;p8"/>
          <p:cNvPicPr preferRelativeResize="0"/>
          <p:nvPr/>
        </p:nvPicPr>
        <p:blipFill>
          <a:blip r:embed="rId3">
            <a:alphaModFix/>
          </a:blip>
          <a:stretch>
            <a:fillRect/>
          </a:stretch>
        </p:blipFill>
        <p:spPr>
          <a:xfrm>
            <a:off x="457200" y="1170125"/>
            <a:ext cx="820268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