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gAeIRYLRBW+edu4hpLrNC4iEYj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6b251ec25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56b251ec25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256b251ec25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b8ca81341_3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12b8ca81341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2b8ca81341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6b251ec25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256b251ec25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b8ca81341_3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12b8ca81341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12b8ca81341_3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712d2971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712d2971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5712d2971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8034b06fd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78034b06f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178034b06f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6b251ec25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256b251ec2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256b251ec25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b8ca81341_3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2b8ca81341_3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2b8ca81341_3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2" type="sldNum"/>
          </p:nvPr>
        </p:nvSpPr>
        <p:spPr>
          <a:xfrm>
            <a:off x="6019800" y="6188075"/>
            <a:ext cx="2133600" cy="4413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1</a:t>
            </a:r>
            <a:fld id="{00000000-1234-1234-1234-123412341234}" type="slidenum">
              <a:rPr lang="en-US"/>
              <a:t>‹#›</a:t>
            </a:fld>
            <a:endParaRPr/>
          </a:p>
        </p:txBody>
      </p:sp>
      <p:sp>
        <p:nvSpPr>
          <p:cNvPr id="19" name="Google Shape;19;p15"/>
          <p:cNvSpPr/>
          <p:nvPr/>
        </p:nvSpPr>
        <p:spPr>
          <a:xfrm>
            <a:off x="245076" y="6183072"/>
            <a:ext cx="2133600" cy="59872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 name="Google Shape;20;p15"/>
          <p:cNvPicPr preferRelativeResize="0"/>
          <p:nvPr/>
        </p:nvPicPr>
        <p:blipFill rotWithShape="1">
          <a:blip r:embed="rId2">
            <a:alphaModFix/>
          </a:blip>
          <a:srcRect b="0" l="0" r="0" t="0"/>
          <a:stretch/>
        </p:blipFill>
        <p:spPr>
          <a:xfrm>
            <a:off x="609600" y="6205611"/>
            <a:ext cx="1447800" cy="54870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2060"/>
              </a:buClr>
              <a:buSzPts val="3600"/>
              <a:buFont typeface="Arial"/>
              <a:buNone/>
              <a:defRPr b="1" sz="3600">
                <a:solidFill>
                  <a:srgbClr val="00206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Font typeface="Noto Sans"/>
              <a:buChar char="❑"/>
              <a:defRPr b="1" sz="2400">
                <a:latin typeface="Arial"/>
                <a:ea typeface="Arial"/>
                <a:cs typeface="Arial"/>
                <a:sym typeface="Arial"/>
              </a:defRPr>
            </a:lvl1pPr>
            <a:lvl2pPr indent="-368300" lvl="1" marL="914400" algn="l">
              <a:lnSpc>
                <a:spcPct val="100000"/>
              </a:lnSpc>
              <a:spcBef>
                <a:spcPts val="440"/>
              </a:spcBef>
              <a:spcAft>
                <a:spcPts val="0"/>
              </a:spcAft>
              <a:buClr>
                <a:srgbClr val="0070C0"/>
              </a:buClr>
              <a:buSzPts val="2200"/>
              <a:buFont typeface="Noto Sans"/>
              <a:buChar char="⮚"/>
              <a:defRPr b="1" sz="2200">
                <a:solidFill>
                  <a:srgbClr val="0070C0"/>
                </a:solidFill>
                <a:latin typeface="Arial"/>
                <a:ea typeface="Arial"/>
                <a:cs typeface="Arial"/>
                <a:sym typeface="Arial"/>
              </a:defRPr>
            </a:lvl2pPr>
            <a:lvl3pPr indent="-355600" lvl="2" marL="1371600" algn="l">
              <a:lnSpc>
                <a:spcPct val="100000"/>
              </a:lnSpc>
              <a:spcBef>
                <a:spcPts val="400"/>
              </a:spcBef>
              <a:spcAft>
                <a:spcPts val="0"/>
              </a:spcAft>
              <a:buClr>
                <a:schemeClr val="dk1"/>
              </a:buClr>
              <a:buSzPts val="2000"/>
              <a:buFont typeface="Noto Sans"/>
              <a:buChar char="❖"/>
              <a:defRPr b="1" sz="20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Courier New"/>
              <a:buChar char="o"/>
              <a:defRPr b="1" sz="1600"/>
            </a:lvl4pPr>
            <a:lvl5pPr indent="-317500" lvl="4" marL="2286000" algn="l">
              <a:lnSpc>
                <a:spcPct val="100000"/>
              </a:lnSpc>
              <a:spcBef>
                <a:spcPts val="280"/>
              </a:spcBef>
              <a:spcAft>
                <a:spcPts val="0"/>
              </a:spcAft>
              <a:buClr>
                <a:schemeClr val="dk1"/>
              </a:buClr>
              <a:buSzPts val="1400"/>
              <a:buChar char="»"/>
              <a:defRPr b="1"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6"/>
          <p:cNvSpPr/>
          <p:nvPr/>
        </p:nvSpPr>
        <p:spPr>
          <a:xfrm>
            <a:off x="245076" y="6183072"/>
            <a:ext cx="2133600" cy="59872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16"/>
          <p:cNvSpPr txBox="1"/>
          <p:nvPr/>
        </p:nvSpPr>
        <p:spPr>
          <a:xfrm>
            <a:off x="6019800" y="6188075"/>
            <a:ext cx="2133600" cy="4413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888888"/>
                </a:solidFill>
                <a:latin typeface="Calibri"/>
                <a:ea typeface="Calibri"/>
                <a:cs typeface="Calibri"/>
                <a:sym typeface="Calibri"/>
              </a:rPr>
              <a:t>‹#›</a:t>
            </a:fld>
            <a:endParaRPr b="0" i="0" sz="2000" u="none" cap="none" strike="noStrike">
              <a:solidFill>
                <a:srgbClr val="888888"/>
              </a:solidFill>
              <a:latin typeface="Calibri"/>
              <a:ea typeface="Calibri"/>
              <a:cs typeface="Calibri"/>
              <a:sym typeface="Calibri"/>
            </a:endParaRPr>
          </a:p>
        </p:txBody>
      </p:sp>
      <p:sp>
        <p:nvSpPr>
          <p:cNvPr id="26" name="Google Shape;26;p16"/>
          <p:cNvSpPr/>
          <p:nvPr/>
        </p:nvSpPr>
        <p:spPr>
          <a:xfrm>
            <a:off x="457200" y="274639"/>
            <a:ext cx="8229600" cy="598641"/>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p16"/>
          <p:cNvSpPr/>
          <p:nvPr/>
        </p:nvSpPr>
        <p:spPr>
          <a:xfrm>
            <a:off x="7580870" y="6096000"/>
            <a:ext cx="717556" cy="618371"/>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28" name="Google Shape;28;p16"/>
          <p:cNvPicPr preferRelativeResize="0"/>
          <p:nvPr/>
        </p:nvPicPr>
        <p:blipFill rotWithShape="1">
          <a:blip r:embed="rId2">
            <a:alphaModFix/>
          </a:blip>
          <a:srcRect b="0" l="0" r="0" t="0"/>
          <a:stretch/>
        </p:blipFill>
        <p:spPr>
          <a:xfrm>
            <a:off x="609600" y="6205611"/>
            <a:ext cx="1447800" cy="54870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2" name="Google Shape;3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2" type="sldNum"/>
          </p:nvPr>
        </p:nvSpPr>
        <p:spPr>
          <a:xfrm>
            <a:off x="6477000" y="618700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7"/>
          <p:cNvSpPr/>
          <p:nvPr/>
        </p:nvSpPr>
        <p:spPr>
          <a:xfrm>
            <a:off x="228600" y="6226635"/>
            <a:ext cx="2133600" cy="59872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6" name="Google Shape;36;p17"/>
          <p:cNvPicPr preferRelativeResize="0"/>
          <p:nvPr/>
        </p:nvPicPr>
        <p:blipFill rotWithShape="1">
          <a:blip r:embed="rId2">
            <a:alphaModFix/>
          </a:blip>
          <a:srcRect b="0" l="0" r="0" t="0"/>
          <a:stretch/>
        </p:blipFill>
        <p:spPr>
          <a:xfrm>
            <a:off x="609600" y="6205611"/>
            <a:ext cx="1447800" cy="54870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8"/>
          <p:cNvSpPr txBox="1"/>
          <p:nvPr>
            <p:ph idx="10" type="dt"/>
          </p:nvPr>
        </p:nvSpPr>
        <p:spPr>
          <a:xfrm>
            <a:off x="15240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1" type="ftr"/>
          </p:nvPr>
        </p:nvSpPr>
        <p:spPr>
          <a:xfrm>
            <a:off x="36576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4" name="Google Shape;44;p18"/>
          <p:cNvPicPr preferRelativeResize="0"/>
          <p:nvPr/>
        </p:nvPicPr>
        <p:blipFill rotWithShape="1">
          <a:blip r:embed="rId2">
            <a:alphaModFix/>
          </a:blip>
          <a:srcRect b="0" l="0" r="0" t="0"/>
          <a:stretch/>
        </p:blipFill>
        <p:spPr>
          <a:xfrm>
            <a:off x="-76200" y="6205611"/>
            <a:ext cx="1447800" cy="54870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19"/>
          <p:cNvSpPr txBox="1"/>
          <p:nvPr>
            <p:ph idx="10" type="dt"/>
          </p:nvPr>
        </p:nvSpPr>
        <p:spPr>
          <a:xfrm>
            <a:off x="1620946"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3767684"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19"/>
          <p:cNvPicPr preferRelativeResize="0"/>
          <p:nvPr/>
        </p:nvPicPr>
        <p:blipFill rotWithShape="1">
          <a:blip r:embed="rId2">
            <a:alphaModFix/>
          </a:blip>
          <a:srcRect b="0" l="0" r="0" t="0"/>
          <a:stretch/>
        </p:blipFill>
        <p:spPr>
          <a:xfrm>
            <a:off x="76200" y="6205611"/>
            <a:ext cx="1447800" cy="54870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0" type="dt"/>
          </p:nvPr>
        </p:nvSpPr>
        <p:spPr>
          <a:xfrm>
            <a:off x="1584434" y="6356349"/>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1" type="ftr"/>
          </p:nvPr>
        </p:nvSpPr>
        <p:spPr>
          <a:xfrm>
            <a:off x="37338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20"/>
          <p:cNvPicPr preferRelativeResize="0"/>
          <p:nvPr/>
        </p:nvPicPr>
        <p:blipFill rotWithShape="1">
          <a:blip r:embed="rId2">
            <a:alphaModFix/>
          </a:blip>
          <a:srcRect b="0" l="0" r="0" t="0"/>
          <a:stretch/>
        </p:blipFill>
        <p:spPr>
          <a:xfrm>
            <a:off x="0" y="6205611"/>
            <a:ext cx="1447800" cy="54870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8" name="Google Shape;68;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p:nvPr>
            <p:ph idx="2" type="pic"/>
          </p:nvPr>
        </p:nvSpPr>
        <p:spPr>
          <a:xfrm>
            <a:off x="1792288" y="612775"/>
            <a:ext cx="5486400" cy="4114800"/>
          </a:xfrm>
          <a:prstGeom prst="rect">
            <a:avLst/>
          </a:prstGeom>
          <a:noFill/>
          <a:ln>
            <a:noFill/>
          </a:ln>
        </p:spPr>
      </p:sp>
      <p:sp>
        <p:nvSpPr>
          <p:cNvPr id="75" name="Google Shape;75;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owwilly/oworwilbroad2200701450cvgardentoo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p:nvPr/>
        </p:nvSpPr>
        <p:spPr>
          <a:xfrm>
            <a:off x="457200" y="1905000"/>
            <a:ext cx="8229600"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000"/>
              <a:buFont typeface="Arial"/>
              <a:buNone/>
            </a:pPr>
            <a:r>
              <a:rPr b="1" lang="en-US" sz="3000">
                <a:solidFill>
                  <a:schemeClr val="dk1"/>
                </a:solidFill>
              </a:rPr>
              <a:t>GARDEN TOOL IN COMPUTER VISION</a:t>
            </a:r>
            <a:endParaRPr b="0" i="0" sz="3000" u="none" cap="none" strike="noStrike">
              <a:solidFill>
                <a:schemeClr val="dk1"/>
              </a:solidFill>
              <a:latin typeface="Arial"/>
              <a:ea typeface="Arial"/>
              <a:cs typeface="Arial"/>
              <a:sym typeface="Arial"/>
            </a:endParaRPr>
          </a:p>
        </p:txBody>
      </p:sp>
      <p:sp>
        <p:nvSpPr>
          <p:cNvPr id="96" name="Google Shape;96;p1"/>
          <p:cNvSpPr/>
          <p:nvPr/>
        </p:nvSpPr>
        <p:spPr>
          <a:xfrm>
            <a:off x="609600" y="3429000"/>
            <a:ext cx="4038600" cy="18466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Authors: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Owor Wilbroad</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97" name="Google Shape;97;p1"/>
          <p:cNvSpPr/>
          <p:nvPr/>
        </p:nvSpPr>
        <p:spPr>
          <a:xfrm>
            <a:off x="4953000" y="4038600"/>
            <a:ext cx="3962400" cy="15081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rPr>
              <a:t>Presented by </a:t>
            </a:r>
            <a:r>
              <a:rPr b="1" i="0" lang="en-US" sz="2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Calibri"/>
                <a:ea typeface="Calibri"/>
                <a:cs typeface="Calibri"/>
                <a:sym typeface="Calibri"/>
              </a:rPr>
              <a:t>Owor Wilbroad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Calibri"/>
                <a:ea typeface="Calibri"/>
                <a:cs typeface="Calibri"/>
                <a:sym typeface="Calibri"/>
              </a:rPr>
              <a:t>Affiliation: Makerere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Calibri"/>
                <a:ea typeface="Calibri"/>
                <a:cs typeface="Calibri"/>
                <a:sym typeface="Calibri"/>
              </a:rPr>
              <a:t>Uganda</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Data Splitting and Normalization</a:t>
            </a:r>
            <a:endParaRPr/>
          </a:p>
        </p:txBody>
      </p:sp>
      <p:sp>
        <p:nvSpPr>
          <p:cNvPr id="158" name="Google Shape;158;p7"/>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a:bodyPr>
          <a:lstStyle/>
          <a:p>
            <a:pPr indent="0" lvl="0" marL="152400" rtl="0" algn="l">
              <a:lnSpc>
                <a:spcPct val="100000"/>
              </a:lnSpc>
              <a:spcBef>
                <a:spcPts val="480"/>
              </a:spcBef>
              <a:spcAft>
                <a:spcPts val="0"/>
              </a:spcAft>
              <a:buClr>
                <a:schemeClr val="dk1"/>
              </a:buClr>
              <a:buSzPts val="2400"/>
              <a:buFont typeface="Noto Sans"/>
              <a:buNone/>
            </a:pPr>
            <a:r>
              <a:rPr lang="en-US" sz="3600">
                <a:latin typeface="Calibri"/>
                <a:ea typeface="Calibri"/>
                <a:cs typeface="Calibri"/>
                <a:sym typeface="Calibri"/>
              </a:rPr>
              <a:t>We performed data splitting and normalization which is done to standardize the dataset and avoid overfitting and fasten the processing.</a:t>
            </a:r>
            <a:endParaRPr sz="3200"/>
          </a:p>
          <a:p>
            <a:pPr indent="-431800" lvl="0" marL="457200" rtl="0" algn="l">
              <a:lnSpc>
                <a:spcPct val="100000"/>
              </a:lnSpc>
              <a:spcBef>
                <a:spcPts val="480"/>
              </a:spcBef>
              <a:spcAft>
                <a:spcPts val="0"/>
              </a:spcAft>
              <a:buSzPts val="3200"/>
              <a:buChar char="❖"/>
            </a:pPr>
            <a:r>
              <a:rPr b="0" lang="en-US" sz="3200">
                <a:highlight>
                  <a:srgbClr val="FFFFFF"/>
                </a:highlight>
              </a:rPr>
              <a:t>Normalized training features shape: (177, 512)</a:t>
            </a:r>
            <a:endParaRPr b="0" sz="3200">
              <a:highlight>
                <a:srgbClr val="FFFFFF"/>
              </a:highlight>
            </a:endParaRPr>
          </a:p>
          <a:p>
            <a:pPr indent="-431800" lvl="0" marL="457200" rtl="0" algn="l">
              <a:lnSpc>
                <a:spcPct val="115000"/>
              </a:lnSpc>
              <a:spcBef>
                <a:spcPts val="0"/>
              </a:spcBef>
              <a:spcAft>
                <a:spcPts val="0"/>
              </a:spcAft>
              <a:buSzPts val="3200"/>
              <a:buChar char="❖"/>
            </a:pPr>
            <a:r>
              <a:rPr b="0" lang="en-US" sz="3200">
                <a:highlight>
                  <a:srgbClr val="FFFFFF"/>
                </a:highlight>
              </a:rPr>
              <a:t>Normalized testing features shape: (45, 512)</a:t>
            </a:r>
            <a:endParaRPr b="0" sz="3200">
              <a:highlight>
                <a:srgbClr val="FFFFFF"/>
              </a:highlight>
            </a:endParaRPr>
          </a:p>
          <a:p>
            <a:pPr indent="0" lvl="0" marL="152400" rtl="0" algn="l">
              <a:lnSpc>
                <a:spcPct val="100000"/>
              </a:lnSpc>
              <a:spcBef>
                <a:spcPts val="480"/>
              </a:spcBef>
              <a:spcAft>
                <a:spcPts val="0"/>
              </a:spcAft>
              <a:buClr>
                <a:schemeClr val="dk1"/>
              </a:buClr>
              <a:buSzPts val="2400"/>
              <a:buFont typeface="Noto Sans"/>
              <a:buNone/>
            </a:pPr>
            <a:r>
              <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56b251ec25_0_14"/>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Classification and Results Interpretation</a:t>
            </a:r>
            <a:endParaRPr/>
          </a:p>
        </p:txBody>
      </p:sp>
      <p:sp>
        <p:nvSpPr>
          <p:cNvPr id="165" name="Google Shape;165;g256b251ec25_0_14"/>
          <p:cNvSpPr txBox="1"/>
          <p:nvPr>
            <p:ph idx="1" type="body"/>
          </p:nvPr>
        </p:nvSpPr>
        <p:spPr>
          <a:xfrm>
            <a:off x="457200" y="975788"/>
            <a:ext cx="8229600" cy="5127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Font typeface="Arial"/>
              <a:buChar char="❏"/>
            </a:pPr>
            <a:r>
              <a:rPr lang="en-US" sz="2800">
                <a:latin typeface="Calibri"/>
                <a:ea typeface="Calibri"/>
                <a:cs typeface="Calibri"/>
                <a:sym typeface="Calibri"/>
              </a:rPr>
              <a:t>The outcome of our classification is shown below;</a:t>
            </a:r>
            <a:endParaRPr sz="2800">
              <a:latin typeface="Calibri"/>
              <a:ea typeface="Calibri"/>
              <a:cs typeface="Calibri"/>
              <a:sym typeface="Calibri"/>
            </a:endParaRPr>
          </a:p>
          <a:p>
            <a:pPr indent="0" lvl="0" marL="0" rtl="0" algn="l">
              <a:lnSpc>
                <a:spcPct val="90000"/>
              </a:lnSpc>
              <a:spcBef>
                <a:spcPts val="0"/>
              </a:spcBef>
              <a:spcAft>
                <a:spcPts val="0"/>
              </a:spcAft>
              <a:buNone/>
            </a:pPr>
            <a:r>
              <a:t/>
            </a:r>
            <a:endParaRPr sz="2800">
              <a:latin typeface="Calibri"/>
              <a:ea typeface="Calibri"/>
              <a:cs typeface="Calibri"/>
              <a:sym typeface="Calibri"/>
            </a:endParaRPr>
          </a:p>
        </p:txBody>
      </p:sp>
      <p:pic>
        <p:nvPicPr>
          <p:cNvPr id="166" name="Google Shape;166;g256b251ec25_0_14"/>
          <p:cNvPicPr preferRelativeResize="0"/>
          <p:nvPr/>
        </p:nvPicPr>
        <p:blipFill>
          <a:blip r:embed="rId3">
            <a:alphaModFix/>
          </a:blip>
          <a:stretch>
            <a:fillRect/>
          </a:stretch>
        </p:blipFill>
        <p:spPr>
          <a:xfrm>
            <a:off x="814388" y="2057400"/>
            <a:ext cx="7515225"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2b8ca81341_3_0"/>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Classification and Results Interpretation</a:t>
            </a:r>
            <a:endParaRPr/>
          </a:p>
        </p:txBody>
      </p:sp>
      <p:sp>
        <p:nvSpPr>
          <p:cNvPr id="173" name="Google Shape;173;g12b8ca81341_3_0"/>
          <p:cNvSpPr txBox="1"/>
          <p:nvPr>
            <p:ph idx="1" type="body"/>
          </p:nvPr>
        </p:nvSpPr>
        <p:spPr>
          <a:xfrm>
            <a:off x="457200" y="975788"/>
            <a:ext cx="8229600" cy="5127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Font typeface="Arial"/>
              <a:buChar char="❏"/>
            </a:pPr>
            <a:r>
              <a:rPr lang="en-US" sz="2800">
                <a:latin typeface="Calibri"/>
                <a:ea typeface="Calibri"/>
                <a:cs typeface="Calibri"/>
                <a:sym typeface="Calibri"/>
              </a:rPr>
              <a:t>We perform the classification using the KN classifier and with that the results below were obtained.</a:t>
            </a:r>
            <a:endParaRPr/>
          </a:p>
        </p:txBody>
      </p:sp>
      <p:pic>
        <p:nvPicPr>
          <p:cNvPr id="174" name="Google Shape;174;g12b8ca81341_3_0"/>
          <p:cNvPicPr preferRelativeResize="0"/>
          <p:nvPr/>
        </p:nvPicPr>
        <p:blipFill>
          <a:blip r:embed="rId3">
            <a:alphaModFix/>
          </a:blip>
          <a:stretch>
            <a:fillRect/>
          </a:stretch>
        </p:blipFill>
        <p:spPr>
          <a:xfrm>
            <a:off x="923975" y="1991700"/>
            <a:ext cx="7083875" cy="411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457200" y="266600"/>
            <a:ext cx="8077200" cy="629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3240"/>
              <a:buFont typeface="Arial"/>
              <a:buNone/>
            </a:pPr>
            <a:r>
              <a:rPr lang="en-US" sz="2760">
                <a:solidFill>
                  <a:schemeClr val="dk1"/>
                </a:solidFill>
                <a:latin typeface="Calibri"/>
                <a:ea typeface="Calibri"/>
                <a:cs typeface="Calibri"/>
                <a:sym typeface="Calibri"/>
              </a:rPr>
              <a:t>Data Augmentation, Loss and AUC Curve</a:t>
            </a:r>
            <a:endParaRPr sz="2040"/>
          </a:p>
        </p:txBody>
      </p:sp>
      <p:sp>
        <p:nvSpPr>
          <p:cNvPr id="180" name="Google Shape;180;p8"/>
          <p:cNvSpPr txBox="1"/>
          <p:nvPr>
            <p:ph idx="1" type="body"/>
          </p:nvPr>
        </p:nvSpPr>
        <p:spPr>
          <a:xfrm>
            <a:off x="457200" y="1073763"/>
            <a:ext cx="8229600" cy="51273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Font typeface="Arial"/>
              <a:buChar char="❑"/>
            </a:pPr>
            <a:r>
              <a:rPr lang="en-US" sz="2800">
                <a:latin typeface="Calibri"/>
                <a:ea typeface="Calibri"/>
                <a:cs typeface="Calibri"/>
                <a:sym typeface="Calibri"/>
              </a:rPr>
              <a:t>We performed data augmentation to increase the dataset for better prediction. We then obtained a loss and AUC Curve as seen below;</a:t>
            </a:r>
            <a:endParaRPr b="0" sz="2800">
              <a:latin typeface="Calibri"/>
              <a:ea typeface="Calibri"/>
              <a:cs typeface="Calibri"/>
              <a:sym typeface="Calibri"/>
            </a:endParaRPr>
          </a:p>
          <a:p>
            <a:pPr indent="-50800" lvl="0" marL="228600" rtl="0" algn="l">
              <a:lnSpc>
                <a:spcPct val="90000"/>
              </a:lnSpc>
              <a:spcBef>
                <a:spcPts val="1000"/>
              </a:spcBef>
              <a:spcAft>
                <a:spcPts val="0"/>
              </a:spcAft>
              <a:buSzPts val="2595"/>
              <a:buNone/>
            </a:pPr>
            <a:r>
              <a:t/>
            </a:r>
            <a:endParaRPr b="0" sz="2800">
              <a:latin typeface="Calibri"/>
              <a:ea typeface="Calibri"/>
              <a:cs typeface="Calibri"/>
              <a:sym typeface="Calibri"/>
            </a:endParaRPr>
          </a:p>
          <a:p>
            <a:pPr indent="0" lvl="0" marL="457200" rtl="0" algn="l">
              <a:lnSpc>
                <a:spcPct val="100000"/>
              </a:lnSpc>
              <a:spcBef>
                <a:spcPts val="0"/>
              </a:spcBef>
              <a:spcAft>
                <a:spcPts val="0"/>
              </a:spcAft>
              <a:buSzPts val="2595"/>
              <a:buNone/>
            </a:pPr>
            <a:r>
              <a:t/>
            </a:r>
            <a:endParaRPr/>
          </a:p>
          <a:p>
            <a:pPr indent="-190500" lvl="0" marL="342900" rtl="0" algn="l">
              <a:lnSpc>
                <a:spcPct val="100000"/>
              </a:lnSpc>
              <a:spcBef>
                <a:spcPts val="480"/>
              </a:spcBef>
              <a:spcAft>
                <a:spcPts val="0"/>
              </a:spcAft>
              <a:buClr>
                <a:schemeClr val="dk1"/>
              </a:buClr>
              <a:buSzPts val="2400"/>
              <a:buFont typeface="Noto Sans"/>
              <a:buNone/>
            </a:pPr>
            <a:r>
              <a:t/>
            </a:r>
            <a:endParaRPr/>
          </a:p>
        </p:txBody>
      </p:sp>
      <p:pic>
        <p:nvPicPr>
          <p:cNvPr id="181" name="Google Shape;181;p8"/>
          <p:cNvPicPr preferRelativeResize="0"/>
          <p:nvPr/>
        </p:nvPicPr>
        <p:blipFill>
          <a:blip r:embed="rId3">
            <a:alphaModFix/>
          </a:blip>
          <a:stretch>
            <a:fillRect/>
          </a:stretch>
        </p:blipFill>
        <p:spPr>
          <a:xfrm>
            <a:off x="1179050" y="2238100"/>
            <a:ext cx="6828800" cy="4209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56b251ec25_0_23"/>
          <p:cNvSpPr txBox="1"/>
          <p:nvPr>
            <p:ph type="title"/>
          </p:nvPr>
        </p:nvSpPr>
        <p:spPr>
          <a:xfrm>
            <a:off x="457200" y="266600"/>
            <a:ext cx="8077200" cy="629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3240"/>
              <a:buFont typeface="Arial"/>
              <a:buNone/>
            </a:pPr>
            <a:r>
              <a:rPr lang="en-US" sz="2760">
                <a:solidFill>
                  <a:schemeClr val="dk1"/>
                </a:solidFill>
                <a:latin typeface="Calibri"/>
                <a:ea typeface="Calibri"/>
                <a:cs typeface="Calibri"/>
                <a:sym typeface="Calibri"/>
              </a:rPr>
              <a:t>AUC Curve</a:t>
            </a:r>
            <a:endParaRPr sz="2040"/>
          </a:p>
        </p:txBody>
      </p:sp>
      <p:sp>
        <p:nvSpPr>
          <p:cNvPr id="187" name="Google Shape;187;g256b251ec25_0_23"/>
          <p:cNvSpPr txBox="1"/>
          <p:nvPr>
            <p:ph idx="1" type="body"/>
          </p:nvPr>
        </p:nvSpPr>
        <p:spPr>
          <a:xfrm>
            <a:off x="457200" y="1073763"/>
            <a:ext cx="8229600" cy="51273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Font typeface="Arial"/>
              <a:buChar char="❑"/>
            </a:pPr>
            <a:r>
              <a:t/>
            </a:r>
            <a:endParaRPr b="0" sz="2800">
              <a:latin typeface="Calibri"/>
              <a:ea typeface="Calibri"/>
              <a:cs typeface="Calibri"/>
              <a:sym typeface="Calibri"/>
            </a:endParaRPr>
          </a:p>
          <a:p>
            <a:pPr indent="-50800" lvl="0" marL="228600" rtl="0" algn="l">
              <a:lnSpc>
                <a:spcPct val="90000"/>
              </a:lnSpc>
              <a:spcBef>
                <a:spcPts val="1000"/>
              </a:spcBef>
              <a:spcAft>
                <a:spcPts val="0"/>
              </a:spcAft>
              <a:buSzPts val="2595"/>
              <a:buNone/>
            </a:pPr>
            <a:r>
              <a:t/>
            </a:r>
            <a:endParaRPr b="0" sz="2800">
              <a:latin typeface="Calibri"/>
              <a:ea typeface="Calibri"/>
              <a:cs typeface="Calibri"/>
              <a:sym typeface="Calibri"/>
            </a:endParaRPr>
          </a:p>
          <a:p>
            <a:pPr indent="0" lvl="0" marL="457200" rtl="0" algn="l">
              <a:lnSpc>
                <a:spcPct val="100000"/>
              </a:lnSpc>
              <a:spcBef>
                <a:spcPts val="0"/>
              </a:spcBef>
              <a:spcAft>
                <a:spcPts val="0"/>
              </a:spcAft>
              <a:buSzPts val="2595"/>
              <a:buNone/>
            </a:pPr>
            <a:r>
              <a:t/>
            </a:r>
            <a:endParaRPr/>
          </a:p>
          <a:p>
            <a:pPr indent="-190500" lvl="0" marL="342900" rtl="0" algn="l">
              <a:lnSpc>
                <a:spcPct val="100000"/>
              </a:lnSpc>
              <a:spcBef>
                <a:spcPts val="480"/>
              </a:spcBef>
              <a:spcAft>
                <a:spcPts val="0"/>
              </a:spcAft>
              <a:buClr>
                <a:schemeClr val="dk1"/>
              </a:buClr>
              <a:buSzPts val="2400"/>
              <a:buFont typeface="Noto Sans"/>
              <a:buNone/>
            </a:pPr>
            <a:r>
              <a:t/>
            </a:r>
            <a:endParaRPr/>
          </a:p>
        </p:txBody>
      </p:sp>
      <p:pic>
        <p:nvPicPr>
          <p:cNvPr id="188" name="Google Shape;188;g256b251ec25_0_23"/>
          <p:cNvPicPr preferRelativeResize="0"/>
          <p:nvPr/>
        </p:nvPicPr>
        <p:blipFill>
          <a:blip r:embed="rId3">
            <a:alphaModFix/>
          </a:blip>
          <a:stretch>
            <a:fillRect/>
          </a:stretch>
        </p:blipFill>
        <p:spPr>
          <a:xfrm>
            <a:off x="457200" y="1073775"/>
            <a:ext cx="8229600" cy="5127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2b8ca81341_3_6"/>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Results Discussion</a:t>
            </a:r>
            <a:endParaRPr/>
          </a:p>
        </p:txBody>
      </p:sp>
      <p:sp>
        <p:nvSpPr>
          <p:cNvPr id="195" name="Google Shape;195;g12b8ca81341_3_6"/>
          <p:cNvSpPr txBox="1"/>
          <p:nvPr>
            <p:ph idx="1" type="body"/>
          </p:nvPr>
        </p:nvSpPr>
        <p:spPr>
          <a:xfrm>
            <a:off x="457200" y="975788"/>
            <a:ext cx="8229600" cy="5127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Font typeface="Arial"/>
              <a:buChar char="❏"/>
            </a:pPr>
            <a:r>
              <a:rPr b="0" lang="en-US" sz="2800">
                <a:latin typeface="Calibri"/>
                <a:ea typeface="Calibri"/>
                <a:cs typeface="Calibri"/>
                <a:sym typeface="Calibri"/>
              </a:rPr>
              <a:t>Using the Exception Model for transfer learning we obtained 94% accuracy and below is our confusion matrix;</a:t>
            </a:r>
            <a:endParaRPr b="0" sz="2800">
              <a:latin typeface="Calibri"/>
              <a:ea typeface="Calibri"/>
              <a:cs typeface="Calibri"/>
              <a:sym typeface="Calibri"/>
            </a:endParaRPr>
          </a:p>
          <a:p>
            <a:pPr indent="-228600" lvl="0" marL="228600" rtl="0" algn="l">
              <a:lnSpc>
                <a:spcPct val="90000"/>
              </a:lnSpc>
              <a:spcBef>
                <a:spcPts val="1000"/>
              </a:spcBef>
              <a:spcAft>
                <a:spcPts val="0"/>
              </a:spcAft>
              <a:buSzPts val="2800"/>
              <a:buFont typeface="Arial"/>
              <a:buChar char="❏"/>
            </a:pPr>
            <a:r>
              <a:t/>
            </a:r>
            <a:endParaRPr/>
          </a:p>
        </p:txBody>
      </p:sp>
      <p:pic>
        <p:nvPicPr>
          <p:cNvPr id="196" name="Google Shape;196;g12b8ca81341_3_6"/>
          <p:cNvPicPr preferRelativeResize="0"/>
          <p:nvPr/>
        </p:nvPicPr>
        <p:blipFill>
          <a:blip r:embed="rId3">
            <a:alphaModFix/>
          </a:blip>
          <a:stretch>
            <a:fillRect/>
          </a:stretch>
        </p:blipFill>
        <p:spPr>
          <a:xfrm>
            <a:off x="1161700" y="2287825"/>
            <a:ext cx="6775876" cy="4065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5712d29710_0_0"/>
          <p:cNvSpPr txBox="1"/>
          <p:nvPr>
            <p:ph type="title"/>
          </p:nvPr>
        </p:nvSpPr>
        <p:spPr>
          <a:xfrm>
            <a:off x="457200" y="381000"/>
            <a:ext cx="8077200" cy="369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Github &amp; Youtube Link</a:t>
            </a:r>
            <a:endParaRPr/>
          </a:p>
        </p:txBody>
      </p:sp>
      <p:sp>
        <p:nvSpPr>
          <p:cNvPr id="203" name="Google Shape;203;g25712d29710_0_0"/>
          <p:cNvSpPr txBox="1"/>
          <p:nvPr>
            <p:ph idx="1" type="body"/>
          </p:nvPr>
        </p:nvSpPr>
        <p:spPr>
          <a:xfrm>
            <a:off x="457200" y="975788"/>
            <a:ext cx="8229600" cy="51273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lang="en-US"/>
              <a:t>Github: </a:t>
            </a:r>
            <a:r>
              <a:rPr lang="en-US" u="sng">
                <a:solidFill>
                  <a:schemeClr val="hlink"/>
                </a:solidFill>
                <a:hlinkClick r:id="rId3"/>
              </a:rPr>
              <a:t>https://github.com/owwilly/oworwilbroad2200701450cvgardentool</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Youtube: https://youtu.be/NJN8nXOcJys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2060"/>
              </a:buClr>
              <a:buSzPct val="100000"/>
              <a:buFont typeface="Arial"/>
              <a:buNone/>
            </a:pPr>
            <a:r>
              <a:rPr lang="en-US"/>
              <a:t>Contents of Presentation</a:t>
            </a:r>
            <a:endParaRPr/>
          </a:p>
        </p:txBody>
      </p:sp>
      <p:sp>
        <p:nvSpPr>
          <p:cNvPr id="103" name="Google Shape;103;p2"/>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fontScale="77500" lnSpcReduction="20000"/>
          </a:bodyPr>
          <a:lstStyle/>
          <a:p>
            <a:pPr indent="-371347" lvl="0" marL="457200" rtl="0" algn="l">
              <a:lnSpc>
                <a:spcPct val="100000"/>
              </a:lnSpc>
              <a:spcBef>
                <a:spcPts val="0"/>
              </a:spcBef>
              <a:spcAft>
                <a:spcPts val="0"/>
              </a:spcAft>
              <a:buSzPct val="100000"/>
              <a:buChar char="❑"/>
            </a:pPr>
            <a:r>
              <a:rPr lang="en-US" sz="2900"/>
              <a:t>Introduction</a:t>
            </a:r>
            <a:endParaRPr/>
          </a:p>
          <a:p>
            <a:pPr indent="-371347" lvl="0" marL="457200" rtl="0" algn="l">
              <a:lnSpc>
                <a:spcPct val="100000"/>
              </a:lnSpc>
              <a:spcBef>
                <a:spcPts val="536"/>
              </a:spcBef>
              <a:spcAft>
                <a:spcPts val="0"/>
              </a:spcAft>
              <a:buSzPct val="100000"/>
              <a:buChar char="❑"/>
            </a:pPr>
            <a:r>
              <a:rPr lang="en-US" sz="2900"/>
              <a:t>Annotation &amp; Cropping</a:t>
            </a:r>
            <a:endParaRPr/>
          </a:p>
          <a:p>
            <a:pPr indent="-371347" lvl="0" marL="457200" rtl="0" algn="l">
              <a:lnSpc>
                <a:spcPct val="100000"/>
              </a:lnSpc>
              <a:spcBef>
                <a:spcPts val="536"/>
              </a:spcBef>
              <a:spcAft>
                <a:spcPts val="0"/>
              </a:spcAft>
              <a:buSzPct val="100000"/>
              <a:buChar char="❑"/>
            </a:pPr>
            <a:r>
              <a:rPr lang="en-US" sz="2900"/>
              <a:t>Image Shape Analysis </a:t>
            </a:r>
            <a:endParaRPr/>
          </a:p>
          <a:p>
            <a:pPr indent="-371347" lvl="0" marL="457200" rtl="0" algn="l">
              <a:lnSpc>
                <a:spcPct val="100000"/>
              </a:lnSpc>
              <a:spcBef>
                <a:spcPts val="536"/>
              </a:spcBef>
              <a:spcAft>
                <a:spcPts val="0"/>
              </a:spcAft>
              <a:buSzPct val="100000"/>
              <a:buChar char="❑"/>
            </a:pPr>
            <a:r>
              <a:rPr lang="en-US" sz="2900"/>
              <a:t>Class Image Display</a:t>
            </a:r>
            <a:endParaRPr/>
          </a:p>
          <a:p>
            <a:pPr indent="-371347" lvl="0" marL="457200" rtl="0" algn="l">
              <a:lnSpc>
                <a:spcPct val="100000"/>
              </a:lnSpc>
              <a:spcBef>
                <a:spcPts val="536"/>
              </a:spcBef>
              <a:spcAft>
                <a:spcPts val="0"/>
              </a:spcAft>
              <a:buSzPct val="100000"/>
              <a:buChar char="❑"/>
            </a:pPr>
            <a:r>
              <a:rPr lang="en-US" sz="2900"/>
              <a:t>Feature Extraction Using Color Histogram</a:t>
            </a:r>
            <a:endParaRPr/>
          </a:p>
          <a:p>
            <a:pPr indent="-371347" lvl="0" marL="457200" rtl="0" algn="l">
              <a:lnSpc>
                <a:spcPct val="100000"/>
              </a:lnSpc>
              <a:spcBef>
                <a:spcPts val="536"/>
              </a:spcBef>
              <a:spcAft>
                <a:spcPts val="0"/>
              </a:spcAft>
              <a:buSzPct val="100000"/>
              <a:buChar char="❑"/>
            </a:pPr>
            <a:r>
              <a:rPr lang="en-US" sz="2900"/>
              <a:t>Class Distribution</a:t>
            </a:r>
            <a:endParaRPr/>
          </a:p>
          <a:p>
            <a:pPr indent="-371347" lvl="0" marL="457200" rtl="0" algn="l">
              <a:lnSpc>
                <a:spcPct val="100000"/>
              </a:lnSpc>
              <a:spcBef>
                <a:spcPts val="536"/>
              </a:spcBef>
              <a:spcAft>
                <a:spcPts val="0"/>
              </a:spcAft>
              <a:buSzPct val="100000"/>
              <a:buChar char="❑"/>
            </a:pPr>
            <a:r>
              <a:rPr lang="en-US" sz="2900"/>
              <a:t>Data </a:t>
            </a:r>
            <a:r>
              <a:rPr lang="en-US" sz="2900"/>
              <a:t>Splitting</a:t>
            </a:r>
            <a:r>
              <a:rPr lang="en-US" sz="2900"/>
              <a:t> and Normalization</a:t>
            </a:r>
            <a:endParaRPr/>
          </a:p>
          <a:p>
            <a:pPr indent="-371347" lvl="0" marL="457200" rtl="0" algn="l">
              <a:lnSpc>
                <a:spcPct val="100000"/>
              </a:lnSpc>
              <a:spcBef>
                <a:spcPts val="536"/>
              </a:spcBef>
              <a:spcAft>
                <a:spcPts val="0"/>
              </a:spcAft>
              <a:buSzPct val="100000"/>
              <a:buChar char="❑"/>
            </a:pPr>
            <a:r>
              <a:rPr lang="en-US" sz="2900"/>
              <a:t>Classification and Results Interpretation</a:t>
            </a:r>
            <a:endParaRPr sz="2900"/>
          </a:p>
          <a:p>
            <a:pPr indent="-371347" lvl="0" marL="457200" rtl="0" algn="l">
              <a:lnSpc>
                <a:spcPct val="100000"/>
              </a:lnSpc>
              <a:spcBef>
                <a:spcPts val="536"/>
              </a:spcBef>
              <a:spcAft>
                <a:spcPts val="0"/>
              </a:spcAft>
              <a:buSzPct val="100000"/>
              <a:buChar char="❑"/>
            </a:pPr>
            <a:r>
              <a:rPr lang="en-US" sz="2900"/>
              <a:t>Data Augmentation</a:t>
            </a:r>
            <a:endParaRPr sz="2900"/>
          </a:p>
          <a:p>
            <a:pPr indent="-371347" lvl="0" marL="457200" rtl="0" algn="l">
              <a:lnSpc>
                <a:spcPct val="100000"/>
              </a:lnSpc>
              <a:spcBef>
                <a:spcPts val="536"/>
              </a:spcBef>
              <a:spcAft>
                <a:spcPts val="0"/>
              </a:spcAft>
              <a:buSzPct val="100000"/>
              <a:buChar char="❑"/>
            </a:pPr>
            <a:r>
              <a:rPr lang="en-US" sz="2900"/>
              <a:t>Loss and AUC Curve</a:t>
            </a:r>
            <a:endParaRPr/>
          </a:p>
          <a:p>
            <a:pPr indent="-371346" lvl="0" marL="457200" rtl="0" algn="l">
              <a:lnSpc>
                <a:spcPct val="100000"/>
              </a:lnSpc>
              <a:spcBef>
                <a:spcPts val="536"/>
              </a:spcBef>
              <a:spcAft>
                <a:spcPts val="0"/>
              </a:spcAft>
              <a:buSzPct val="100000"/>
              <a:buChar char="❑"/>
            </a:pPr>
            <a:r>
              <a:rPr lang="en-US" sz="2900"/>
              <a:t>Results Discussion</a:t>
            </a:r>
            <a:r>
              <a:rPr lang="en-US" sz="2900"/>
              <a:t> </a:t>
            </a:r>
            <a:endParaRPr sz="2900"/>
          </a:p>
          <a:p>
            <a:pPr indent="-371347" lvl="0" marL="457200" rtl="0" algn="l">
              <a:lnSpc>
                <a:spcPct val="100000"/>
              </a:lnSpc>
              <a:spcBef>
                <a:spcPts val="536"/>
              </a:spcBef>
              <a:spcAft>
                <a:spcPts val="0"/>
              </a:spcAft>
              <a:buSzPct val="100000"/>
              <a:buChar char="❑"/>
            </a:pPr>
            <a:r>
              <a:rPr lang="en-US" sz="2900"/>
              <a:t>Github and Youtube Links</a:t>
            </a:r>
            <a:endParaRPr sz="2900"/>
          </a:p>
          <a:p>
            <a:pPr indent="0" lvl="0" marL="457200" rtl="0" algn="l">
              <a:lnSpc>
                <a:spcPct val="100000"/>
              </a:lnSpc>
              <a:spcBef>
                <a:spcPts val="536"/>
              </a:spcBef>
              <a:spcAft>
                <a:spcPts val="0"/>
              </a:spcAft>
              <a:buSzPct val="108108"/>
              <a:buNone/>
            </a:pPr>
            <a:r>
              <a:t/>
            </a:r>
            <a:endParaRPr/>
          </a:p>
          <a:p>
            <a:pPr indent="0" lvl="0" marL="457200" rtl="0" algn="l">
              <a:lnSpc>
                <a:spcPct val="100000"/>
              </a:lnSpc>
              <a:spcBef>
                <a:spcPts val="536"/>
              </a:spcBef>
              <a:spcAft>
                <a:spcPts val="0"/>
              </a:spcAft>
              <a:buSzPct val="89468"/>
              <a:buNone/>
            </a:pPr>
            <a:r>
              <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632423"/>
              </a:buClr>
              <a:buSzPct val="100000"/>
              <a:buFont typeface="Arial Rounded"/>
              <a:buNone/>
            </a:pPr>
            <a:r>
              <a:rPr b="1" lang="en-US">
                <a:solidFill>
                  <a:srgbClr val="632423"/>
                </a:solidFill>
                <a:latin typeface="Arial Rounded"/>
                <a:ea typeface="Arial Rounded"/>
                <a:cs typeface="Arial Rounded"/>
                <a:sym typeface="Arial Rounded"/>
              </a:rPr>
              <a:t>Introduction</a:t>
            </a:r>
            <a:endParaRPr/>
          </a:p>
        </p:txBody>
      </p:sp>
      <p:sp>
        <p:nvSpPr>
          <p:cNvPr id="109" name="Google Shape;109;p3"/>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Autofit/>
          </a:bodyPr>
          <a:lstStyle/>
          <a:p>
            <a:pPr indent="-500380" lvl="0" marL="457200" rtl="0" algn="l">
              <a:lnSpc>
                <a:spcPct val="70000"/>
              </a:lnSpc>
              <a:spcBef>
                <a:spcPts val="0"/>
              </a:spcBef>
              <a:spcAft>
                <a:spcPts val="0"/>
              </a:spcAft>
              <a:buSzPts val="4280"/>
              <a:buFont typeface="Calibri"/>
              <a:buChar char="❑"/>
            </a:pPr>
            <a:r>
              <a:rPr b="0" lang="en-US" sz="4560">
                <a:latin typeface="Calibri"/>
                <a:ea typeface="Calibri"/>
                <a:cs typeface="Calibri"/>
                <a:sym typeface="Calibri"/>
              </a:rPr>
              <a:t>In this examination we were expected do develop a garden monitoring tool that could be able to identify/classify three crops and grass. The project meets the needs as per the assignment and more details will be shared in the forthcoming slides.</a:t>
            </a:r>
            <a:endParaRPr sz="4279">
              <a:latin typeface="Calibri"/>
              <a:ea typeface="Calibri"/>
              <a:cs typeface="Calibri"/>
              <a:sym typeface="Calibri"/>
            </a:endParaRPr>
          </a:p>
          <a:p>
            <a:pPr indent="-190500" lvl="0" marL="342900" rtl="0" algn="l">
              <a:lnSpc>
                <a:spcPct val="80000"/>
              </a:lnSpc>
              <a:spcBef>
                <a:spcPts val="480"/>
              </a:spcBef>
              <a:spcAft>
                <a:spcPts val="0"/>
              </a:spcAft>
              <a:buClr>
                <a:schemeClr val="dk1"/>
              </a:buClr>
              <a:buSzPts val="1680"/>
              <a:buFont typeface="Noto Sans"/>
              <a:buNone/>
            </a:pPr>
            <a:r>
              <a:t/>
            </a:r>
            <a:endParaRPr sz="4279">
              <a:latin typeface="Calibri"/>
              <a:ea typeface="Calibri"/>
              <a:cs typeface="Calibri"/>
              <a:sym typeface="Calibri"/>
            </a:endParaRPr>
          </a:p>
          <a:p>
            <a:pPr indent="-190500" lvl="0" marL="342900" rtl="0" algn="l">
              <a:lnSpc>
                <a:spcPct val="80000"/>
              </a:lnSpc>
              <a:spcBef>
                <a:spcPts val="480"/>
              </a:spcBef>
              <a:spcAft>
                <a:spcPts val="0"/>
              </a:spcAft>
              <a:buClr>
                <a:schemeClr val="dk1"/>
              </a:buClr>
              <a:buSzPts val="1680"/>
              <a:buFont typeface="Noto Sans"/>
              <a:buNone/>
            </a:pPr>
            <a:r>
              <a:t/>
            </a:r>
            <a:endParaRPr sz="4279">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2060"/>
              </a:buClr>
              <a:buSzPct val="100000"/>
              <a:buFont typeface="Arial"/>
              <a:buNone/>
            </a:pPr>
            <a:r>
              <a:rPr lang="en-US"/>
              <a:t>Annotation and Cropping</a:t>
            </a:r>
            <a:endParaRPr/>
          </a:p>
        </p:txBody>
      </p:sp>
      <p:sp>
        <p:nvSpPr>
          <p:cNvPr id="115" name="Google Shape;115;p4"/>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a:bodyPr>
          <a:lstStyle/>
          <a:p>
            <a:pPr indent="-476250" lvl="0" marL="457200" rtl="0" algn="l">
              <a:lnSpc>
                <a:spcPct val="90000"/>
              </a:lnSpc>
              <a:spcBef>
                <a:spcPts val="0"/>
              </a:spcBef>
              <a:spcAft>
                <a:spcPts val="0"/>
              </a:spcAft>
              <a:buSzPts val="3900"/>
              <a:buChar char="❑"/>
            </a:pPr>
            <a:r>
              <a:rPr b="0" lang="en-US" sz="3900">
                <a:latin typeface="Calibri"/>
                <a:ea typeface="Calibri"/>
                <a:cs typeface="Calibri"/>
                <a:sym typeface="Calibri"/>
              </a:rPr>
              <a:t>Here upon image extraction from the Video we were able to annotate the images to xml files then cropped each image and then categorically classified them into three crop classes namely; Bananas, Maize, Cassava and then a class for grass was added as well.</a:t>
            </a:r>
            <a:endParaRPr sz="3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2060"/>
              </a:buClr>
              <a:buSzPct val="100000"/>
              <a:buFont typeface="Arial"/>
              <a:buNone/>
            </a:pPr>
            <a:r>
              <a:rPr lang="en-US"/>
              <a:t>Image Shape Analysis</a:t>
            </a:r>
            <a:endParaRPr/>
          </a:p>
        </p:txBody>
      </p:sp>
      <p:sp>
        <p:nvSpPr>
          <p:cNvPr id="121" name="Google Shape;121;p5"/>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Font typeface="Arial"/>
              <a:buChar char="❑"/>
            </a:pPr>
            <a:r>
              <a:rPr lang="en-US" sz="2800">
                <a:latin typeface="Calibri"/>
                <a:ea typeface="Calibri"/>
                <a:cs typeface="Calibri"/>
                <a:sym typeface="Calibri"/>
              </a:rPr>
              <a:t>In image shape analysis here we focus on image shape analysis to help </a:t>
            </a:r>
            <a:r>
              <a:rPr lang="en-US" sz="2800">
                <a:latin typeface="Calibri"/>
                <a:ea typeface="Calibri"/>
                <a:cs typeface="Calibri"/>
                <a:sym typeface="Calibri"/>
              </a:rPr>
              <a:t>understand</a:t>
            </a:r>
            <a:r>
              <a:rPr lang="en-US" sz="2800">
                <a:latin typeface="Calibri"/>
                <a:ea typeface="Calibri"/>
                <a:cs typeface="Calibri"/>
                <a:sym typeface="Calibri"/>
              </a:rPr>
              <a:t> how to handle feature extraction.</a:t>
            </a:r>
            <a:endParaRPr sz="2800">
              <a:latin typeface="Calibri"/>
              <a:ea typeface="Calibri"/>
              <a:cs typeface="Calibri"/>
              <a:sym typeface="Calibri"/>
            </a:endParaRPr>
          </a:p>
          <a:p>
            <a:pPr indent="0" lvl="0" marL="457200" rtl="0" algn="l">
              <a:lnSpc>
                <a:spcPct val="90000"/>
              </a:lnSpc>
              <a:spcBef>
                <a:spcPts val="0"/>
              </a:spcBef>
              <a:spcAft>
                <a:spcPts val="0"/>
              </a:spcAft>
              <a:buNone/>
            </a:pPr>
            <a:r>
              <a:t/>
            </a:r>
            <a:endParaRPr sz="2800">
              <a:latin typeface="Calibri"/>
              <a:ea typeface="Calibri"/>
              <a:cs typeface="Calibri"/>
              <a:sym typeface="Calibri"/>
            </a:endParaRPr>
          </a:p>
        </p:txBody>
      </p:sp>
      <p:pic>
        <p:nvPicPr>
          <p:cNvPr id="122" name="Google Shape;122;p5"/>
          <p:cNvPicPr preferRelativeResize="0"/>
          <p:nvPr/>
        </p:nvPicPr>
        <p:blipFill>
          <a:blip r:embed="rId3">
            <a:alphaModFix/>
          </a:blip>
          <a:stretch>
            <a:fillRect/>
          </a:stretch>
        </p:blipFill>
        <p:spPr>
          <a:xfrm>
            <a:off x="566250" y="2402350"/>
            <a:ext cx="7968149" cy="3635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78034b06fd_0_0"/>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Class Image Display</a:t>
            </a:r>
            <a:endParaRPr/>
          </a:p>
        </p:txBody>
      </p:sp>
      <p:sp>
        <p:nvSpPr>
          <p:cNvPr id="129" name="Google Shape;129;g178034b06fd_0_0"/>
          <p:cNvSpPr txBox="1"/>
          <p:nvPr>
            <p:ph idx="1" type="body"/>
          </p:nvPr>
        </p:nvSpPr>
        <p:spPr>
          <a:xfrm>
            <a:off x="457200" y="975788"/>
            <a:ext cx="8229600" cy="5127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800"/>
              <a:buFont typeface="Arial"/>
              <a:buChar char="•"/>
            </a:pPr>
            <a:r>
              <a:rPr lang="en-US" sz="2800">
                <a:latin typeface="Calibri"/>
                <a:ea typeface="Calibri"/>
                <a:cs typeface="Calibri"/>
                <a:sym typeface="Calibri"/>
              </a:rPr>
              <a:t>Here we focus at displaying a few images </a:t>
            </a:r>
            <a:r>
              <a:rPr lang="en-US" sz="2800">
                <a:latin typeface="Calibri"/>
                <a:ea typeface="Calibri"/>
                <a:cs typeface="Calibri"/>
                <a:sym typeface="Calibri"/>
              </a:rPr>
              <a:t>from</a:t>
            </a:r>
            <a:r>
              <a:rPr lang="en-US" sz="2800">
                <a:latin typeface="Calibri"/>
                <a:ea typeface="Calibri"/>
                <a:cs typeface="Calibri"/>
                <a:sym typeface="Calibri"/>
              </a:rPr>
              <a:t> each of the classes as shown below;</a:t>
            </a:r>
            <a:endParaRPr sz="2800">
              <a:latin typeface="Calibri"/>
              <a:ea typeface="Calibri"/>
              <a:cs typeface="Calibri"/>
              <a:sym typeface="Calibri"/>
            </a:endParaRPr>
          </a:p>
          <a:p>
            <a:pPr indent="0" lvl="0" marL="457200" rtl="0" algn="l">
              <a:lnSpc>
                <a:spcPct val="90000"/>
              </a:lnSpc>
              <a:spcBef>
                <a:spcPts val="1000"/>
              </a:spcBef>
              <a:spcAft>
                <a:spcPts val="0"/>
              </a:spcAft>
              <a:buNone/>
            </a:pPr>
            <a:r>
              <a:t/>
            </a:r>
            <a:endParaRPr sz="2800">
              <a:latin typeface="Calibri"/>
              <a:ea typeface="Calibri"/>
              <a:cs typeface="Calibri"/>
              <a:sym typeface="Calibri"/>
            </a:endParaRPr>
          </a:p>
        </p:txBody>
      </p:sp>
      <p:pic>
        <p:nvPicPr>
          <p:cNvPr id="130" name="Google Shape;130;g178034b06fd_0_0"/>
          <p:cNvPicPr preferRelativeResize="0"/>
          <p:nvPr/>
        </p:nvPicPr>
        <p:blipFill>
          <a:blip r:embed="rId3">
            <a:alphaModFix/>
          </a:blip>
          <a:stretch>
            <a:fillRect/>
          </a:stretch>
        </p:blipFill>
        <p:spPr>
          <a:xfrm>
            <a:off x="457200" y="2073825"/>
            <a:ext cx="8229600" cy="3850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56b251ec25_0_2"/>
          <p:cNvSpPr txBox="1"/>
          <p:nvPr>
            <p:ph type="title"/>
          </p:nvPr>
        </p:nvSpPr>
        <p:spPr>
          <a:xfrm>
            <a:off x="457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Class Image Display</a:t>
            </a:r>
            <a:endParaRPr/>
          </a:p>
        </p:txBody>
      </p:sp>
      <p:pic>
        <p:nvPicPr>
          <p:cNvPr id="137" name="Google Shape;137;g256b251ec25_0_2"/>
          <p:cNvPicPr preferRelativeResize="0"/>
          <p:nvPr/>
        </p:nvPicPr>
        <p:blipFill>
          <a:blip r:embed="rId3">
            <a:alphaModFix/>
          </a:blip>
          <a:stretch>
            <a:fillRect/>
          </a:stretch>
        </p:blipFill>
        <p:spPr>
          <a:xfrm>
            <a:off x="1676400" y="903300"/>
            <a:ext cx="6139712" cy="5802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2b8ca81341_3_14"/>
          <p:cNvSpPr txBox="1"/>
          <p:nvPr>
            <p:ph type="title"/>
          </p:nvPr>
        </p:nvSpPr>
        <p:spPr>
          <a:xfrm>
            <a:off x="533400" y="381000"/>
            <a:ext cx="8077200" cy="36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90"/>
              <a:buNone/>
            </a:pPr>
            <a:r>
              <a:rPr lang="en-US" sz="2840"/>
              <a:t>Feature Extraction Using Color Histogram</a:t>
            </a:r>
            <a:endParaRPr sz="2840"/>
          </a:p>
        </p:txBody>
      </p:sp>
      <p:sp>
        <p:nvSpPr>
          <p:cNvPr id="144" name="Google Shape;144;g12b8ca81341_3_14"/>
          <p:cNvSpPr txBox="1"/>
          <p:nvPr>
            <p:ph idx="1" type="body"/>
          </p:nvPr>
        </p:nvSpPr>
        <p:spPr>
          <a:xfrm>
            <a:off x="457200" y="975788"/>
            <a:ext cx="8229600" cy="5127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Font typeface="Arial"/>
              <a:buChar char="❏"/>
            </a:pPr>
            <a:r>
              <a:rPr lang="en-US"/>
              <a:t>Here we </a:t>
            </a:r>
            <a:r>
              <a:rPr lang="en-US"/>
              <a:t>perform</a:t>
            </a:r>
            <a:r>
              <a:rPr lang="en-US"/>
              <a:t> feature extraction using Color Histogram as shown below;</a:t>
            </a:r>
            <a:endParaRPr/>
          </a:p>
          <a:p>
            <a:pPr indent="0" lvl="0" marL="457200" rtl="0" algn="l">
              <a:lnSpc>
                <a:spcPct val="90000"/>
              </a:lnSpc>
              <a:spcBef>
                <a:spcPts val="0"/>
              </a:spcBef>
              <a:spcAft>
                <a:spcPts val="0"/>
              </a:spcAft>
              <a:buNone/>
            </a:pPr>
            <a:r>
              <a:t/>
            </a:r>
            <a:endParaRPr/>
          </a:p>
        </p:txBody>
      </p:sp>
      <p:pic>
        <p:nvPicPr>
          <p:cNvPr id="145" name="Google Shape;145;g12b8ca81341_3_14"/>
          <p:cNvPicPr preferRelativeResize="0"/>
          <p:nvPr/>
        </p:nvPicPr>
        <p:blipFill>
          <a:blip r:embed="rId3">
            <a:alphaModFix/>
          </a:blip>
          <a:stretch>
            <a:fillRect/>
          </a:stretch>
        </p:blipFill>
        <p:spPr>
          <a:xfrm>
            <a:off x="609600" y="1868500"/>
            <a:ext cx="8077200" cy="433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457200" y="381000"/>
            <a:ext cx="8077200" cy="37004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3240"/>
              <a:buFont typeface="Arial"/>
              <a:buNone/>
            </a:pPr>
            <a:r>
              <a:rPr lang="en-US" sz="3160">
                <a:solidFill>
                  <a:schemeClr val="dk1"/>
                </a:solidFill>
                <a:latin typeface="Calibri"/>
                <a:ea typeface="Calibri"/>
                <a:cs typeface="Calibri"/>
                <a:sym typeface="Calibri"/>
              </a:rPr>
              <a:t>Class Distribution</a:t>
            </a:r>
            <a:endParaRPr sz="2440"/>
          </a:p>
        </p:txBody>
      </p:sp>
      <p:sp>
        <p:nvSpPr>
          <p:cNvPr id="151" name="Google Shape;151;p6"/>
          <p:cNvSpPr txBox="1"/>
          <p:nvPr>
            <p:ph idx="1" type="body"/>
          </p:nvPr>
        </p:nvSpPr>
        <p:spPr>
          <a:xfrm>
            <a:off x="457200" y="975788"/>
            <a:ext cx="8229600" cy="512731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Noto Sans"/>
              <a:buChar char="❑"/>
            </a:pPr>
            <a:r>
              <a:rPr lang="en-US"/>
              <a:t>Under this we focus on distributing different </a:t>
            </a:r>
            <a:r>
              <a:rPr lang="en-US"/>
              <a:t>classes with their dataset count shown below;</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p:txBody>
      </p:sp>
      <p:pic>
        <p:nvPicPr>
          <p:cNvPr id="152" name="Google Shape;152;p6"/>
          <p:cNvPicPr preferRelativeResize="0"/>
          <p:nvPr/>
        </p:nvPicPr>
        <p:blipFill>
          <a:blip r:embed="rId3">
            <a:alphaModFix/>
          </a:blip>
          <a:stretch>
            <a:fillRect/>
          </a:stretch>
        </p:blipFill>
        <p:spPr>
          <a:xfrm>
            <a:off x="457200" y="1827425"/>
            <a:ext cx="8229599" cy="427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Ggaliwango Marvin</dc:creator>
</cp:coreProperties>
</file>