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73" r:id="rId4"/>
    <p:sldId id="315" r:id="rId5"/>
    <p:sldId id="316" r:id="rId6"/>
    <p:sldId id="317" r:id="rId7"/>
    <p:sldId id="320" r:id="rId8"/>
    <p:sldId id="318" r:id="rId9"/>
    <p:sldId id="319" r:id="rId10"/>
    <p:sldId id="304" r:id="rId11"/>
    <p:sldId id="305" r:id="rId12"/>
    <p:sldId id="307" r:id="rId13"/>
    <p:sldId id="308" r:id="rId14"/>
    <p:sldId id="309" r:id="rId15"/>
    <p:sldId id="314" r:id="rId16"/>
    <p:sldId id="310" r:id="rId17"/>
    <p:sldId id="311" r:id="rId18"/>
    <p:sldId id="312" r:id="rId19"/>
    <p:sldId id="294" r:id="rId20"/>
    <p:sldId id="303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5" r:id="rId30"/>
    <p:sldId id="296" r:id="rId31"/>
    <p:sldId id="299" r:id="rId32"/>
    <p:sldId id="300" r:id="rId33"/>
    <p:sldId id="301" r:id="rId34"/>
    <p:sldId id="302" r:id="rId35"/>
    <p:sldId id="276" r:id="rId36"/>
    <p:sldId id="27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37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5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A2C90A-54C3-41A8-AF93-0264F1887D4D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7A659C-2FF9-4AD4-BC6E-2FCEAC6C28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A2C90A-54C3-41A8-AF93-0264F1887D4D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7A659C-2FF9-4AD4-BC6E-2FCEAC6C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A2C90A-54C3-41A8-AF93-0264F1887D4D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7A659C-2FF9-4AD4-BC6E-2FCEAC6C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A2C90A-54C3-41A8-AF93-0264F1887D4D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7A659C-2FF9-4AD4-BC6E-2FCEAC6C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A2C90A-54C3-41A8-AF93-0264F1887D4D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7A659C-2FF9-4AD4-BC6E-2FCEAC6C28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A2C90A-54C3-41A8-AF93-0264F1887D4D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7A659C-2FF9-4AD4-BC6E-2FCEAC6C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A2C90A-54C3-41A8-AF93-0264F1887D4D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7A659C-2FF9-4AD4-BC6E-2FCEAC6C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A2C90A-54C3-41A8-AF93-0264F1887D4D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7A659C-2FF9-4AD4-BC6E-2FCEAC6C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A2C90A-54C3-41A8-AF93-0264F1887D4D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7A659C-2FF9-4AD4-BC6E-2FCEAC6C28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A2C90A-54C3-41A8-AF93-0264F1887D4D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7A659C-2FF9-4AD4-BC6E-2FCEAC6C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A2C90A-54C3-41A8-AF93-0264F1887D4D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7A659C-2FF9-4AD4-BC6E-2FCEAC6C28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3A2C90A-54C3-41A8-AF93-0264F1887D4D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07A659C-2FF9-4AD4-BC6E-2FCEAC6C28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dequatelygood.com/2010/2/JavaScript-Scoping-and-Hoistin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helephant.com/2012/07/14/javascript-function-declaration-vs-expressio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676400"/>
            <a:ext cx="7391400" cy="1828800"/>
          </a:xfrm>
        </p:spPr>
        <p:txBody>
          <a:bodyPr/>
          <a:lstStyle/>
          <a:p>
            <a:pPr algn="ctr"/>
            <a:r>
              <a:rPr lang="en-US" dirty="0" smtClean="0"/>
              <a:t>Java </a:t>
            </a:r>
            <a:r>
              <a:rPr lang="en-US" smtClean="0"/>
              <a:t>Script Scopes</a:t>
            </a:r>
            <a:endParaRPr lang="en-US" dirty="0"/>
          </a:p>
        </p:txBody>
      </p:sp>
      <p:pic>
        <p:nvPicPr>
          <p:cNvPr id="5" name="Picture 4" descr="j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914400"/>
            <a:ext cx="1554480" cy="1554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JavaScript Declarations are Hoisted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838200"/>
            <a:ext cx="7498080" cy="5638800"/>
          </a:xfrm>
        </p:spPr>
        <p:txBody>
          <a:bodyPr/>
          <a:lstStyle/>
          <a:p>
            <a:pPr algn="just"/>
            <a:r>
              <a:rPr lang="en-US" sz="2000" dirty="0" smtClean="0"/>
              <a:t>In JavaScript, a variable can be declared after it has been used. In other words; a variable can be used before it has been declared. </a:t>
            </a:r>
          </a:p>
          <a:p>
            <a:pPr algn="just"/>
            <a:r>
              <a:rPr lang="en-US" sz="1800" dirty="0" smtClean="0"/>
              <a:t>Example: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/>
          </a:p>
          <a:p>
            <a:pPr algn="just"/>
            <a:r>
              <a:rPr lang="en-US" sz="2000" dirty="0" smtClean="0"/>
              <a:t>Example: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4495801"/>
            <a:ext cx="71247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1524000"/>
            <a:ext cx="5486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4343400" y="3810000"/>
            <a:ext cx="4191000" cy="10772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600" dirty="0" smtClean="0"/>
              <a:t>Hoisting is JavaScript's default behavior of moving all declarations to the top of the current scope (to the top of the current script or the current function).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219200" y="5715000"/>
            <a:ext cx="7315200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To quote </a:t>
            </a:r>
            <a:r>
              <a:rPr lang="en-US" u="sng" dirty="0" smtClean="0">
                <a:solidFill>
                  <a:srgbClr val="7030A0"/>
                </a:solidFill>
                <a:hlinkClick r:id="rId4"/>
              </a:rPr>
              <a:t>Ben Cherry’s excellent article</a:t>
            </a:r>
            <a:r>
              <a:rPr lang="en-US" dirty="0" smtClean="0">
                <a:solidFill>
                  <a:schemeClr val="accent5"/>
                </a:solidFill>
              </a:rPr>
              <a:t>: “</a:t>
            </a:r>
            <a:r>
              <a:rPr lang="en-US" dirty="0" smtClean="0"/>
              <a:t>Function declarations and function variables are always moved (‘hoisted’) to the top of their JavaScript scope by the JavaScript interpreter”.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498080" cy="639762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JavaScript Initializations are Not Hoisted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685800"/>
            <a:ext cx="7498080" cy="5791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JavaScript only hoists declarations, not initializations.</a:t>
            </a:r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295400"/>
            <a:ext cx="5791200" cy="1981200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543800" y="1752600"/>
            <a:ext cx="13716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Example-1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3429000"/>
            <a:ext cx="5638800" cy="1295400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467600" y="3581400"/>
            <a:ext cx="13716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Example-2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0" y="2362200"/>
            <a:ext cx="1295400" cy="95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 dirty="0" smtClean="0"/>
              <a:t>Please check the output of  both the examples. 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1447800" y="4876800"/>
            <a:ext cx="3352800" cy="16004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How ‘y’ is undefined in the example-2?</a:t>
            </a:r>
          </a:p>
          <a:p>
            <a:pPr algn="just"/>
            <a:r>
              <a:rPr lang="en-US" sz="1400" dirty="0" smtClean="0"/>
              <a:t>This is because only the declaration (</a:t>
            </a:r>
            <a:r>
              <a:rPr lang="en-US" sz="1400" dirty="0" err="1" smtClean="0"/>
              <a:t>var</a:t>
            </a:r>
            <a:r>
              <a:rPr lang="en-US" sz="1400" dirty="0" smtClean="0"/>
              <a:t> y), not the initialization (=7) is hoisted to the top. Because of hoisting, y has been declared before it is used, but because initializations are not hoisted, the value of y is undefined.</a:t>
            </a:r>
            <a:endParaRPr lang="en-US" sz="1400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4876800"/>
            <a:ext cx="3657601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Oval Callout 14"/>
          <p:cNvSpPr/>
          <p:nvPr/>
        </p:nvSpPr>
        <p:spPr>
          <a:xfrm>
            <a:off x="7620000" y="4267200"/>
            <a:ext cx="990600" cy="685800"/>
          </a:xfrm>
          <a:prstGeom prst="wedgeEllipseCallout">
            <a:avLst>
              <a:gd name="adj1" fmla="val -89102"/>
              <a:gd name="adj2" fmla="val -33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gency FB" pitchFamily="34" charset="0"/>
              </a:rPr>
              <a:t>This is same as </a:t>
            </a:r>
            <a:endParaRPr lang="en-US" sz="1400" b="1" dirty="0">
              <a:latin typeface="Agency FB" pitchFamily="34" charset="0"/>
            </a:endParaRPr>
          </a:p>
        </p:txBody>
      </p:sp>
      <p:cxnSp>
        <p:nvCxnSpPr>
          <p:cNvPr id="19" name="Curved Connector 18"/>
          <p:cNvCxnSpPr/>
          <p:nvPr/>
        </p:nvCxnSpPr>
        <p:spPr>
          <a:xfrm rot="10800000" flipV="1">
            <a:off x="7239000" y="4953000"/>
            <a:ext cx="685800" cy="381000"/>
          </a:xfrm>
          <a:prstGeom prst="curvedConnector3">
            <a:avLst>
              <a:gd name="adj1" fmla="val 50000"/>
            </a:avLst>
          </a:prstGeom>
          <a:ln w="317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905000"/>
            <a:ext cx="2133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1981200"/>
            <a:ext cx="249555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953000" y="1447800"/>
            <a:ext cx="388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The following two functions are equivalent: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Declare Your Variables At the Top !</a:t>
            </a:r>
            <a:br>
              <a:rPr lang="en-US" sz="44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2800" dirty="0" smtClean="0"/>
              <a:t>Hoisting is an unknown or overlooked behavior of JavaScript.</a:t>
            </a:r>
          </a:p>
          <a:p>
            <a:pPr algn="just"/>
            <a:r>
              <a:rPr lang="en-US" sz="2800" dirty="0" smtClean="0"/>
              <a:t>If a developer doesn't understand hoisting, programs may contain bugs (errors).</a:t>
            </a:r>
          </a:p>
          <a:p>
            <a:pPr algn="just"/>
            <a:r>
              <a:rPr lang="en-US" sz="2800" dirty="0" smtClean="0"/>
              <a:t>To avoid bugs, always declare all variables at the beginning of every scope.</a:t>
            </a:r>
          </a:p>
          <a:p>
            <a:pPr algn="just"/>
            <a:r>
              <a:rPr lang="en-US" sz="2800" dirty="0" smtClean="0"/>
              <a:t>Since this is how JavaScript interprets the code, it is always a good rule.</a:t>
            </a:r>
          </a:p>
          <a:p>
            <a:pPr lvl="0" algn="just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rgbClr val="46A6BD">
                  <a:lumMod val="40000"/>
                  <a:lumOff val="60000"/>
                </a:srgbClr>
              </a:buClr>
            </a:pPr>
            <a:r>
              <a:rPr lang="en-US" sz="3000" dirty="0" smtClean="0"/>
              <a:t>Objects belong to the global scope if:</a:t>
            </a:r>
          </a:p>
          <a:p>
            <a:pPr lvl="1" algn="just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They are define outside of a function scope</a:t>
            </a:r>
          </a:p>
          <a:p>
            <a:pPr lvl="1" algn="just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They are defined without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 algn="just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 smtClean="0"/>
              <a:t>Fixable with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'use strict'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 fontAlgn="base"/>
            <a:r>
              <a:rPr lang="en-US" dirty="0" smtClean="0"/>
              <a:t>The term </a:t>
            </a:r>
            <a:r>
              <a:rPr lang="en-US" i="1" dirty="0" smtClean="0"/>
              <a:t>global scope describes the visibility of your variables.</a:t>
            </a:r>
            <a:endParaRPr lang="en-US" dirty="0" smtClean="0"/>
          </a:p>
          <a:p>
            <a:pPr algn="just" fontAlgn="base"/>
            <a:r>
              <a:rPr lang="en-US" dirty="0" smtClean="0"/>
              <a:t>If a variable or function is </a:t>
            </a:r>
            <a:r>
              <a:rPr lang="en-US" i="1" dirty="0" smtClean="0"/>
              <a:t>global</a:t>
            </a:r>
            <a:r>
              <a:rPr lang="en-US" dirty="0" smtClean="0"/>
              <a:t>, it can be got at from anywhere. In a browser, the global scope is the window object. So if in your code you simply have:    </a:t>
            </a:r>
            <a:r>
              <a:rPr lang="en-US" dirty="0" err="1" smtClean="0"/>
              <a:t>var</a:t>
            </a:r>
            <a:r>
              <a:rPr lang="en-US" dirty="0" smtClean="0"/>
              <a:t> x = 9; </a:t>
            </a:r>
          </a:p>
          <a:p>
            <a:pPr algn="just" fontAlgn="base"/>
            <a:r>
              <a:rPr lang="en-US" dirty="0" smtClean="0"/>
              <a:t>You’re actually setting the property </a:t>
            </a:r>
            <a:r>
              <a:rPr lang="en-US" dirty="0" err="1" smtClean="0"/>
              <a:t>window.x</a:t>
            </a:r>
            <a:r>
              <a:rPr lang="en-US" dirty="0" smtClean="0"/>
              <a:t> to 9 </a:t>
            </a:r>
          </a:p>
          <a:p>
            <a:pPr algn="just" fontAlgn="t"/>
            <a:r>
              <a:rPr lang="en-US" dirty="0" smtClean="0"/>
              <a:t>A variable that is declared inside a function using the </a:t>
            </a:r>
            <a:r>
              <a:rPr lang="en-US" dirty="0" err="1" smtClean="0"/>
              <a:t>var</a:t>
            </a:r>
            <a:r>
              <a:rPr lang="en-US" dirty="0" smtClean="0"/>
              <a:t> keyword, will have a local scope.</a:t>
            </a:r>
          </a:p>
          <a:p>
            <a:pPr algn="just" fontAlgn="t"/>
            <a:r>
              <a:rPr lang="en-US" dirty="0" smtClean="0"/>
              <a:t>A variable that is declared inside a function without </a:t>
            </a:r>
            <a:r>
              <a:rPr lang="en-US" dirty="0" err="1" smtClean="0"/>
              <a:t>var</a:t>
            </a:r>
            <a:r>
              <a:rPr lang="en-US" dirty="0" smtClean="0"/>
              <a:t> keyword, will have a global scope means acts like a global variable.</a:t>
            </a:r>
          </a:p>
          <a:p>
            <a:pPr algn="just" fontAlgn="base"/>
            <a:endParaRPr lang="en-US" dirty="0" smtClean="0"/>
          </a:p>
          <a:p>
            <a:pPr algn="just" fontAlgn="base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71628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Local scope </a:t>
            </a:r>
            <a:r>
              <a:rPr lang="en-US" sz="4400" dirty="0" err="1" smtClean="0"/>
              <a:t>vs</a:t>
            </a:r>
            <a:r>
              <a:rPr lang="en-US" sz="4400" dirty="0" smtClean="0"/>
              <a:t> global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219200"/>
            <a:ext cx="3657600" cy="33528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Local scope</a:t>
            </a:r>
          </a:p>
          <a:p>
            <a:pPr algn="just"/>
            <a:r>
              <a:rPr lang="en-US" sz="2000" dirty="0" smtClean="0"/>
              <a:t>Since x was </a:t>
            </a:r>
            <a:r>
              <a:rPr lang="en-US" sz="2000" dirty="0" err="1" smtClean="0"/>
              <a:t>initialised</a:t>
            </a:r>
            <a:r>
              <a:rPr lang="en-US" sz="2000" dirty="0" smtClean="0"/>
              <a:t> within </a:t>
            </a:r>
            <a:r>
              <a:rPr lang="en-US" sz="2000" dirty="0" err="1" smtClean="0"/>
              <a:t>myFunc</a:t>
            </a:r>
            <a:r>
              <a:rPr lang="en-US" sz="2000" dirty="0" smtClean="0"/>
              <a:t>(), it is only accessible within </a:t>
            </a:r>
            <a:r>
              <a:rPr lang="en-US" sz="2000" dirty="0" err="1" smtClean="0"/>
              <a:t>myFunc</a:t>
            </a:r>
            <a:r>
              <a:rPr lang="en-US" sz="2000" dirty="0" smtClean="0"/>
              <a:t>().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1143000"/>
            <a:ext cx="3657600" cy="35814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Global scope</a:t>
            </a:r>
          </a:p>
          <a:p>
            <a:pPr algn="just"/>
            <a:r>
              <a:rPr lang="en-US" sz="2000" dirty="0" smtClean="0"/>
              <a:t>If you declare a variable &amp; forget to use the </a:t>
            </a:r>
            <a:r>
              <a:rPr lang="en-US" sz="2000" dirty="0" err="1" smtClean="0"/>
              <a:t>var</a:t>
            </a:r>
            <a:r>
              <a:rPr lang="en-US" sz="2000" dirty="0" smtClean="0"/>
              <a:t> keyword, that variable is automatically made global. So this code would work:</a:t>
            </a:r>
          </a:p>
          <a:p>
            <a:pPr algn="just"/>
            <a:endParaRPr lang="en-US" sz="20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667000"/>
            <a:ext cx="26860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524000" y="4876800"/>
            <a:ext cx="739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Thus function uses a global variable instead of  local one, it runs the risk of changing a value on which some other part of the program. To avoid this problem declare all variables with </a:t>
            </a:r>
            <a:r>
              <a:rPr lang="en-US" sz="2000" i="1" dirty="0" smtClean="0"/>
              <a:t>var.</a:t>
            </a:r>
            <a:endParaRPr lang="en-US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3124200"/>
            <a:ext cx="214312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3224" y="990600"/>
            <a:ext cx="7089776" cy="548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95400"/>
            <a:ext cx="776287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36725" y="1790700"/>
            <a:ext cx="689610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752600" y="762000"/>
            <a:ext cx="655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You have to know that it is important to avoid creating many variables in the global scope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scope in Java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In Java, every block ( </a:t>
            </a:r>
            <a:r>
              <a:rPr lang="en-US">
                <a:latin typeface="Consolas" pitchFamily="49" charset="0"/>
              </a:rPr>
              <a:t>{}</a:t>
            </a:r>
            <a:r>
              <a:rPr lang="en-US"/>
              <a:t> ) defines a scope.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700"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latin typeface="Consolas" pitchFamily="49" charset="0"/>
              </a:rPr>
              <a:t>public class Scope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latin typeface="Consolas" pitchFamily="49" charset="0"/>
              </a:rPr>
              <a:t>    public static int </a:t>
            </a:r>
            <a:r>
              <a:rPr lang="en-US" sz="2000" b="1">
                <a:solidFill>
                  <a:srgbClr val="800000"/>
                </a:solidFill>
                <a:latin typeface="Consolas" pitchFamily="49" charset="0"/>
              </a:rPr>
              <a:t>x</a:t>
            </a:r>
            <a:r>
              <a:rPr lang="en-US" sz="2000">
                <a:latin typeface="Consolas" pitchFamily="49" charset="0"/>
              </a:rPr>
              <a:t> = 10;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latin typeface="Consolas" pitchFamily="49" charset="0"/>
              </a:rPr>
              <a:t>    public static void main(String[] args)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latin typeface="Consolas" pitchFamily="49" charset="0"/>
              </a:rPr>
              <a:t>        System.out.println(</a:t>
            </a:r>
            <a:r>
              <a:rPr lang="en-US" sz="2000" b="1">
                <a:solidFill>
                  <a:srgbClr val="800000"/>
                </a:solidFill>
                <a:latin typeface="Consolas" pitchFamily="49" charset="0"/>
              </a:rPr>
              <a:t>x</a:t>
            </a:r>
            <a:r>
              <a:rPr lang="en-US" sz="2000">
                <a:latin typeface="Consolas" pitchFamily="49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latin typeface="Consolas" pitchFamily="49" charset="0"/>
              </a:rPr>
              <a:t>        if (</a:t>
            </a:r>
            <a:r>
              <a:rPr lang="en-US" sz="2000" b="1">
                <a:solidFill>
                  <a:srgbClr val="800000"/>
                </a:solidFill>
                <a:latin typeface="Consolas" pitchFamily="49" charset="0"/>
              </a:rPr>
              <a:t>x</a:t>
            </a:r>
            <a:r>
              <a:rPr lang="en-US" sz="2000">
                <a:latin typeface="Consolas" pitchFamily="49" charset="0"/>
              </a:rPr>
              <a:t> &gt; 0)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latin typeface="Consolas" pitchFamily="49" charset="0"/>
              </a:rPr>
              <a:t>            int </a:t>
            </a:r>
            <a:r>
              <a:rPr lang="en-US" sz="2000" b="1">
                <a:solidFill>
                  <a:schemeClr val="accent2"/>
                </a:solidFill>
                <a:latin typeface="Consolas" pitchFamily="49" charset="0"/>
              </a:rPr>
              <a:t>x</a:t>
            </a:r>
            <a:r>
              <a:rPr lang="en-US" sz="2000">
                <a:latin typeface="Consolas" pitchFamily="49" charset="0"/>
              </a:rPr>
              <a:t> = 20;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latin typeface="Consolas" pitchFamily="49" charset="0"/>
              </a:rPr>
              <a:t>            System.out.println(</a:t>
            </a:r>
            <a:r>
              <a:rPr lang="en-US" sz="2000" b="1">
                <a:solidFill>
                  <a:schemeClr val="accent2"/>
                </a:solidFill>
                <a:latin typeface="Consolas" pitchFamily="49" charset="0"/>
              </a:rPr>
              <a:t>x</a:t>
            </a:r>
            <a:r>
              <a:rPr lang="en-US" sz="2000">
                <a:latin typeface="Consolas" pitchFamily="49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latin typeface="Consolas" pitchFamily="49" charset="0"/>
              </a:rPr>
              <a:t>        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latin typeface="Consolas" pitchFamily="49" charset="0"/>
              </a:rPr>
              <a:t>        int </a:t>
            </a:r>
            <a:r>
              <a:rPr lang="en-US" sz="2000" b="1">
                <a:solidFill>
                  <a:srgbClr val="008000"/>
                </a:solidFill>
                <a:latin typeface="Consolas" pitchFamily="49" charset="0"/>
              </a:rPr>
              <a:t>x</a:t>
            </a:r>
            <a:r>
              <a:rPr lang="en-US" sz="2000">
                <a:latin typeface="Consolas" pitchFamily="49" charset="0"/>
              </a:rPr>
              <a:t> = 30;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latin typeface="Consolas" pitchFamily="49" charset="0"/>
              </a:rPr>
              <a:t>        System.out.println(</a:t>
            </a:r>
            <a:r>
              <a:rPr lang="en-US" sz="2000" b="1">
                <a:solidFill>
                  <a:srgbClr val="008000"/>
                </a:solidFill>
                <a:latin typeface="Consolas" pitchFamily="49" charset="0"/>
              </a:rPr>
              <a:t>x</a:t>
            </a:r>
            <a:r>
              <a:rPr lang="en-US" sz="2000">
                <a:latin typeface="Consolas" pitchFamily="49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latin typeface="Consolas" pitchFamily="49" charset="0"/>
              </a:rPr>
              <a:t>    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latin typeface="Consolas" pitchFamily="49" charset="0"/>
              </a:rPr>
              <a:t>}</a:t>
            </a:r>
          </a:p>
        </p:txBody>
      </p:sp>
      <p:sp>
        <p:nvSpPr>
          <p:cNvPr id="957444" name="Rectangle 4"/>
          <p:cNvSpPr>
            <a:spLocks noChangeArrowheads="1"/>
          </p:cNvSpPr>
          <p:nvPr/>
        </p:nvSpPr>
        <p:spPr bwMode="auto">
          <a:xfrm>
            <a:off x="2286000" y="2362200"/>
            <a:ext cx="5791200" cy="3429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7445" name="Rectangle 5"/>
          <p:cNvSpPr>
            <a:spLocks noChangeArrowheads="1"/>
          </p:cNvSpPr>
          <p:nvPr/>
        </p:nvSpPr>
        <p:spPr bwMode="auto">
          <a:xfrm>
            <a:off x="2895600" y="3276600"/>
            <a:ext cx="4876800" cy="2209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7446" name="Rectangle 6"/>
          <p:cNvSpPr>
            <a:spLocks noChangeArrowheads="1"/>
          </p:cNvSpPr>
          <p:nvPr/>
        </p:nvSpPr>
        <p:spPr bwMode="auto">
          <a:xfrm>
            <a:off x="3276600" y="3810000"/>
            <a:ext cx="3352800" cy="609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47625"/>
            <a:ext cx="7086600" cy="838200"/>
          </a:xfrm>
        </p:spPr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6800" y="685800"/>
            <a:ext cx="7848600" cy="58674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Scope is a place where variables are defined and can be accessed. For example: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Most mainstream languages are </a:t>
            </a:r>
            <a:r>
              <a:rPr lang="en-US" sz="2800" i="1" dirty="0" smtClean="0"/>
              <a:t>block-scoped</a:t>
            </a:r>
            <a:r>
              <a:rPr lang="en-US" sz="2800" dirty="0" smtClean="0"/>
              <a:t>: variables “live inside” the innermost surrounding code block. Here is an example from Java:</a:t>
            </a:r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200" dirty="0" smtClean="0"/>
          </a:p>
          <a:p>
            <a:pPr>
              <a:lnSpc>
                <a:spcPct val="80000"/>
              </a:lnSpc>
            </a:pPr>
            <a:endParaRPr lang="en-US" sz="2600" dirty="0" smtClean="0"/>
          </a:p>
          <a:p>
            <a:pPr>
              <a:lnSpc>
                <a:spcPct val="80000"/>
              </a:lnSpc>
            </a:pPr>
            <a:r>
              <a:rPr lang="en-US" sz="2600" dirty="0" smtClean="0"/>
              <a:t>In Java, there are only two scopes:</a:t>
            </a:r>
          </a:p>
          <a:p>
            <a:pPr lvl="1">
              <a:lnSpc>
                <a:spcPct val="80000"/>
              </a:lnSpc>
            </a:pPr>
            <a:r>
              <a:rPr lang="en-US" sz="2200" b="1" dirty="0" smtClean="0"/>
              <a:t>global scope</a:t>
            </a:r>
            <a:r>
              <a:rPr lang="en-US" sz="2200" dirty="0" smtClean="0"/>
              <a:t>: global environment for functions, </a:t>
            </a:r>
            <a:r>
              <a:rPr lang="en-US" sz="2200" dirty="0" err="1" smtClean="0"/>
              <a:t>vars</a:t>
            </a:r>
            <a:r>
              <a:rPr lang="en-US" sz="2200" dirty="0" smtClean="0"/>
              <a:t>, etc.</a:t>
            </a:r>
            <a:endParaRPr lang="en-US" sz="2200" b="1" dirty="0" smtClean="0"/>
          </a:p>
          <a:p>
            <a:pPr lvl="1" algn="just">
              <a:lnSpc>
                <a:spcPct val="80000"/>
              </a:lnSpc>
            </a:pPr>
            <a:r>
              <a:rPr lang="en-US" sz="2200" b="1" dirty="0" smtClean="0"/>
              <a:t>function scope</a:t>
            </a:r>
            <a:r>
              <a:rPr lang="en-US" sz="2200" dirty="0" smtClean="0"/>
              <a:t>: every function gets its own inner scope</a:t>
            </a:r>
          </a:p>
          <a:p>
            <a:pPr algn="just"/>
            <a:endParaRPr lang="en-US" sz="2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752600"/>
            <a:ext cx="40957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3962400"/>
            <a:ext cx="46958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248400" y="3657600"/>
            <a:ext cx="2514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 </a:t>
            </a:r>
            <a:r>
              <a:rPr lang="en-US" sz="1600" dirty="0" smtClean="0"/>
              <a:t>The </a:t>
            </a:r>
            <a:r>
              <a:rPr lang="en-US" sz="1600" dirty="0"/>
              <a:t>variable </a:t>
            </a:r>
            <a:r>
              <a:rPr lang="en-US" sz="1600" dirty="0" err="1" smtClean="0"/>
              <a:t>foo</a:t>
            </a:r>
            <a:r>
              <a:rPr lang="en-US" sz="1600" dirty="0"/>
              <a:t> is accessible only inside the block that directly surrounds it. If we try to access it after the end of the block, we get a compilation error.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8729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scope in JavaScript</a:t>
            </a:r>
          </a:p>
        </p:txBody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lnSpc>
                <a:spcPct val="80000"/>
              </a:lnSpc>
            </a:pPr>
            <a:r>
              <a:rPr lang="en-US" dirty="0" smtClean="0"/>
              <a:t> </a:t>
            </a:r>
          </a:p>
          <a:p>
            <a:pPr lvl="1">
              <a:lnSpc>
                <a:spcPct val="80000"/>
              </a:lnSpc>
            </a:pPr>
            <a:endParaRPr lang="en-US" sz="700" dirty="0" smtClean="0">
              <a:latin typeface="Consolas" pitchFamily="49" charset="0"/>
            </a:endParaRPr>
          </a:p>
          <a:p>
            <a:pPr lvl="1">
              <a:lnSpc>
                <a:spcPct val="80000"/>
              </a:lnSpc>
            </a:pPr>
            <a:endParaRPr lang="en-US" sz="700" dirty="0" smtClean="0">
              <a:latin typeface="Consolas" pitchFamily="49" charset="0"/>
            </a:endParaRPr>
          </a:p>
          <a:p>
            <a:pPr lvl="1">
              <a:lnSpc>
                <a:spcPct val="80000"/>
              </a:lnSpc>
            </a:pPr>
            <a:endParaRPr lang="en-US" sz="700" dirty="0" smtClean="0">
              <a:latin typeface="Consolas" pitchFamily="49" charset="0"/>
            </a:endParaRPr>
          </a:p>
          <a:p>
            <a:pPr lvl="1">
              <a:lnSpc>
                <a:spcPct val="80000"/>
              </a:lnSpc>
            </a:pPr>
            <a:endParaRPr lang="en-US" sz="700" dirty="0" smtClean="0">
              <a:latin typeface="Consolas" pitchFamily="49" charset="0"/>
            </a:endParaRPr>
          </a:p>
          <a:p>
            <a:pPr lvl="1">
              <a:lnSpc>
                <a:spcPct val="80000"/>
              </a:lnSpc>
            </a:pPr>
            <a:endParaRPr lang="en-US" sz="700" dirty="0" smtClean="0">
              <a:latin typeface="Consolas" pitchFamily="49" charset="0"/>
            </a:endParaRPr>
          </a:p>
          <a:p>
            <a:pPr lvl="1">
              <a:lnSpc>
                <a:spcPct val="80000"/>
              </a:lnSpc>
            </a:pPr>
            <a:endParaRPr lang="en-US" sz="700" dirty="0" smtClean="0">
              <a:latin typeface="Consolas" pitchFamily="49" charset="0"/>
            </a:endParaRPr>
          </a:p>
          <a:p>
            <a:pPr lvl="1">
              <a:lnSpc>
                <a:spcPct val="80000"/>
              </a:lnSpc>
            </a:pPr>
            <a:endParaRPr lang="en-US" sz="700" dirty="0" smtClean="0">
              <a:latin typeface="Consolas" pitchFamily="49" charset="0"/>
            </a:endParaRPr>
          </a:p>
          <a:p>
            <a:pPr lvl="1">
              <a:lnSpc>
                <a:spcPct val="80000"/>
              </a:lnSpc>
            </a:pPr>
            <a:endParaRPr lang="en-US" sz="700" dirty="0" smtClean="0"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700" dirty="0">
              <a:latin typeface="Consolas" pitchFamily="49" charset="0"/>
            </a:endParaRP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 err="1">
                <a:latin typeface="Consolas" pitchFamily="49" charset="0"/>
              </a:rPr>
              <a:t>var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nsolas" pitchFamily="49" charset="0"/>
              </a:rPr>
              <a:t>x</a:t>
            </a:r>
            <a:r>
              <a:rPr lang="en-US" sz="2000" dirty="0">
                <a:latin typeface="Consolas" pitchFamily="49" charset="0"/>
              </a:rPr>
              <a:t> = 10;                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// foo.js</a:t>
            </a:r>
            <a:endParaRPr lang="en-US" sz="2000" dirty="0">
              <a:latin typeface="Consolas" pitchFamily="49" charset="0"/>
            </a:endParaRP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>
                <a:latin typeface="Consolas" pitchFamily="49" charset="0"/>
              </a:rPr>
              <a:t>function main() {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>
                <a:latin typeface="Consolas" pitchFamily="49" charset="0"/>
              </a:rPr>
              <a:t>    print(</a:t>
            </a:r>
            <a:r>
              <a:rPr lang="en-US" sz="2000" b="1" dirty="0">
                <a:solidFill>
                  <a:srgbClr val="800000"/>
                </a:solidFill>
                <a:latin typeface="Consolas" pitchFamily="49" charset="0"/>
              </a:rPr>
              <a:t>x</a:t>
            </a:r>
            <a:r>
              <a:rPr lang="en-US" sz="2000" dirty="0">
                <a:latin typeface="Consolas" pitchFamily="49" charset="0"/>
              </a:rPr>
              <a:t>);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>
                <a:latin typeface="Consolas" pitchFamily="49" charset="0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Consolas" pitchFamily="49" charset="0"/>
              </a:rPr>
              <a:t>x</a:t>
            </a:r>
            <a:r>
              <a:rPr lang="en-US" sz="2000" dirty="0">
                <a:latin typeface="Consolas" pitchFamily="49" charset="0"/>
              </a:rPr>
              <a:t> = 20;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>
                <a:latin typeface="Consolas" pitchFamily="49" charset="0"/>
              </a:rPr>
              <a:t>    if (</a:t>
            </a:r>
            <a:r>
              <a:rPr lang="en-US" sz="2000" b="1" dirty="0">
                <a:solidFill>
                  <a:srgbClr val="800000"/>
                </a:solidFill>
                <a:latin typeface="Consolas" pitchFamily="49" charset="0"/>
              </a:rPr>
              <a:t>x</a:t>
            </a:r>
            <a:r>
              <a:rPr lang="en-US" sz="2000" dirty="0">
                <a:latin typeface="Consolas" pitchFamily="49" charset="0"/>
              </a:rPr>
              <a:t> &gt; 0) {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>
                <a:latin typeface="Consolas" pitchFamily="49" charset="0"/>
              </a:rPr>
              <a:t>        </a:t>
            </a:r>
            <a:r>
              <a:rPr lang="en-US" sz="2000" dirty="0" err="1">
                <a:latin typeface="Consolas" pitchFamily="49" charset="0"/>
              </a:rPr>
              <a:t>var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Consolas" pitchFamily="49" charset="0"/>
              </a:rPr>
              <a:t>x</a:t>
            </a:r>
            <a:r>
              <a:rPr lang="en-US" sz="2000" dirty="0">
                <a:latin typeface="Consolas" pitchFamily="49" charset="0"/>
              </a:rPr>
              <a:t> = 30;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>
                <a:latin typeface="Consolas" pitchFamily="49" charset="0"/>
              </a:rPr>
              <a:t>        print(</a:t>
            </a:r>
            <a:r>
              <a:rPr lang="en-US" sz="2000" b="1" dirty="0">
                <a:solidFill>
                  <a:schemeClr val="accent2"/>
                </a:solidFill>
                <a:latin typeface="Consolas" pitchFamily="49" charset="0"/>
              </a:rPr>
              <a:t>x</a:t>
            </a:r>
            <a:r>
              <a:rPr lang="en-US" sz="2000" dirty="0">
                <a:latin typeface="Consolas" pitchFamily="49" charset="0"/>
              </a:rPr>
              <a:t>);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>
                <a:latin typeface="Consolas" pitchFamily="49" charset="0"/>
              </a:rPr>
              <a:t>    }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>
                <a:latin typeface="Consolas" pitchFamily="49" charset="0"/>
              </a:rPr>
              <a:t>    </a:t>
            </a:r>
            <a:r>
              <a:rPr lang="en-US" sz="2000" dirty="0" err="1">
                <a:latin typeface="Consolas" pitchFamily="49" charset="0"/>
              </a:rPr>
              <a:t>var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Consolas" pitchFamily="49" charset="0"/>
              </a:rPr>
              <a:t>x</a:t>
            </a:r>
            <a:r>
              <a:rPr lang="en-US" sz="2000" dirty="0">
                <a:latin typeface="Consolas" pitchFamily="49" charset="0"/>
              </a:rPr>
              <a:t> = 40;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>
                <a:latin typeface="Consolas" pitchFamily="49" charset="0"/>
              </a:rPr>
              <a:t>    </a:t>
            </a:r>
            <a:r>
              <a:rPr lang="en-US" sz="2000" dirty="0" err="1">
                <a:latin typeface="Consolas" pitchFamily="49" charset="0"/>
              </a:rPr>
              <a:t>var</a:t>
            </a:r>
            <a:r>
              <a:rPr lang="en-US" sz="2000" dirty="0">
                <a:latin typeface="Consolas" pitchFamily="49" charset="0"/>
              </a:rPr>
              <a:t> f = function(</a:t>
            </a:r>
            <a:r>
              <a:rPr lang="en-US" sz="2000" b="1" dirty="0">
                <a:solidFill>
                  <a:schemeClr val="hlink"/>
                </a:solidFill>
                <a:latin typeface="Consolas" pitchFamily="49" charset="0"/>
              </a:rPr>
              <a:t>x</a:t>
            </a:r>
            <a:r>
              <a:rPr lang="en-US" sz="2000" dirty="0">
                <a:latin typeface="Consolas" pitchFamily="49" charset="0"/>
              </a:rPr>
              <a:t>) { print(</a:t>
            </a:r>
            <a:r>
              <a:rPr lang="en-US" sz="2000" b="1" dirty="0">
                <a:solidFill>
                  <a:schemeClr val="hlink"/>
                </a:solidFill>
                <a:latin typeface="Consolas" pitchFamily="49" charset="0"/>
              </a:rPr>
              <a:t>x</a:t>
            </a:r>
            <a:r>
              <a:rPr lang="en-US" sz="2000" dirty="0">
                <a:latin typeface="Consolas" pitchFamily="49" charset="0"/>
              </a:rPr>
              <a:t>); }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>
                <a:latin typeface="Consolas" pitchFamily="49" charset="0"/>
              </a:rPr>
              <a:t>    f(50);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sz="2000" dirty="0">
                <a:latin typeface="Consolas" pitchFamily="49" charset="0"/>
              </a:rPr>
              <a:t>}</a:t>
            </a:r>
          </a:p>
        </p:txBody>
      </p:sp>
      <p:sp>
        <p:nvSpPr>
          <p:cNvPr id="958468" name="Rectangle 4"/>
          <p:cNvSpPr>
            <a:spLocks noChangeArrowheads="1"/>
          </p:cNvSpPr>
          <p:nvPr/>
        </p:nvSpPr>
        <p:spPr bwMode="auto">
          <a:xfrm>
            <a:off x="1752600" y="3048000"/>
            <a:ext cx="5791200" cy="3200400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8469" name="Rectangle 5"/>
          <p:cNvSpPr>
            <a:spLocks noChangeArrowheads="1"/>
          </p:cNvSpPr>
          <p:nvPr/>
        </p:nvSpPr>
        <p:spPr bwMode="auto">
          <a:xfrm>
            <a:off x="1828800" y="3581400"/>
            <a:ext cx="5486400" cy="2514600"/>
          </a:xfrm>
          <a:prstGeom prst="rect">
            <a:avLst/>
          </a:prstGeom>
          <a:noFill/>
          <a:ln w="25400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8471" name="Rectangle 7"/>
          <p:cNvSpPr>
            <a:spLocks noChangeArrowheads="1"/>
          </p:cNvSpPr>
          <p:nvPr/>
        </p:nvSpPr>
        <p:spPr bwMode="auto">
          <a:xfrm>
            <a:off x="5105400" y="5257800"/>
            <a:ext cx="1981200" cy="457200"/>
          </a:xfrm>
          <a:prstGeom prst="rect">
            <a:avLst/>
          </a:prstGeom>
          <a:noFill/>
          <a:ln w="25400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Initialization of functions and variables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 JavaScript, all local variables and functions are properties of the special internal object, called </a:t>
            </a:r>
            <a:r>
              <a:rPr lang="en-US" dirty="0" err="1" smtClean="0"/>
              <a:t>LexicalEnvironment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top-level </a:t>
            </a:r>
            <a:r>
              <a:rPr lang="en-US" dirty="0" err="1" smtClean="0"/>
              <a:t>LexicalEnvironment</a:t>
            </a:r>
            <a:r>
              <a:rPr lang="en-US" dirty="0" smtClean="0"/>
              <a:t> in browser is window. It is also called a </a:t>
            </a:r>
            <a:r>
              <a:rPr lang="en-US" i="1" dirty="0" smtClean="0"/>
              <a:t>global object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When the script is going to be executed, there is a pre-processing stage called </a:t>
            </a:r>
            <a:r>
              <a:rPr lang="en-US" i="1" dirty="0" smtClean="0"/>
              <a:t>variables instantiation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04800"/>
            <a:ext cx="7498080" cy="59436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First, the interpreter scans the code for which are declared as function name {...} in the main code flow.</a:t>
            </a:r>
          </a:p>
          <a:p>
            <a:pPr algn="just"/>
            <a:r>
              <a:rPr lang="en-US" sz="2000" dirty="0" smtClean="0"/>
              <a:t>It takes every declaration, creates the function from it and puts it into window.</a:t>
            </a:r>
          </a:p>
          <a:p>
            <a:r>
              <a:rPr lang="en-US" sz="2000" dirty="0" smtClean="0"/>
              <a:t>For </a:t>
            </a:r>
            <a:r>
              <a:rPr lang="en-US" sz="2000" dirty="0" err="1" smtClean="0"/>
              <a:t>eg</a:t>
            </a:r>
            <a:r>
              <a:rPr lang="en-US" sz="2000" dirty="0" smtClean="0"/>
              <a:t>., consider the code: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At this stage, the browser finds function f, creates the function and stores it as </a:t>
            </a:r>
            <a:r>
              <a:rPr lang="en-US" sz="2000" dirty="0" err="1" smtClean="0"/>
              <a:t>window.f</a:t>
            </a:r>
            <a:r>
              <a:rPr lang="en-US" sz="2000" dirty="0" smtClean="0"/>
              <a:t>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As a side effect, f can be called before it is declared: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447800"/>
            <a:ext cx="373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3429000"/>
            <a:ext cx="69437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5562600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81000"/>
            <a:ext cx="7498080" cy="6096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dirty="0" smtClean="0"/>
              <a:t>Second, the interpreter scans for </a:t>
            </a:r>
            <a:r>
              <a:rPr lang="en-US" sz="2000" dirty="0" err="1" smtClean="0"/>
              <a:t>var</a:t>
            </a:r>
            <a:r>
              <a:rPr lang="en-US" sz="2000" dirty="0" smtClean="0"/>
              <a:t> declarations and creates window properties. Assignments are not executed at this stage.  All variables start as undefined.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The value of g is a function expression, but the interpreter doesn’t care. It creates variables, but doesn’t assign them.</a:t>
            </a:r>
          </a:p>
          <a:p>
            <a:pPr algn="just"/>
            <a:r>
              <a:rPr lang="en-US" sz="2000" dirty="0" smtClean="0"/>
              <a:t>So to summarize as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Note that, it is impossible to have a variable and a function with the same name.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447800"/>
            <a:ext cx="70008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4343400"/>
            <a:ext cx="774382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457200"/>
            <a:ext cx="7498080" cy="5791200"/>
          </a:xfrm>
        </p:spPr>
        <p:txBody>
          <a:bodyPr/>
          <a:lstStyle/>
          <a:p>
            <a:pPr algn="just"/>
            <a:r>
              <a:rPr lang="en-US" sz="2000" dirty="0" smtClean="0"/>
              <a:t>Third: the code starts running. When a variable or function is accessed, the interpreter gets it from window: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000" dirty="0" smtClean="0"/>
              <a:t>After the assignments, a becomes 5 and g becomes a function. In the code below, alerts are moved below. Note the difference: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If a variable is not declared with </a:t>
            </a:r>
            <a:r>
              <a:rPr lang="en-US" sz="2000" dirty="0" err="1" smtClean="0"/>
              <a:t>var</a:t>
            </a:r>
            <a:r>
              <a:rPr lang="en-US" sz="2000" dirty="0" smtClean="0"/>
              <a:t>, then, of course, it doesn’t get created at initialization stage. The interpreter won’t see it: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143000"/>
            <a:ext cx="54673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3200400"/>
            <a:ext cx="32194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4648200"/>
            <a:ext cx="50387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52600" y="5410200"/>
            <a:ext cx="66294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143000"/>
            <a:ext cx="5791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685800"/>
            <a:ext cx="5248275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88" y="1828800"/>
            <a:ext cx="4443412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914400"/>
            <a:ext cx="74104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variables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762000"/>
            <a:ext cx="7498080" cy="4800600"/>
          </a:xfrm>
        </p:spPr>
        <p:txBody>
          <a:bodyPr/>
          <a:lstStyle/>
          <a:p>
            <a:pPr algn="just"/>
            <a:r>
              <a:rPr lang="en-US" sz="2000" dirty="0" smtClean="0"/>
              <a:t>When the function runs, on every function call, the new </a:t>
            </a:r>
            <a:r>
              <a:rPr lang="en-US" sz="2000" dirty="0" err="1" smtClean="0"/>
              <a:t>LexicalEnvironment</a:t>
            </a:r>
            <a:r>
              <a:rPr lang="en-US" sz="2000" dirty="0" smtClean="0"/>
              <a:t> is created and populated with arguments, variables and nested function declarations.</a:t>
            </a:r>
          </a:p>
          <a:p>
            <a:pPr algn="just"/>
            <a:r>
              <a:rPr lang="en-US" sz="2000" dirty="0" smtClean="0"/>
              <a:t>This object is used internally to read/write variables. Unlike window, the </a:t>
            </a:r>
            <a:r>
              <a:rPr lang="en-US" sz="2000" dirty="0" err="1" smtClean="0"/>
              <a:t>LexicalEnvironment</a:t>
            </a:r>
            <a:r>
              <a:rPr lang="en-US" sz="2000" dirty="0" smtClean="0"/>
              <a:t> of a function </a:t>
            </a:r>
            <a:r>
              <a:rPr lang="en-US" sz="2000" i="1" dirty="0" smtClean="0"/>
              <a:t>is not available for direct access.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2438400"/>
            <a:ext cx="47625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4038600"/>
            <a:ext cx="732472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838200"/>
            <a:ext cx="7498080" cy="4953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dirty="0" smtClean="0"/>
              <a:t>In JavaScript the variables are </a:t>
            </a:r>
            <a:r>
              <a:rPr lang="en-US" sz="2400" i="1" dirty="0" smtClean="0"/>
              <a:t>function-scoped</a:t>
            </a:r>
            <a:r>
              <a:rPr lang="en-US" sz="2400" dirty="0" smtClean="0"/>
              <a:t>: only functions introduce new scopes; blocks are ignored when it comes to scoping. For example: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JavaScript </a:t>
            </a:r>
            <a:r>
              <a:rPr lang="en-US" sz="2400" i="1" dirty="0" smtClean="0"/>
              <a:t>hoists</a:t>
            </a:r>
            <a:r>
              <a:rPr lang="en-US" sz="2400" dirty="0" smtClean="0"/>
              <a:t> all variable declarations, it moves them to the beginning of their direct scopes. This makes it clear what happens if a variable is accessed before it has been declared: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200" dirty="0" smtClean="0"/>
              <a:t>We can see that the variable bar already exists in the first line of f(), but it does not have a value yet; that is, the declaration has been hoisted, but not the assignment. JavaScript executes f() as if its code were:</a:t>
            </a:r>
            <a:endParaRPr lang="en-US" sz="2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447800"/>
            <a:ext cx="24574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3276600"/>
            <a:ext cx="29432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5257800"/>
            <a:ext cx="307657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609600"/>
            <a:ext cx="774382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1" y="2252663"/>
            <a:ext cx="5181600" cy="338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438400"/>
            <a:ext cx="6477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914400"/>
            <a:ext cx="51625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133600" y="4572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output is </a:t>
            </a:r>
            <a:endParaRPr 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381000"/>
            <a:ext cx="19526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8863" y="1371600"/>
            <a:ext cx="5062537" cy="380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200400"/>
            <a:ext cx="6781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228600"/>
            <a:ext cx="241935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14400"/>
            <a:ext cx="7498080" cy="5562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Local Variables Have Priority Over Global Variables in Functions.</a:t>
            </a:r>
          </a:p>
          <a:p>
            <a:pPr lvl="1" algn="just"/>
            <a:r>
              <a:rPr lang="en-US" dirty="0" smtClean="0"/>
              <a:t>you declare a global variable and a local variable with the same name, the local variable will have priority when you attempt to use the variable inside a function (local scope):</a:t>
            </a:r>
          </a:p>
          <a:p>
            <a:pPr algn="just"/>
            <a:r>
              <a:rPr lang="en-US" sz="2800" b="1" dirty="0" smtClean="0"/>
              <a:t>Any variable declared or initialized outside a function is a global variable, and it is therefore available to the entire application.</a:t>
            </a:r>
          </a:p>
          <a:p>
            <a:pPr algn="just"/>
            <a:r>
              <a:rPr lang="en-US" sz="2800" dirty="0" smtClean="0"/>
              <a:t>If a variable is initialized (assigned a value) without first being declared with the </a:t>
            </a:r>
            <a:r>
              <a:rPr lang="en-US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2800" dirty="0" smtClean="0"/>
              <a:t> keyword, it is automatically added to the global context and it is thus a global variable</a:t>
            </a:r>
          </a:p>
          <a:p>
            <a:pPr algn="just"/>
            <a:endParaRPr lang="en-US" sz="24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274638"/>
            <a:ext cx="749808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Points to note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Write a function to that takes two numbers and returns smallest of two, or square of two if they are equal and demonstrate </a:t>
            </a:r>
            <a:r>
              <a:rPr lang="en-US" sz="2800" dirty="0" err="1" smtClean="0"/>
              <a:t>js</a:t>
            </a:r>
            <a:r>
              <a:rPr lang="en-US" sz="2800" dirty="0" smtClean="0"/>
              <a:t> scope variables.</a:t>
            </a:r>
          </a:p>
          <a:p>
            <a:pPr algn="just"/>
            <a:r>
              <a:rPr lang="en-US" sz="2800" dirty="0" smtClean="0"/>
              <a:t>Write JS function to show Local Variables Have Priority Over Global Variables.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 Script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990600"/>
            <a:ext cx="7498080" cy="5257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838200"/>
            <a:ext cx="3581400" cy="2971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410200" y="990600"/>
            <a:ext cx="34290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When you create a function, you're also creating a </a:t>
            </a:r>
            <a:r>
              <a:rPr lang="en-US" b="1" dirty="0" smtClean="0"/>
              <a:t>scope for executable statements.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In this code, we used </a:t>
            </a:r>
            <a:r>
              <a:rPr lang="en-US" b="1" dirty="0" smtClean="0"/>
              <a:t>function declaration to define the </a:t>
            </a:r>
            <a:r>
              <a:rPr lang="en-US" b="1" dirty="0" err="1" smtClean="0"/>
              <a:t>computeArea</a:t>
            </a:r>
            <a:r>
              <a:rPr lang="en-US" b="1" dirty="0" smtClean="0"/>
              <a:t>() function.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10200" y="3352800"/>
            <a:ext cx="34290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One of the advantages to defining functions using function declarations is that you can place your functions above or below the code that uses them.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4038600"/>
            <a:ext cx="3505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script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This works because when the browser loads your page, it goes through all your JavaScript and looks for function declarations </a:t>
            </a:r>
            <a:r>
              <a:rPr lang="en-US" i="1" dirty="0" smtClean="0"/>
              <a:t>before it begins executing your code. </a:t>
            </a:r>
          </a:p>
          <a:p>
            <a:pPr algn="just"/>
            <a:r>
              <a:rPr lang="en-US" i="1" dirty="0" smtClean="0"/>
              <a:t>When you define a function at the global level like </a:t>
            </a:r>
            <a:r>
              <a:rPr lang="en-US" dirty="0" smtClean="0"/>
              <a:t>as mentioned above, JavaScript adds the function as a property of the global window object, so that the function definition is visible everywhere in your code. </a:t>
            </a:r>
          </a:p>
          <a:p>
            <a:pPr algn="just"/>
            <a:r>
              <a:rPr lang="en-US" dirty="0" smtClean="0"/>
              <a:t>Then, the browser goes back to the top of your JavaScript, and begins executing the code, top down. So, when the JavaScript interpreter gets to the first line where you call </a:t>
            </a:r>
            <a:r>
              <a:rPr lang="en-US" b="1" dirty="0" err="1" smtClean="0"/>
              <a:t>computeArea</a:t>
            </a:r>
            <a:r>
              <a:rPr lang="en-US" b="1" dirty="0" smtClean="0"/>
              <a:t>(), that function is defined, so the function call succeeds.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sz="2200" dirty="0" smtClean="0"/>
          </a:p>
          <a:p>
            <a:pPr algn="just"/>
            <a:r>
              <a:rPr lang="en-US" sz="2200" dirty="0" smtClean="0"/>
              <a:t>We've replaced the function declaration with a variable declaration: we declare the variable </a:t>
            </a:r>
            <a:r>
              <a:rPr lang="en-US" sz="2200" dirty="0" err="1" smtClean="0"/>
              <a:t>computeArea</a:t>
            </a:r>
            <a:r>
              <a:rPr lang="en-US" sz="2200" dirty="0" smtClean="0"/>
              <a:t> and initialize that variable to the result of a function expression.</a:t>
            </a:r>
          </a:p>
          <a:p>
            <a:pPr algn="just"/>
            <a:r>
              <a:rPr lang="en-US" sz="2200" dirty="0" smtClean="0"/>
              <a:t>Because </a:t>
            </a:r>
            <a:r>
              <a:rPr lang="en-US" sz="2200" dirty="0" err="1" smtClean="0"/>
              <a:t>computeArea</a:t>
            </a:r>
            <a:r>
              <a:rPr lang="en-US" sz="2200" dirty="0" smtClean="0"/>
              <a:t> is a global variable, the end result is almost the same: a property named </a:t>
            </a:r>
            <a:br>
              <a:rPr lang="en-US" sz="2200" dirty="0" smtClean="0"/>
            </a:br>
            <a:r>
              <a:rPr lang="en-US" sz="2200" dirty="0" err="1" smtClean="0"/>
              <a:t>computeArea</a:t>
            </a:r>
            <a:r>
              <a:rPr lang="en-US" sz="2200" dirty="0" smtClean="0"/>
              <a:t> is added to the global window object set to the </a:t>
            </a:r>
            <a:r>
              <a:rPr lang="en-US" sz="2200" smtClean="0"/>
              <a:t>value </a:t>
            </a:r>
            <a:r>
              <a:rPr lang="en-US" sz="2200" smtClean="0"/>
              <a:t>of </a:t>
            </a:r>
            <a:r>
              <a:rPr lang="en-US" sz="2200" dirty="0" smtClean="0"/>
              <a:t>the function.</a:t>
            </a:r>
          </a:p>
          <a:p>
            <a:pPr algn="just">
              <a:buNone/>
            </a:pPr>
            <a:endParaRPr lang="en-US" sz="2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447800"/>
            <a:ext cx="705802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381000"/>
            <a:ext cx="7498080" cy="48006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Functions defined via Functions Expressions can be named or anonymous. Function Expressions must not start with “function” (hence the parentheses around the self invoking example below)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057400"/>
            <a:ext cx="51816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dirty="0" smtClean="0"/>
              <a:t>Anonymous functions are functions that are dynamically declared at runtime. They’re called anonymous functions because they aren’t given a name in the same way as normal functions.</a:t>
            </a:r>
          </a:p>
          <a:p>
            <a:pPr algn="just"/>
            <a:r>
              <a:rPr lang="en-US" sz="2800" dirty="0" smtClean="0"/>
              <a:t>Anonymous functions are declared using the </a:t>
            </a:r>
            <a:r>
              <a:rPr lang="en-US" sz="2800" dirty="0" smtClean="0">
                <a:hlinkClick r:id="rId2"/>
              </a:rPr>
              <a:t>function operator instead of the function declaration</a:t>
            </a:r>
            <a:r>
              <a:rPr lang="en-US" sz="2800" dirty="0" smtClean="0"/>
              <a:t>. </a:t>
            </a:r>
          </a:p>
          <a:p>
            <a:pPr algn="just"/>
            <a:r>
              <a:rPr lang="en-US" sz="2800" dirty="0" smtClean="0"/>
              <a:t>When the function operator is called, it creates a new function object and returns it. Here’s an example that creates a function and assigns it to a variable called </a:t>
            </a:r>
            <a:r>
              <a:rPr lang="en-US" sz="2800" dirty="0" err="1" smtClean="0"/>
              <a:t>flyToTheMoon</a:t>
            </a:r>
            <a:r>
              <a:rPr lang="en-US" sz="2800" dirty="0" smtClean="0"/>
              <a:t>: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00200" y="1582340"/>
            <a:ext cx="7391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Here’s a typical example of a named function:</a:t>
            </a:r>
          </a:p>
          <a:p>
            <a:r>
              <a:rPr lang="en-US" b="1" dirty="0" smtClean="0"/>
              <a:t>function</a:t>
            </a:r>
            <a:r>
              <a:rPr lang="en-US" dirty="0" smtClean="0"/>
              <a:t> </a:t>
            </a:r>
            <a:r>
              <a:rPr lang="en-US" dirty="0" err="1" smtClean="0"/>
              <a:t>flyToTheMoon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  alert("Zoom! Zoom! Zoom!");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flyToTheMoon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B0F0"/>
                </a:solidFill>
              </a:rPr>
              <a:t>Here’s the same example created as an anonymous function:</a:t>
            </a:r>
          </a:p>
          <a:p>
            <a:r>
              <a:rPr lang="en-US" b="1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flyToTheMoon</a:t>
            </a:r>
            <a:r>
              <a:rPr lang="en-US" dirty="0" smtClean="0"/>
              <a:t> = </a:t>
            </a:r>
            <a:r>
              <a:rPr lang="en-US" b="1" dirty="0" smtClean="0"/>
              <a:t>function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  alert("Zoom! Zoom! Zoom!");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flyToTheMoon</a:t>
            </a:r>
            <a:r>
              <a:rPr lang="en-US" dirty="0" smtClean="0"/>
              <a:t>();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960</TotalTime>
  <Words>1027</Words>
  <Application>Microsoft Office PowerPoint</Application>
  <PresentationFormat>On-screen Show (4:3)</PresentationFormat>
  <Paragraphs>194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Solstice</vt:lpstr>
      <vt:lpstr>Java Script Scopes</vt:lpstr>
      <vt:lpstr>Scope</vt:lpstr>
      <vt:lpstr>Function Scope</vt:lpstr>
      <vt:lpstr>Java Script Functions</vt:lpstr>
      <vt:lpstr>Java script functions</vt:lpstr>
      <vt:lpstr>Function Expression</vt:lpstr>
      <vt:lpstr>Slide 7</vt:lpstr>
      <vt:lpstr>Anonymous functions</vt:lpstr>
      <vt:lpstr>Slide 9</vt:lpstr>
      <vt:lpstr> JavaScript Declarations are Hoisted </vt:lpstr>
      <vt:lpstr>JavaScript Initializations are Not Hoisted</vt:lpstr>
      <vt:lpstr>Examples</vt:lpstr>
      <vt:lpstr>Declare Your Variables At the Top ! </vt:lpstr>
      <vt:lpstr>Global Scope</vt:lpstr>
      <vt:lpstr>Local scope vs global scope</vt:lpstr>
      <vt:lpstr>Examples</vt:lpstr>
      <vt:lpstr>Another example</vt:lpstr>
      <vt:lpstr>Slide 18</vt:lpstr>
      <vt:lpstr>Lexical scope in Java</vt:lpstr>
      <vt:lpstr>Lexical scope in JavaScript</vt:lpstr>
      <vt:lpstr> Initialization of functions and variables 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Function variables </vt:lpstr>
      <vt:lpstr>Slide 30</vt:lpstr>
      <vt:lpstr>Slide 31</vt:lpstr>
      <vt:lpstr>Slide 32</vt:lpstr>
      <vt:lpstr>Slide 33</vt:lpstr>
      <vt:lpstr>Slide 34</vt:lpstr>
      <vt:lpstr>Points to note</vt:lpstr>
      <vt:lpstr>Exercises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Scopes and Closures</dc:title>
  <dc:creator>cseadmin</dc:creator>
  <cp:lastModifiedBy>cseadmin</cp:lastModifiedBy>
  <cp:revision>215</cp:revision>
  <dcterms:created xsi:type="dcterms:W3CDTF">2017-02-02T05:50:00Z</dcterms:created>
  <dcterms:modified xsi:type="dcterms:W3CDTF">2017-02-23T09:51:54Z</dcterms:modified>
</cp:coreProperties>
</file>