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475" r:id="rId2"/>
    <p:sldId id="257" r:id="rId3"/>
    <p:sldId id="269" r:id="rId4"/>
    <p:sldId id="268" r:id="rId5"/>
    <p:sldId id="271" r:id="rId6"/>
    <p:sldId id="274" r:id="rId7"/>
    <p:sldId id="265" r:id="rId8"/>
    <p:sldId id="266" r:id="rId9"/>
    <p:sldId id="25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4T17:34:27.59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2281 0,'-2262'0,"2244"0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4T17:35:16.4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2237 1,'-2213'0,"2190"0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4T17:37:09.013"/>
    </inkml:context>
    <inkml:brush xml:id="br0">
      <inkml:brushProperty name="width" value="0.3" units="cm"/>
      <inkml:brushProperty name="height" value="0.6" units="cm"/>
      <inkml:brushProperty name="color" value="#A50021"/>
      <inkml:brushProperty name="tip" value="rectangle"/>
      <inkml:brushProperty name="rasterOp" value="maskPen"/>
      <inkml:brushProperty name="ignorePressure" value="1"/>
    </inkml:brush>
  </inkml:definitions>
  <inkml:trace contextRef="#ctx0" brushRef="#br0">2154 0,'-1941'0,"1920"2,0 0,-35 8,33-5,1-1,-24 1,23-4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744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220"/>
            <a:ext cx="10515600" cy="1560060"/>
          </a:xfrm>
        </p:spPr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br>
              <a:rPr lang="en-GB" sz="24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</a:br>
            <a:r>
              <a:rPr lang="en-GB" sz="24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PIP2001 Capstone Project</a:t>
            </a:r>
            <a:br>
              <a:rPr lang="en-GB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GB" sz="24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Review-1</a:t>
            </a:r>
            <a:br>
              <a:rPr lang="en-GB" sz="24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</a:b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Phase –I Review Presentation (26</a:t>
            </a:r>
            <a:r>
              <a:rPr lang="en-US" sz="2000" b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Sept to 27</a:t>
            </a:r>
            <a:r>
              <a:rPr lang="en-US" sz="2000" b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Sept 2024)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 Income Tax Fraud Detection idea using AI &amp; ML</a:t>
            </a: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1085"/>
            <a:ext cx="10515600" cy="427529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Number: CST-G20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 Saira Banu Atham ,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Professor,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Engineering,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University, Bengaluru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12828"/>
              </p:ext>
            </p:extLst>
          </p:nvPr>
        </p:nvGraphicFramePr>
        <p:xfrm>
          <a:off x="3508312" y="2036013"/>
          <a:ext cx="5175376" cy="241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688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2587688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455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45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20211CST0035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RANGANATH 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45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20211CST0063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UDAY 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45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20211CST0082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GRESHMA DC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45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20211CST0071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PREETHAM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  <a:tr h="345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20211CST0098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CHETHAN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503521"/>
                  </a:ext>
                </a:extLst>
              </a:tr>
              <a:tr h="345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20211CST0054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DHEEKSHA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1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078271" y="274499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</a:t>
            </a:r>
            <a:r>
              <a:rPr lang="en-IN" sz="2400" dirty="0"/>
              <a:t>PSCS170</a:t>
            </a:r>
            <a:r>
              <a:rPr lang="en-GB" sz="2400" b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sz="24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FIS SOLUTIONS(INDIA)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Income Tax Fraud Detection idea using AI &amp; ML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Complex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Data Ingestion and Processing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Apache Kafka, Apache Spark, Python, Pandas, NumPy</a:t>
            </a:r>
          </a:p>
          <a:p>
            <a:pPr marL="609600" indent="-457200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Machine Learning and Modeling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Scikit-learn, TensorFlow</a:t>
            </a:r>
          </a:p>
          <a:p>
            <a:pPr marL="609600" indent="-457200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Model Deployment and Serving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Docker, Kubernetes, AWS Lambda/GCP Cloud Functions, REST API</a:t>
            </a:r>
          </a:p>
          <a:p>
            <a:pPr marL="609600" indent="-457200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 and Analysis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Tableau/Power BI, Matplotlib/Seaborn</a:t>
            </a:r>
          </a:p>
          <a:p>
            <a:pPr marL="609600" indent="-457200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Time Series Analysis: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Python module that allows users to perform statistical tests and model data sets(Statsmodels).</a:t>
            </a:r>
          </a:p>
          <a:p>
            <a:pPr marL="609600" indent="-457200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Data Storage and Management: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MongoDB, Cassandra, Elasticsearch for flexible data storage and querying(NoSQL Databases)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Third-Party Tools &amp; APIs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Anaconda: A distribution of Python with many popular data science packages.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Git: For version control and collaboration.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Jupyter Notebook: For interactive data exploration and prototyping.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Testing Tools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Unit Testing: pytest, unittest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Data Quality Testing: Apache Data Quality, Talend Data Quality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Model Testing: TensorFlow Model Testing,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Mlflow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Performance Testing: JMeter testing</a:t>
            </a: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AA227-5095-6760-17E6-456902A236D0}"/>
              </a:ext>
            </a:extLst>
          </p:cNvPr>
          <p:cNvSpPr/>
          <p:nvPr/>
        </p:nvSpPr>
        <p:spPr>
          <a:xfrm>
            <a:off x="1516067" y="2378616"/>
            <a:ext cx="10441860" cy="548847"/>
          </a:xfrm>
          <a:prstGeom prst="roundRect">
            <a:avLst>
              <a:gd name="adj" fmla="val 24510"/>
            </a:avLst>
          </a:prstGeom>
          <a:solidFill>
            <a:schemeClr val="bg2">
              <a:lumMod val="20000"/>
              <a:lumOff val="80000"/>
            </a:schemeClr>
          </a:solidFill>
          <a:effectLst>
            <a:innerShdw blurRad="25400" dist="25400" dir="162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39BF2C-FED7-EDC7-3091-85536F2D91A3}"/>
              </a:ext>
            </a:extLst>
          </p:cNvPr>
          <p:cNvSpPr/>
          <p:nvPr/>
        </p:nvSpPr>
        <p:spPr>
          <a:xfrm>
            <a:off x="1484668" y="3188808"/>
            <a:ext cx="10441859" cy="548847"/>
          </a:xfrm>
          <a:prstGeom prst="roundRect">
            <a:avLst>
              <a:gd name="adj" fmla="val 24510"/>
            </a:avLst>
          </a:prstGeom>
          <a:solidFill>
            <a:schemeClr val="bg2">
              <a:lumMod val="20000"/>
              <a:lumOff val="80000"/>
            </a:schemeClr>
          </a:solidFill>
          <a:effectLst>
            <a:innerShdw blurRad="25400" dist="25400" dir="162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0E646B-F469-E620-EFBA-3D2D327C0168}"/>
              </a:ext>
            </a:extLst>
          </p:cNvPr>
          <p:cNvSpPr/>
          <p:nvPr/>
        </p:nvSpPr>
        <p:spPr>
          <a:xfrm>
            <a:off x="1484667" y="4005760"/>
            <a:ext cx="10441859" cy="548847"/>
          </a:xfrm>
          <a:prstGeom prst="roundRect">
            <a:avLst>
              <a:gd name="adj" fmla="val 24510"/>
            </a:avLst>
          </a:prstGeom>
          <a:solidFill>
            <a:schemeClr val="bg2">
              <a:lumMod val="20000"/>
              <a:lumOff val="80000"/>
            </a:schemeClr>
          </a:solidFill>
          <a:effectLst>
            <a:innerShdw blurRad="25400" dist="25400" dir="162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A3608-5D25-4621-6E29-FA9D1D09497E}"/>
              </a:ext>
            </a:extLst>
          </p:cNvPr>
          <p:cNvSpPr txBox="1"/>
          <p:nvPr/>
        </p:nvSpPr>
        <p:spPr>
          <a:xfrm>
            <a:off x="339213" y="2484054"/>
            <a:ext cx="9930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0CB85-A4AA-D6B4-288C-06EBA7388DFE}"/>
              </a:ext>
            </a:extLst>
          </p:cNvPr>
          <p:cNvSpPr txBox="1"/>
          <p:nvPr/>
        </p:nvSpPr>
        <p:spPr>
          <a:xfrm>
            <a:off x="339213" y="3247626"/>
            <a:ext cx="9930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06393-7044-737B-FDB2-593F7752E7EC}"/>
              </a:ext>
            </a:extLst>
          </p:cNvPr>
          <p:cNvSpPr txBox="1"/>
          <p:nvPr/>
        </p:nvSpPr>
        <p:spPr>
          <a:xfrm>
            <a:off x="339213" y="4103211"/>
            <a:ext cx="9930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D9094-BB52-2709-B239-3320899A21A7}"/>
              </a:ext>
            </a:extLst>
          </p:cNvPr>
          <p:cNvSpPr txBox="1"/>
          <p:nvPr/>
        </p:nvSpPr>
        <p:spPr>
          <a:xfrm>
            <a:off x="1516067" y="841176"/>
            <a:ext cx="400110" cy="13593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dirty="0"/>
              <a:t>Sep-2024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7DE7A-893E-5B81-29A0-4609203DEC83}"/>
              </a:ext>
            </a:extLst>
          </p:cNvPr>
          <p:cNvSpPr txBox="1"/>
          <p:nvPr/>
        </p:nvSpPr>
        <p:spPr>
          <a:xfrm>
            <a:off x="3513800" y="841176"/>
            <a:ext cx="400110" cy="13593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dirty="0"/>
              <a:t>Oct-2024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20EE44-1784-CF38-CBF2-5576D73A38DB}"/>
              </a:ext>
            </a:extLst>
          </p:cNvPr>
          <p:cNvSpPr txBox="1"/>
          <p:nvPr/>
        </p:nvSpPr>
        <p:spPr>
          <a:xfrm>
            <a:off x="5511534" y="841176"/>
            <a:ext cx="400110" cy="13593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dirty="0"/>
              <a:t>Nov-2024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DC331C-21E7-5766-A075-1321A1D3A8AA}"/>
              </a:ext>
            </a:extLst>
          </p:cNvPr>
          <p:cNvSpPr txBox="1"/>
          <p:nvPr/>
        </p:nvSpPr>
        <p:spPr>
          <a:xfrm>
            <a:off x="7709322" y="841176"/>
            <a:ext cx="400110" cy="13593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dirty="0"/>
              <a:t>Dec-2024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965B97-A4DF-1AF9-8B45-2B8507058627}"/>
              </a:ext>
            </a:extLst>
          </p:cNvPr>
          <p:cNvSpPr txBox="1"/>
          <p:nvPr/>
        </p:nvSpPr>
        <p:spPr>
          <a:xfrm>
            <a:off x="9907110" y="859270"/>
            <a:ext cx="400110" cy="13593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dirty="0"/>
              <a:t>Jan-2025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15EE96-9E09-5868-D9B6-70ED72B0D01F}"/>
              </a:ext>
            </a:extLst>
          </p:cNvPr>
          <p:cNvSpPr/>
          <p:nvPr/>
        </p:nvSpPr>
        <p:spPr>
          <a:xfrm>
            <a:off x="1516067" y="2386603"/>
            <a:ext cx="3124760" cy="548847"/>
          </a:xfrm>
          <a:prstGeom prst="roundRect">
            <a:avLst>
              <a:gd name="adj" fmla="val 24510"/>
            </a:avLst>
          </a:prstGeom>
          <a:solidFill>
            <a:schemeClr val="accent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15-Sep-2024 To 24-Oct-2024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FB1FB0-13A6-0B5B-3493-9402849A8F55}"/>
              </a:ext>
            </a:extLst>
          </p:cNvPr>
          <p:cNvSpPr txBox="1"/>
          <p:nvPr/>
        </p:nvSpPr>
        <p:spPr>
          <a:xfrm>
            <a:off x="11504733" y="1316293"/>
            <a:ext cx="400110" cy="9526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dirty="0"/>
              <a:t>Feb-2025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C09246E-F540-39E1-CA35-A60606AFEE2A}"/>
              </a:ext>
            </a:extLst>
          </p:cNvPr>
          <p:cNvSpPr/>
          <p:nvPr/>
        </p:nvSpPr>
        <p:spPr>
          <a:xfrm>
            <a:off x="1627631" y="2618025"/>
            <a:ext cx="176981" cy="117624"/>
          </a:xfrm>
          <a:prstGeom prst="ellipse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392F259-D053-26D6-058C-13EAFDAD30F9}"/>
              </a:ext>
            </a:extLst>
          </p:cNvPr>
          <p:cNvSpPr/>
          <p:nvPr/>
        </p:nvSpPr>
        <p:spPr>
          <a:xfrm>
            <a:off x="4675078" y="3198386"/>
            <a:ext cx="3834579" cy="548847"/>
          </a:xfrm>
          <a:prstGeom prst="roundRect">
            <a:avLst>
              <a:gd name="adj" fmla="val 24510"/>
            </a:avLst>
          </a:prstGeom>
          <a:solidFill>
            <a:schemeClr val="accent3"/>
          </a:solidFill>
          <a:effectLst>
            <a:innerShdw blurRad="25400" dist="25400" dir="162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25-Oct-2024 To 28-Nov-2024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557F28B-687E-716C-63BC-9771DEB9CA2D}"/>
              </a:ext>
            </a:extLst>
          </p:cNvPr>
          <p:cNvSpPr/>
          <p:nvPr/>
        </p:nvSpPr>
        <p:spPr>
          <a:xfrm>
            <a:off x="8509657" y="4005760"/>
            <a:ext cx="2949678" cy="548847"/>
          </a:xfrm>
          <a:prstGeom prst="roundRect">
            <a:avLst>
              <a:gd name="adj" fmla="val 24510"/>
            </a:avLst>
          </a:prstGeom>
          <a:solidFill>
            <a:schemeClr val="accent6"/>
          </a:solidFill>
          <a:effectLst>
            <a:innerShdw blurRad="25400" dist="38100" dir="13800000">
              <a:prstClr val="black">
                <a:alpha val="30000"/>
              </a:prstClr>
            </a:innerShdw>
          </a:effectLst>
          <a:scene3d>
            <a:camera prst="orthographicFront"/>
            <a:lightRig rig="two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29-Dec-2024 To 15–Dec-2024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70EEB80-AB25-DB8C-9D1A-F6C2DFEC1503}"/>
              </a:ext>
            </a:extLst>
          </p:cNvPr>
          <p:cNvSpPr/>
          <p:nvPr/>
        </p:nvSpPr>
        <p:spPr>
          <a:xfrm>
            <a:off x="4886632" y="3390928"/>
            <a:ext cx="216309" cy="176972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FD69AF0-9159-27C8-995D-49B330274C58}"/>
              </a:ext>
            </a:extLst>
          </p:cNvPr>
          <p:cNvSpPr/>
          <p:nvPr/>
        </p:nvSpPr>
        <p:spPr>
          <a:xfrm>
            <a:off x="8475406" y="4176949"/>
            <a:ext cx="216309" cy="176972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2973F6-002D-5EBF-277C-55C6C2751098}"/>
              </a:ext>
            </a:extLst>
          </p:cNvPr>
          <p:cNvSpPr txBox="1"/>
          <p:nvPr/>
        </p:nvSpPr>
        <p:spPr>
          <a:xfrm>
            <a:off x="1143195" y="140026"/>
            <a:ext cx="7703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 of the Project (Gantt Chart)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D5829C-A31A-B565-5695-031EC6B72EED}"/>
              </a:ext>
            </a:extLst>
          </p:cNvPr>
          <p:cNvSpPr txBox="1"/>
          <p:nvPr/>
        </p:nvSpPr>
        <p:spPr>
          <a:xfrm>
            <a:off x="1627631" y="4650658"/>
            <a:ext cx="9797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Planning and Initial Setup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1F8408-6C83-CAB3-8FF6-0B49E1CD057F}"/>
              </a:ext>
            </a:extLst>
          </p:cNvPr>
          <p:cNvSpPr txBox="1"/>
          <p:nvPr/>
        </p:nvSpPr>
        <p:spPr>
          <a:xfrm>
            <a:off x="1644480" y="4984211"/>
            <a:ext cx="745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Core Development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80A6CF-0791-A83E-A0AC-98CC1901E999}"/>
              </a:ext>
            </a:extLst>
          </p:cNvPr>
          <p:cNvSpPr txBox="1"/>
          <p:nvPr/>
        </p:nvSpPr>
        <p:spPr>
          <a:xfrm>
            <a:off x="1644480" y="5284102"/>
            <a:ext cx="989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Deployment and User Acceptance Testing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BDF027-0C98-DB0C-F2D7-35F5F8B1246C}"/>
              </a:ext>
            </a:extLst>
          </p:cNvPr>
          <p:cNvSpPr txBox="1"/>
          <p:nvPr/>
        </p:nvSpPr>
        <p:spPr>
          <a:xfrm>
            <a:off x="786581" y="4650658"/>
            <a:ext cx="857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5605672-F3E0-95D4-0B3A-A78C2712B7DA}"/>
                  </a:ext>
                </a:extLst>
              </p14:cNvPr>
              <p14:cNvContentPartPr/>
              <p14:nvPr/>
            </p14:nvContentPartPr>
            <p14:xfrm>
              <a:off x="761690" y="5152188"/>
              <a:ext cx="8211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5605672-F3E0-95D4-0B3A-A78C2712B7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050" y="5044188"/>
                <a:ext cx="928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DE69CEB-8D14-2617-4B78-17AA14037318}"/>
                  </a:ext>
                </a:extLst>
              </p14:cNvPr>
              <p14:cNvContentPartPr/>
              <p14:nvPr/>
            </p14:nvContentPartPr>
            <p14:xfrm>
              <a:off x="777530" y="5447028"/>
              <a:ext cx="80532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DE69CEB-8D14-2617-4B78-17AA140373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3890" y="5339388"/>
                <a:ext cx="912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AB914B4-B8F6-B85B-E0E4-5931B3175FAF}"/>
                  </a:ext>
                </a:extLst>
              </p14:cNvPr>
              <p14:cNvContentPartPr/>
              <p14:nvPr/>
            </p14:nvContentPartPr>
            <p14:xfrm>
              <a:off x="797690" y="4827468"/>
              <a:ext cx="775440" cy="10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AB914B4-B8F6-B85B-E0E4-5931B3175F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3690" y="4723068"/>
                <a:ext cx="883080" cy="2188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375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3 0.00301 L 0.2427 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0.28828 0.004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0.23307 0.0057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4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8" grpId="0" animBg="1"/>
      <p:bldP spid="38" grpId="1" animBg="1"/>
      <p:bldP spid="40" grpId="0" animBg="1"/>
      <p:bldP spid="4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Academic Papers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Gupta, R., &amp; Sharma, A. (2018).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 Comparative Study of Machine Learning Algorithms for Income Tax Fraud Detection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Khan, M., &amp; Ahmed, R. (2021).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Income Tax Fraud Detection Using Ensemble Learning and Feature Selection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Government Reports and Publications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Internal Revenue Service (IRS).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Leveraging Artificial Intelligence and Machine Learning for Tax Fraud Detection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Income Tax Fraud Detection idea using AI &amp; ML</a:t>
            </a:r>
            <a:endParaRPr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91690" y="204795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CST-G20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824055443"/>
              </p:ext>
            </p:extLst>
          </p:nvPr>
        </p:nvGraphicFramePr>
        <p:xfrm>
          <a:off x="291690" y="2433309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649347" y="232410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sng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of:</a:t>
            </a:r>
            <a:endParaRPr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IN" sz="18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Dr. Saira Banu Atham ,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IN" sz="18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Professor,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University, Bengaluru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 Science Technology(Splz. AI &amp; ML)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Dr. Saira Banu Atham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Dr. Saira Banu Atham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E1E4D-56F2-66F2-B1AC-83D90756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83330"/>
              </p:ext>
            </p:extLst>
          </p:nvPr>
        </p:nvGraphicFramePr>
        <p:xfrm>
          <a:off x="167712" y="2460800"/>
          <a:ext cx="5804310" cy="1923048"/>
        </p:xfrm>
        <a:graphic>
          <a:graphicData uri="http://schemas.openxmlformats.org/drawingml/2006/table">
            <a:tbl>
              <a:tblPr firstRow="1" bandRow="1"/>
              <a:tblGrid>
                <a:gridCol w="2902155">
                  <a:extLst>
                    <a:ext uri="{9D8B030D-6E8A-4147-A177-3AD203B41FA5}">
                      <a16:colId xmlns:a16="http://schemas.microsoft.com/office/drawing/2014/main" val="507714064"/>
                    </a:ext>
                  </a:extLst>
                </a:gridCol>
                <a:gridCol w="2902155">
                  <a:extLst>
                    <a:ext uri="{9D8B030D-6E8A-4147-A177-3AD203B41FA5}">
                      <a16:colId xmlns:a16="http://schemas.microsoft.com/office/drawing/2014/main" val="3525855369"/>
                    </a:ext>
                  </a:extLst>
                </a:gridCol>
              </a:tblGrid>
              <a:tr h="3205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140051"/>
                  </a:ext>
                </a:extLst>
              </a:tr>
              <a:tr h="320508">
                <a:tc>
                  <a:txBody>
                    <a:bodyPr/>
                    <a:lstStyle/>
                    <a:p>
                      <a:r>
                        <a:rPr lang="en-US" dirty="0"/>
                        <a:t>20211CST0035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RANGANATH 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16641"/>
                  </a:ext>
                </a:extLst>
              </a:tr>
              <a:tr h="320508">
                <a:tc>
                  <a:txBody>
                    <a:bodyPr/>
                    <a:lstStyle/>
                    <a:p>
                      <a:r>
                        <a:rPr lang="en-US" dirty="0"/>
                        <a:t>20211CST0063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UDAY 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749"/>
                  </a:ext>
                </a:extLst>
              </a:tr>
              <a:tr h="320508">
                <a:tc>
                  <a:txBody>
                    <a:bodyPr/>
                    <a:lstStyle/>
                    <a:p>
                      <a:r>
                        <a:rPr lang="en-US" dirty="0"/>
                        <a:t>20211CST0107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ROHITH 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738974"/>
                  </a:ext>
                </a:extLst>
              </a:tr>
              <a:tr h="320508">
                <a:tc>
                  <a:txBody>
                    <a:bodyPr/>
                    <a:lstStyle/>
                    <a:p>
                      <a:r>
                        <a:rPr lang="en-IN" dirty="0"/>
                        <a:t>20211CST0099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ABHISHEK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33700"/>
                  </a:ext>
                </a:extLst>
              </a:tr>
              <a:tr h="320508">
                <a:tc>
                  <a:txBody>
                    <a:bodyPr/>
                    <a:lstStyle/>
                    <a:p>
                      <a:r>
                        <a:rPr lang="en-IN" dirty="0"/>
                        <a:t>20211CST0048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KARTHIK KUMAR 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2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554</Words>
  <Application>Microsoft Office PowerPoint</Application>
  <PresentationFormat>Widescreen</PresentationFormat>
  <Paragraphs>114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</vt:lpstr>
      <vt:lpstr>Times New Roman</vt:lpstr>
      <vt:lpstr>Verdana</vt:lpstr>
      <vt:lpstr>Wingdings</vt:lpstr>
      <vt:lpstr>Bioinformatics</vt:lpstr>
      <vt:lpstr> PIP2001 Capstone Project Review-1  Phase –I Review Presentation (26th Sept to 27th Sept 2024)  An Income Tax Fraud Detection idea using AI &amp; ML </vt:lpstr>
      <vt:lpstr>Content</vt:lpstr>
      <vt:lpstr>Problem Statement Number:PSCS170 </vt:lpstr>
      <vt:lpstr>Analysis of Problem Statement</vt:lpstr>
      <vt:lpstr>Analysis of Problem Statement (contd...)</vt:lpstr>
      <vt:lpstr>PowerPoint Presentation</vt:lpstr>
      <vt:lpstr>References (IEEE Paper format)</vt:lpstr>
      <vt:lpstr>PowerPoint Presentation</vt:lpstr>
      <vt:lpstr>An Income Tax Fraud Detection idea using AI &amp; 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Uday G</cp:lastModifiedBy>
  <cp:revision>44</cp:revision>
  <dcterms:modified xsi:type="dcterms:W3CDTF">2024-09-27T13:28:47Z</dcterms:modified>
</cp:coreProperties>
</file>