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60" r:id="rId7"/>
    <p:sldId id="259"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7" d="100"/>
          <a:sy n="117"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Cambria"/>
                <a:ea typeface="Cambria"/>
              </a:rPr>
              <a:t> An Income Tax Fraud Detection Idea Using AI &amp; ML</a:t>
            </a:r>
            <a:endParaRPr lang="en-US" dirty="0">
              <a:solidFill>
                <a:schemeClr val="tx1"/>
              </a:solidFill>
            </a:endParaRPr>
          </a:p>
        </p:txBody>
      </p:sp>
      <p:sp>
        <p:nvSpPr>
          <p:cNvPr id="88" name="Google Shape;88;p13"/>
          <p:cNvSpPr txBox="1">
            <a:spLocks noGrp="1"/>
          </p:cNvSpPr>
          <p:nvPr>
            <p:ph type="subTitle" idx="1"/>
          </p:nvPr>
        </p:nvSpPr>
        <p:spPr>
          <a:xfrm>
            <a:off x="790469" y="193856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a:ea typeface="Cambria"/>
              </a:rPr>
              <a:t>Batch Number: </a:t>
            </a:r>
            <a:r>
              <a:rPr lang="en-IN" dirty="0">
                <a:latin typeface="Cambria" panose="02040503050406030204" pitchFamily="18" charset="0"/>
                <a:ea typeface="Cambria" panose="02040503050406030204" pitchFamily="18" charset="0"/>
              </a:rPr>
              <a:t>CST-G20</a:t>
            </a: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59594576"/>
              </p:ext>
            </p:extLst>
          </p:nvPr>
        </p:nvGraphicFramePr>
        <p:xfrm>
          <a:off x="553347" y="2324856"/>
          <a:ext cx="5418675" cy="256039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65241">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241">
                <a:tc>
                  <a:txBody>
                    <a:bodyPr/>
                    <a:lstStyle/>
                    <a:p>
                      <a:pPr marL="0" marR="0" lvl="0" indent="0" algn="ctr" rtl="0">
                        <a:spcBef>
                          <a:spcPts val="0"/>
                        </a:spcBef>
                        <a:spcAft>
                          <a:spcPts val="0"/>
                        </a:spcAft>
                        <a:buFont typeface="+mj-lt"/>
                        <a:buNone/>
                      </a:pPr>
                      <a:r>
                        <a:rPr lang="en-US" sz="1800" u="none" strike="noStrike" cap="none" dirty="0"/>
                        <a:t>20211CST0063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UDAY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241">
                <a:tc>
                  <a:txBody>
                    <a:bodyPr/>
                    <a:lstStyle/>
                    <a:p>
                      <a:pPr marL="0" marR="0" lvl="0" indent="0" algn="ctr" rtl="0">
                        <a:spcBef>
                          <a:spcPts val="0"/>
                        </a:spcBef>
                        <a:spcAft>
                          <a:spcPts val="0"/>
                        </a:spcAft>
                        <a:buNone/>
                      </a:pPr>
                      <a:r>
                        <a:rPr lang="en-US" sz="1800" u="none" strike="noStrike" cap="none" dirty="0"/>
                        <a:t>20211CST0035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RANGANATH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241">
                <a:tc>
                  <a:txBody>
                    <a:bodyPr/>
                    <a:lstStyle/>
                    <a:p>
                      <a:pPr marL="0" marR="0" lvl="0" indent="0" algn="ctr" rtl="0">
                        <a:spcBef>
                          <a:spcPts val="0"/>
                        </a:spcBef>
                        <a:spcAft>
                          <a:spcPts val="0"/>
                        </a:spcAft>
                        <a:buNone/>
                      </a:pPr>
                      <a:r>
                        <a:rPr lang="en-US" sz="1800" u="none" strike="noStrike" cap="none" dirty="0"/>
                        <a:t>20211CST0104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ROHITH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241">
                <a:tc>
                  <a:txBody>
                    <a:bodyPr/>
                    <a:lstStyle/>
                    <a:p>
                      <a:pPr marL="0" marR="0" lvl="0" indent="0" algn="ctr" rtl="0">
                        <a:spcBef>
                          <a:spcPts val="0"/>
                        </a:spcBef>
                        <a:spcAft>
                          <a:spcPts val="0"/>
                        </a:spcAft>
                        <a:buNone/>
                      </a:pPr>
                      <a:r>
                        <a:rPr lang="en-US" sz="1800" u="none" strike="noStrike" cap="none" dirty="0"/>
                        <a:t>20211CST0099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ABHISHEK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241">
                <a:tc>
                  <a:txBody>
                    <a:bodyPr/>
                    <a:lstStyle/>
                    <a:p>
                      <a:pPr marL="0" marR="0" lvl="0" indent="0" algn="ctr" rtl="0">
                        <a:spcBef>
                          <a:spcPts val="0"/>
                        </a:spcBef>
                        <a:spcAft>
                          <a:spcPts val="0"/>
                        </a:spcAft>
                        <a:buNone/>
                      </a:pPr>
                      <a:r>
                        <a:rPr lang="en-IN" sz="1800" u="none" strike="noStrike" cap="none" dirty="0"/>
                        <a:t>20211CST0048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KARTHIK KUMAR SM</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3747132023"/>
                  </a:ext>
                </a:extLst>
              </a:tr>
              <a:tr h="365241">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sng"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u="sng" dirty="0">
              <a:latin typeface="Cambria" panose="02040503050406030204" pitchFamily="18" charset="0"/>
              <a:ea typeface="Cambria" panose="02040503050406030204" pitchFamily="18" charset="0"/>
            </a:endParaRPr>
          </a:p>
          <a:p>
            <a:pPr algn="ctr">
              <a:spcBef>
                <a:spcPts val="340"/>
              </a:spcBef>
              <a:buClr>
                <a:srgbClr val="17365D"/>
              </a:buClr>
              <a:buSzPts val="1700"/>
            </a:pPr>
            <a:r>
              <a:rPr lang="en-GB" sz="1700" b="1" i="0" u="none" strike="noStrike" cap="none" dirty="0">
                <a:solidFill>
                  <a:srgbClr val="17365D"/>
                </a:solidFill>
                <a:latin typeface="Cambria"/>
                <a:ea typeface="Cambria"/>
                <a:cs typeface="Verdana"/>
                <a:sym typeface="Verdana"/>
              </a:rPr>
              <a:t>Dr.</a:t>
            </a:r>
            <a:r>
              <a:rPr lang="en-GB" sz="1700" b="1" dirty="0">
                <a:solidFill>
                  <a:srgbClr val="17365D"/>
                </a:solidFill>
                <a:latin typeface="Cambria"/>
                <a:ea typeface="Cambria"/>
                <a:cs typeface="Verdana"/>
                <a:sym typeface="Verdana"/>
              </a:rPr>
              <a:t> </a:t>
            </a:r>
            <a:r>
              <a:rPr lang="en-IN" sz="1700" b="1" dirty="0">
                <a:solidFill>
                  <a:srgbClr val="17365D"/>
                </a:solidFill>
                <a:latin typeface="Cambria"/>
                <a:ea typeface="Cambria"/>
                <a:cs typeface="Verdana"/>
                <a:sym typeface="Verdana"/>
              </a:rPr>
              <a:t>Saira Banu Atham</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r>
              <a:rPr lang="en-US" sz="2000" b="1" i="0" u="none" strike="noStrike" cap="none" dirty="0">
                <a:solidFill>
                  <a:schemeClr val="accent1"/>
                </a:solidFill>
                <a:latin typeface="Cambria"/>
                <a:ea typeface="Cambria"/>
                <a:cs typeface="Verdana"/>
                <a:sym typeface="Verdana"/>
              </a:rPr>
              <a:t>Name of the Program: </a:t>
            </a:r>
            <a:r>
              <a:rPr lang="en-US" sz="2000" b="1" dirty="0">
                <a:solidFill>
                  <a:srgbClr val="17375F"/>
                </a:solidFill>
                <a:latin typeface="Cambria"/>
                <a:ea typeface="Cambria"/>
                <a:cs typeface="Verdana"/>
                <a:sym typeface="Verdana"/>
              </a:rPr>
              <a:t>Computer Science And Engineering</a:t>
            </a:r>
            <a:endParaRPr lang="en-US" dirty="0"/>
          </a:p>
          <a:p>
            <a:r>
              <a:rPr lang="en-US" sz="2000" b="1" dirty="0">
                <a:solidFill>
                  <a:schemeClr val="accent1"/>
                </a:solidFill>
                <a:latin typeface="Cambria"/>
                <a:ea typeface="Cambria"/>
                <a:cs typeface="Verdana"/>
                <a:sym typeface="Verdana"/>
              </a:rPr>
              <a:t>Name of the HOD:  </a:t>
            </a:r>
            <a:r>
              <a:rPr lang="en-US" sz="2000" b="1" dirty="0">
                <a:solidFill>
                  <a:srgbClr val="17375F"/>
                </a:solidFill>
                <a:latin typeface="Cambria"/>
                <a:ea typeface="Cambria"/>
                <a:cs typeface="Verdana"/>
                <a:sym typeface="Verdana"/>
              </a:rPr>
              <a:t>Dr. Saira Banu Atham</a:t>
            </a:r>
            <a:endParaRPr lang="en-US" dirty="0"/>
          </a:p>
          <a:p>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rgbClr val="17375F"/>
                </a:solidFill>
                <a:latin typeface="Cambria"/>
                <a:ea typeface="Cambria"/>
                <a:cs typeface="Verdana"/>
                <a:sym typeface="Verdana"/>
              </a:rPr>
              <a:t>Dr. Saira Banu Atham</a:t>
            </a:r>
            <a:endParaRPr lang="en-US" sz="2000" dirty="0"/>
          </a:p>
          <a:p>
            <a:r>
              <a:rPr lang="en-US" sz="2000" b="1" dirty="0">
                <a:solidFill>
                  <a:schemeClr val="accent1"/>
                </a:solidFill>
                <a:latin typeface="Cambria"/>
                <a:ea typeface="Cambria"/>
                <a:cs typeface="Verdana"/>
                <a:sym typeface="Verdana"/>
              </a:rPr>
              <a:t>Name of the School Project Coordinators: </a:t>
            </a:r>
            <a:r>
              <a:rPr lang="en-US" sz="2000" b="1" i="0" u="none" strike="noStrike" cap="none" dirty="0">
                <a:solidFill>
                  <a:srgbClr val="17375F"/>
                </a:solidFill>
                <a:latin typeface="Cambria"/>
                <a:ea typeface="Cambria"/>
                <a:cs typeface="Verdana"/>
                <a:sym typeface="Verdana"/>
              </a:rPr>
              <a:t>Dr. Abdul Khadar A</a:t>
            </a:r>
            <a:r>
              <a:rPr lang="en-US" sz="2000" b="1" dirty="0">
                <a:solidFill>
                  <a:srgbClr val="17375F"/>
                </a:solidFill>
                <a:latin typeface="Cambria"/>
                <a:ea typeface="Cambria"/>
                <a:cs typeface="Verdana"/>
                <a:sym typeface="Verdana"/>
              </a:rPr>
              <a:t> </a:t>
            </a:r>
            <a:endParaRPr lang="en-US" dirty="0"/>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764572" y="1065836"/>
            <a:ext cx="10668000" cy="4952997"/>
          </a:xfrm>
        </p:spPr>
        <p:txBody>
          <a:bodyPr vert="horz" lIns="91440" tIns="45720" rIns="91440" bIns="45720" rtlCol="0" anchor="t">
            <a:normAutofit fontScale="92500" lnSpcReduction="10000"/>
          </a:bodyPr>
          <a:lstStyle/>
          <a:p>
            <a:pPr marL="0" indent="0">
              <a:buNone/>
            </a:pPr>
            <a:r>
              <a:rPr lang="en-IN" sz="1800" b="1" dirty="0">
                <a:latin typeface="Verdana"/>
                <a:ea typeface="Verdana"/>
              </a:rPr>
              <a:t>Programming Language</a:t>
            </a:r>
            <a:endParaRPr lang="en-IN" sz="1800" dirty="0">
              <a:latin typeface="Verdana"/>
              <a:ea typeface="Verdana"/>
            </a:endParaRPr>
          </a:p>
          <a:p>
            <a:r>
              <a:rPr lang="en-IN" sz="1800" dirty="0">
                <a:latin typeface="Verdana"/>
                <a:ea typeface="Verdana"/>
              </a:rPr>
              <a:t>Python for implementing AI/ML models and data processing.</a:t>
            </a:r>
          </a:p>
          <a:p>
            <a:endParaRPr lang="en-IN" sz="1800" dirty="0">
              <a:latin typeface="Verdana"/>
              <a:ea typeface="Verdana"/>
            </a:endParaRPr>
          </a:p>
          <a:p>
            <a:pPr marL="0" indent="0">
              <a:buNone/>
            </a:pPr>
            <a:r>
              <a:rPr lang="en-IN" sz="1800" b="1" dirty="0">
                <a:latin typeface="Verdana"/>
                <a:ea typeface="Verdana"/>
              </a:rPr>
              <a:t>Machine Learning Libraries</a:t>
            </a:r>
            <a:endParaRPr lang="en-IN" sz="1800" dirty="0">
              <a:latin typeface="Verdana"/>
              <a:ea typeface="Verdana"/>
            </a:endParaRPr>
          </a:p>
          <a:p>
            <a:r>
              <a:rPr lang="en-IN" sz="1800" dirty="0">
                <a:latin typeface="Verdana"/>
                <a:ea typeface="Verdana"/>
              </a:rPr>
              <a:t>Scikit-learn, TensorFlow, or PyTorch for building and training models.</a:t>
            </a:r>
          </a:p>
          <a:p>
            <a:endParaRPr lang="en-IN" sz="1800" dirty="0">
              <a:latin typeface="Verdana"/>
              <a:ea typeface="Verdana"/>
            </a:endParaRPr>
          </a:p>
          <a:p>
            <a:pPr marL="0" indent="0">
              <a:buNone/>
            </a:pPr>
            <a:r>
              <a:rPr lang="en-IN" sz="1800" b="1" dirty="0">
                <a:latin typeface="Verdana"/>
                <a:ea typeface="Verdana"/>
              </a:rPr>
              <a:t>Data Processing Libraries</a:t>
            </a:r>
            <a:endParaRPr lang="en-IN" sz="1800" dirty="0">
              <a:latin typeface="Verdana"/>
              <a:ea typeface="Verdana"/>
            </a:endParaRPr>
          </a:p>
          <a:p>
            <a:r>
              <a:rPr lang="en-IN" sz="1800" dirty="0">
                <a:latin typeface="Verdana"/>
                <a:ea typeface="Verdana"/>
              </a:rPr>
              <a:t>Pandas and NumPy for data manipulation and preprocessing.</a:t>
            </a:r>
          </a:p>
          <a:p>
            <a:endParaRPr lang="en-IN" sz="1800" dirty="0">
              <a:latin typeface="Verdana"/>
              <a:ea typeface="Verdana"/>
            </a:endParaRPr>
          </a:p>
          <a:p>
            <a:pPr marL="0" indent="0">
              <a:buNone/>
            </a:pPr>
            <a:r>
              <a:rPr lang="en-IN" sz="1800" b="1" dirty="0">
                <a:latin typeface="Verdana"/>
                <a:ea typeface="Verdana"/>
              </a:rPr>
              <a:t>Data Visualization Tools</a:t>
            </a:r>
            <a:endParaRPr lang="en-IN" sz="1800" dirty="0">
              <a:latin typeface="Verdana"/>
              <a:ea typeface="Verdana"/>
            </a:endParaRPr>
          </a:p>
          <a:p>
            <a:r>
              <a:rPr lang="en-IN" sz="1800" dirty="0">
                <a:latin typeface="Verdana"/>
                <a:ea typeface="Verdana"/>
              </a:rPr>
              <a:t>Matplotlib and Seaborn for creating visualizations to explore data patterns.</a:t>
            </a:r>
          </a:p>
          <a:p>
            <a:endParaRPr lang="en-IN" sz="1800" dirty="0">
              <a:latin typeface="Verdana"/>
              <a:ea typeface="Verdana"/>
            </a:endParaRPr>
          </a:p>
          <a:p>
            <a:pPr marL="0" indent="0">
              <a:buNone/>
            </a:pPr>
            <a:r>
              <a:rPr lang="en-IN" sz="1800" b="1" dirty="0">
                <a:latin typeface="Verdana"/>
                <a:ea typeface="Verdana"/>
              </a:rPr>
              <a:t>Integrated Development Environment (IDE)</a:t>
            </a:r>
            <a:endParaRPr lang="en-IN" sz="1800" dirty="0">
              <a:latin typeface="Verdana"/>
              <a:ea typeface="Verdana"/>
            </a:endParaRPr>
          </a:p>
          <a:p>
            <a:r>
              <a:rPr lang="en-IN" sz="1800" dirty="0">
                <a:latin typeface="Verdana"/>
                <a:ea typeface="Verdana"/>
              </a:rPr>
              <a:t>Jupyter Notebook or PyCharm for coding and testing models.</a:t>
            </a:r>
          </a:p>
          <a:p>
            <a:endParaRPr lang="en-IN" sz="1800" dirty="0">
              <a:latin typeface="Verdana"/>
              <a:ea typeface="Verdana"/>
            </a:endParaRPr>
          </a:p>
          <a:p>
            <a:pPr marL="0" indent="0">
              <a:buNone/>
            </a:pPr>
            <a:r>
              <a:rPr lang="en-IN" sz="1800" b="1" dirty="0">
                <a:latin typeface="Verdana"/>
                <a:ea typeface="Verdana"/>
              </a:rPr>
              <a:t>Version Control</a:t>
            </a:r>
            <a:endParaRPr lang="en-IN" sz="1800" dirty="0">
              <a:latin typeface="Verdana"/>
              <a:ea typeface="Verdana"/>
            </a:endParaRPr>
          </a:p>
          <a:p>
            <a:r>
              <a:rPr lang="en-IN" sz="1800" dirty="0">
                <a:latin typeface="Verdana"/>
                <a:ea typeface="Verdana"/>
              </a:rPr>
              <a:t>Git for managing code versions and collaboration.</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descr="A screenshot of a computer&#10;&#10;Description automatically generated">
            <a:extLst>
              <a:ext uri="{FF2B5EF4-FFF2-40B4-BE49-F238E27FC236}">
                <a16:creationId xmlns:a16="http://schemas.microsoft.com/office/drawing/2014/main" id="{6B39C01A-1242-2C9B-2174-98B3F1D848D1}"/>
              </a:ext>
            </a:extLst>
          </p:cNvPr>
          <p:cNvPicPr>
            <a:picLocks noGrp="1" noChangeAspect="1"/>
          </p:cNvPicPr>
          <p:nvPr>
            <p:ph idx="1"/>
          </p:nvPr>
        </p:nvPicPr>
        <p:blipFill>
          <a:blip r:embed="rId2"/>
          <a:stretch>
            <a:fillRect/>
          </a:stretch>
        </p:blipFill>
        <p:spPr>
          <a:xfrm>
            <a:off x="1157749" y="909697"/>
            <a:ext cx="9872000" cy="4474339"/>
          </a:xfr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GB" sz="2000" b="1" dirty="0">
                <a:latin typeface="Verdana"/>
                <a:ea typeface="Verdana"/>
              </a:rPr>
              <a:t>Accurate Fraud Detection Model</a:t>
            </a:r>
            <a:endParaRPr lang="en-GB" sz="2000" dirty="0">
              <a:latin typeface="Verdana"/>
              <a:ea typeface="Verdana"/>
            </a:endParaRPr>
          </a:p>
          <a:p>
            <a:r>
              <a:rPr lang="en-GB" sz="2000" dirty="0">
                <a:latin typeface="Verdana"/>
                <a:ea typeface="Verdana"/>
              </a:rPr>
              <a:t>A machine learning model capable of accurately identifying income tax fraud with high precision and reliability.</a:t>
            </a:r>
          </a:p>
          <a:p>
            <a:endParaRPr lang="en-GB" sz="2000" dirty="0">
              <a:latin typeface="Verdana"/>
              <a:ea typeface="Verdana"/>
            </a:endParaRPr>
          </a:p>
          <a:p>
            <a:pPr marL="0" indent="0">
              <a:buNone/>
            </a:pPr>
            <a:r>
              <a:rPr lang="en-GB" sz="2000" b="1" dirty="0">
                <a:latin typeface="Verdana"/>
                <a:ea typeface="Verdana"/>
              </a:rPr>
              <a:t>Performance Comparison</a:t>
            </a:r>
            <a:endParaRPr lang="en-GB" sz="2000" dirty="0">
              <a:latin typeface="Verdana"/>
              <a:ea typeface="Verdana"/>
            </a:endParaRPr>
          </a:p>
          <a:p>
            <a:r>
              <a:rPr lang="en-GB" sz="2000" dirty="0">
                <a:latin typeface="Verdana"/>
                <a:ea typeface="Verdana"/>
              </a:rPr>
              <a:t>Detailed evaluation and comparison of different AI/ML models, showcasing their strengths and weaknesses for fraud detection.</a:t>
            </a:r>
          </a:p>
          <a:p>
            <a:endParaRPr lang="en-GB" sz="2000" dirty="0">
              <a:latin typeface="Verdana"/>
              <a:ea typeface="Verdana"/>
            </a:endParaRPr>
          </a:p>
          <a:p>
            <a:pPr marL="0" indent="0">
              <a:buNone/>
            </a:pPr>
            <a:r>
              <a:rPr lang="en-GB" sz="2000" b="1" dirty="0">
                <a:latin typeface="Verdana"/>
                <a:ea typeface="Verdana"/>
              </a:rPr>
              <a:t>Scalable Solution</a:t>
            </a:r>
            <a:endParaRPr lang="en-GB" sz="2000" dirty="0">
              <a:latin typeface="Verdana"/>
              <a:ea typeface="Verdana"/>
            </a:endParaRPr>
          </a:p>
          <a:p>
            <a:r>
              <a:rPr lang="en-GB" sz="2000" dirty="0">
                <a:latin typeface="Verdana"/>
                <a:ea typeface="Verdana"/>
              </a:rPr>
              <a:t>A scalable and efficient system that can be adapted to larger datasets, offering real-world applicability for detecting tax fraud.</a:t>
            </a:r>
          </a:p>
          <a:p>
            <a:endParaRPr lang="en-GB" sz="2000" dirty="0">
              <a:latin typeface="Verdana"/>
              <a:ea typeface="Verdana"/>
            </a:endParaRPr>
          </a:p>
          <a:p>
            <a:pPr marL="0" indent="0">
              <a:buNone/>
            </a:pPr>
            <a:r>
              <a:rPr lang="en-GB" sz="2000" b="1" dirty="0">
                <a:latin typeface="Verdana"/>
                <a:ea typeface="Verdana"/>
              </a:rPr>
              <a:t>Enhanced Fraud Prevention</a:t>
            </a:r>
            <a:endParaRPr lang="en-GB" sz="2000" dirty="0">
              <a:latin typeface="Verdana"/>
              <a:ea typeface="Verdana"/>
            </a:endParaRPr>
          </a:p>
          <a:p>
            <a:r>
              <a:rPr lang="en-GB" sz="2000" dirty="0">
                <a:latin typeface="Verdana"/>
                <a:ea typeface="Verdana"/>
              </a:rPr>
              <a:t>A proactive tool that helps in identifying fraud early, potentially reducing financial losses and improving tax system integrity.</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b="1" dirty="0">
                <a:latin typeface="Verdana"/>
                <a:ea typeface="Verdana"/>
              </a:rPr>
              <a:t>Comprehensive Model Evaluation</a:t>
            </a:r>
            <a:endParaRPr lang="en-GB" sz="2000" dirty="0">
              <a:latin typeface="Verdana"/>
              <a:ea typeface="Verdana"/>
            </a:endParaRPr>
          </a:p>
          <a:p>
            <a:r>
              <a:rPr lang="en-GB" sz="2000" dirty="0">
                <a:latin typeface="Verdana"/>
                <a:ea typeface="Verdana"/>
              </a:rPr>
              <a:t>The comparison of multiple models will allow us to determine the most effective approach, contributing to more reliable fraud detection systems.</a:t>
            </a:r>
          </a:p>
          <a:p>
            <a:endParaRPr lang="en-GB" sz="2000" dirty="0">
              <a:latin typeface="Verdana"/>
              <a:ea typeface="Verdana"/>
            </a:endParaRPr>
          </a:p>
          <a:p>
            <a:pPr marL="0" indent="0">
              <a:buNone/>
            </a:pPr>
            <a:r>
              <a:rPr lang="en-GB" sz="2000" b="1" dirty="0">
                <a:latin typeface="Verdana"/>
                <a:ea typeface="Verdana"/>
              </a:rPr>
              <a:t>Real-World Applicability</a:t>
            </a:r>
            <a:endParaRPr lang="en-GB" sz="2000" dirty="0">
              <a:latin typeface="Verdana"/>
              <a:ea typeface="Verdana"/>
            </a:endParaRPr>
          </a:p>
          <a:p>
            <a:r>
              <a:rPr lang="en-GB" sz="2000" dirty="0">
                <a:latin typeface="Verdana"/>
                <a:ea typeface="Verdana"/>
              </a:rPr>
              <a:t>The developed system can be scaled and adapted to real-world scenarios, helping tax authorities prevent fraud and ensure compliance.</a:t>
            </a:r>
          </a:p>
          <a:p>
            <a:endParaRPr lang="en-GB" sz="2000" dirty="0">
              <a:latin typeface="Verdana"/>
              <a:ea typeface="Verdana"/>
            </a:endParaRPr>
          </a:p>
          <a:p>
            <a:pPr marL="0" indent="0">
              <a:buNone/>
            </a:pPr>
            <a:r>
              <a:rPr lang="en-GB" sz="2000" b="1" dirty="0">
                <a:latin typeface="Verdana"/>
                <a:ea typeface="Verdana"/>
              </a:rPr>
              <a:t>Future Scope</a:t>
            </a:r>
            <a:endParaRPr lang="en-GB" sz="2000" dirty="0">
              <a:latin typeface="Verdana"/>
              <a:ea typeface="Verdana"/>
            </a:endParaRPr>
          </a:p>
          <a:p>
            <a:r>
              <a:rPr lang="en-GB" sz="2000" dirty="0">
                <a:latin typeface="Verdana"/>
                <a:ea typeface="Verdana"/>
              </a:rPr>
              <a:t>This project lays the foundation for further improvements, such as incorporating more advanced deep learning algorithms or integrating real-time data for continuous monitoring.</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a:ea typeface="Cambria"/>
              </a:rPr>
              <a:t>GitHub Link</a:t>
            </a:r>
            <a:endParaRPr lang="en-US"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ctr">
              <a:lnSpc>
                <a:spcPct val="200000"/>
              </a:lnSpc>
              <a:spcBef>
                <a:spcPts val="0"/>
              </a:spcBef>
              <a:buNone/>
            </a:pPr>
            <a:r>
              <a:rPr lang="en-US" dirty="0">
                <a:latin typeface="Cambria"/>
                <a:ea typeface="Cambria"/>
              </a:rPr>
              <a:t>Income Tax Fraud Detection Idea Using AI &amp; ML Github Link</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b="1" dirty="0">
                <a:latin typeface="Verdana"/>
                <a:ea typeface="Verdana"/>
              </a:rPr>
              <a:t>Academic Papers</a:t>
            </a:r>
            <a:endParaRPr lang="en-GB" sz="2000" dirty="0">
              <a:latin typeface="Verdana"/>
              <a:ea typeface="Verdana"/>
            </a:endParaRPr>
          </a:p>
          <a:p>
            <a:pPr algn="just"/>
            <a:r>
              <a:rPr lang="en-GB" sz="2000" dirty="0">
                <a:latin typeface="Verdana"/>
                <a:ea typeface="Verdana"/>
              </a:rPr>
              <a:t>Matin N. Ashtiani, Bijan </a:t>
            </a:r>
            <a:r>
              <a:rPr lang="en-GB" sz="2000" err="1">
                <a:latin typeface="Verdana"/>
                <a:ea typeface="Verdana"/>
              </a:rPr>
              <a:t>Raahemi</a:t>
            </a:r>
            <a:r>
              <a:rPr lang="en-GB" sz="2000" dirty="0">
                <a:latin typeface="Verdana"/>
                <a:ea typeface="Verdana"/>
              </a:rPr>
              <a:t> (2021). "Intelligent Fraud Detection in Financial Statements Using Machine Learning and Data Mining: A Systematic Literature Review". DOI: 10.1109/ACCESS.2021.3096799</a:t>
            </a:r>
          </a:p>
          <a:p>
            <a:pPr algn="just"/>
            <a:endParaRPr lang="en-GB" sz="2000" dirty="0">
              <a:latin typeface="Verdana"/>
              <a:ea typeface="Verdana"/>
            </a:endParaRPr>
          </a:p>
          <a:p>
            <a:pPr algn="just"/>
            <a:r>
              <a:rPr lang="en-GB" sz="2000" dirty="0">
                <a:latin typeface="Verdana"/>
                <a:ea typeface="Verdana"/>
              </a:rPr>
              <a:t>Rohan Kumar C L , Ali Mohammed Zain , Sanjay Kumar H P , Prajwal A V , </a:t>
            </a:r>
            <a:r>
              <a:rPr lang="en-GB" sz="2000" err="1">
                <a:latin typeface="Verdana"/>
                <a:ea typeface="Verdana"/>
              </a:rPr>
              <a:t>Dr.</a:t>
            </a:r>
            <a:r>
              <a:rPr lang="en-GB" sz="2000" dirty="0">
                <a:latin typeface="Verdana"/>
                <a:ea typeface="Verdana"/>
              </a:rPr>
              <a:t> Sudarshan R(2022). "Comparative Study of Machine Learning Algorithms for Fraud Detection in Blockchain". DOI: 10.48175/IJARSCT-5474</a:t>
            </a:r>
          </a:p>
          <a:p>
            <a:pPr algn="just"/>
            <a:endParaRPr lang="en-GB" sz="2000" dirty="0">
              <a:latin typeface="Verdana"/>
              <a:ea typeface="Verdana"/>
            </a:endParaRPr>
          </a:p>
          <a:p>
            <a:pPr marL="0" indent="0">
              <a:buNone/>
            </a:pPr>
            <a:r>
              <a:rPr lang="en-GB" sz="2000" b="1" dirty="0">
                <a:latin typeface="Verdana"/>
                <a:ea typeface="Verdana"/>
              </a:rPr>
              <a:t>  Government Reports and Publications</a:t>
            </a:r>
            <a:endParaRPr lang="en-GB" sz="2000" dirty="0">
              <a:latin typeface="Verdana"/>
              <a:ea typeface="Verdana"/>
            </a:endParaRPr>
          </a:p>
          <a:p>
            <a:r>
              <a:rPr lang="en-GB" sz="2000" dirty="0">
                <a:latin typeface="Verdana"/>
                <a:ea typeface="Verdana"/>
              </a:rPr>
              <a:t>U.S Government Accountability Office (GAO) ."Artificial Intelligence May Help IRS Close the Tax Gap"</a:t>
            </a:r>
            <a:endParaRPr lang="en-GB">
              <a:latin typeface="Verdana"/>
              <a:ea typeface="Verdana"/>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43001"/>
            <a:ext cx="7774329"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0" indent="0">
              <a:buNone/>
            </a:pPr>
            <a:r>
              <a:rPr lang="en-IN" sz="2000" b="1" dirty="0">
                <a:latin typeface="Verdana"/>
                <a:ea typeface="Verdana"/>
              </a:rPr>
              <a:t>Goal 16: Peace, Justice, and Strong Institutions</a:t>
            </a:r>
            <a:endParaRPr lang="en-IN" sz="2000" dirty="0">
              <a:latin typeface="Verdana"/>
              <a:ea typeface="Verdana"/>
            </a:endParaRPr>
          </a:p>
          <a:p>
            <a:r>
              <a:rPr lang="en-IN" sz="2000" dirty="0">
                <a:latin typeface="Verdana"/>
                <a:ea typeface="Verdana"/>
              </a:rPr>
              <a:t>Reduces corruption and enhances transparency in financial systems through effective fraud detection.</a:t>
            </a:r>
          </a:p>
          <a:p>
            <a:endParaRPr lang="en-IN" sz="2000" dirty="0">
              <a:latin typeface="Verdana"/>
              <a:ea typeface="Verdana"/>
            </a:endParaRPr>
          </a:p>
          <a:p>
            <a:pPr marL="0" indent="0">
              <a:buNone/>
            </a:pPr>
            <a:r>
              <a:rPr lang="en-IN" sz="2000" b="1" dirty="0">
                <a:latin typeface="Verdana"/>
                <a:ea typeface="Verdana"/>
              </a:rPr>
              <a:t>Goal 8: Decent Work and Economic Growth</a:t>
            </a:r>
            <a:endParaRPr lang="en-IN" sz="2000" dirty="0">
              <a:latin typeface="Verdana"/>
              <a:ea typeface="Verdana"/>
            </a:endParaRPr>
          </a:p>
          <a:p>
            <a:r>
              <a:rPr lang="en-IN" sz="2000" dirty="0">
                <a:latin typeface="Verdana"/>
                <a:ea typeface="Verdana"/>
              </a:rPr>
              <a:t>Maintains fair tax systems, ensuring government revenue supports public services and job creation.</a:t>
            </a:r>
          </a:p>
          <a:p>
            <a:endParaRPr lang="en-IN" sz="2000" dirty="0">
              <a:latin typeface="Verdana"/>
              <a:ea typeface="Verdana"/>
            </a:endParaRPr>
          </a:p>
          <a:p>
            <a:pPr marL="0" indent="0">
              <a:buNone/>
            </a:pPr>
            <a:r>
              <a:rPr lang="en-IN" sz="2000" b="1" dirty="0">
                <a:latin typeface="Verdana"/>
                <a:ea typeface="Verdana"/>
              </a:rPr>
              <a:t>Goal 9: Industry, Innovation, and Infrastructure</a:t>
            </a:r>
            <a:endParaRPr lang="en-IN" sz="2000" dirty="0">
              <a:latin typeface="Verdana"/>
              <a:ea typeface="Verdana"/>
            </a:endParaRPr>
          </a:p>
          <a:p>
            <a:r>
              <a:rPr lang="en-IN" sz="2000" dirty="0">
                <a:latin typeface="Verdana"/>
                <a:ea typeface="Verdana"/>
              </a:rPr>
              <a:t>Fosters innovation by utilizing AI and ML, upgrading technological capabilities in financial sectors.</a:t>
            </a:r>
          </a:p>
          <a:p>
            <a:endParaRPr lang="en-IN" sz="2000" dirty="0">
              <a:latin typeface="Verdana"/>
              <a:ea typeface="Verdana"/>
            </a:endParaRPr>
          </a:p>
          <a:p>
            <a:pPr marL="0" indent="0">
              <a:buNone/>
            </a:pPr>
            <a:r>
              <a:rPr lang="en-IN" sz="2000" b="1" dirty="0">
                <a:latin typeface="Verdana"/>
                <a:ea typeface="Verdana"/>
              </a:rPr>
              <a:t>Goal 1: No Poverty</a:t>
            </a:r>
            <a:endParaRPr lang="en-IN" sz="2000" dirty="0">
              <a:latin typeface="Verdana"/>
              <a:ea typeface="Verdana"/>
            </a:endParaRPr>
          </a:p>
          <a:p>
            <a:r>
              <a:rPr lang="en-IN" sz="2000" dirty="0">
                <a:latin typeface="Verdana"/>
                <a:ea typeface="Verdana"/>
              </a:rPr>
              <a:t>Promotes efficient resource allocation, potentially reducing economic burdens on low-income households.</a:t>
            </a:r>
          </a:p>
          <a:p>
            <a:endParaRPr lang="en-IN" dirty="0"/>
          </a:p>
        </p:txBody>
      </p:sp>
      <p:pic>
        <p:nvPicPr>
          <p:cNvPr id="5" name="Picture 4" descr="Chapter 1: Getting to know the Sustainable Development Goals | by UN SDSN |  SDG Guide">
            <a:extLst>
              <a:ext uri="{FF2B5EF4-FFF2-40B4-BE49-F238E27FC236}">
                <a16:creationId xmlns:a16="http://schemas.microsoft.com/office/drawing/2014/main" id="{F226ED9A-B8ED-DBAA-8179-28EA5810D0C1}"/>
              </a:ext>
            </a:extLst>
          </p:cNvPr>
          <p:cNvPicPr>
            <a:picLocks noChangeAspect="1"/>
          </p:cNvPicPr>
          <p:nvPr/>
        </p:nvPicPr>
        <p:blipFill>
          <a:blip r:embed="rId2"/>
          <a:stretch>
            <a:fillRect/>
          </a:stretch>
        </p:blipFill>
        <p:spPr>
          <a:xfrm>
            <a:off x="8582626" y="1145231"/>
            <a:ext cx="2675681" cy="4953362"/>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GB" b="1" dirty="0">
                <a:latin typeface="Verdana"/>
                <a:ea typeface="Verdana"/>
              </a:rPr>
              <a:t> Brief Overview of Income Tax Fraud</a:t>
            </a:r>
            <a:endParaRPr lang="en-US" dirty="0"/>
          </a:p>
          <a:p>
            <a:pPr algn="just"/>
            <a:r>
              <a:rPr lang="en-GB" sz="1800" dirty="0">
                <a:latin typeface="Verdana"/>
                <a:ea typeface="Verdana"/>
              </a:rPr>
              <a:t>Income tax fraud is a misrepresentation or not declaring the actual income to the government for their advantages.</a:t>
            </a:r>
            <a:endParaRPr lang="en-GB" sz="1800" dirty="0"/>
          </a:p>
          <a:p>
            <a:pPr algn="just"/>
            <a:endParaRPr lang="en-GB" sz="1800" dirty="0">
              <a:latin typeface="Verdana"/>
              <a:ea typeface="Verdana"/>
            </a:endParaRPr>
          </a:p>
          <a:p>
            <a:pPr algn="just"/>
            <a:r>
              <a:rPr lang="en-GB" sz="1800" dirty="0">
                <a:latin typeface="Verdana"/>
                <a:ea typeface="Verdana"/>
              </a:rPr>
              <a:t>Detecting tax fraud is critical to make sure the fair contributions and avoiding revenue losses for the governments.</a:t>
            </a:r>
            <a:endParaRPr lang="en-GB" sz="1800" dirty="0"/>
          </a:p>
          <a:p>
            <a:pPr marL="0" indent="0">
              <a:buNone/>
            </a:pPr>
            <a:endParaRPr lang="en-GB" sz="1800" b="1" dirty="0">
              <a:latin typeface="Verdana"/>
              <a:ea typeface="Verdana"/>
            </a:endParaRPr>
          </a:p>
          <a:p>
            <a:pPr marL="0" indent="0">
              <a:buNone/>
            </a:pPr>
            <a:r>
              <a:rPr lang="en-GB" b="1" dirty="0">
                <a:latin typeface="Verdana"/>
                <a:ea typeface="Verdana"/>
              </a:rPr>
              <a:t> Why AI &amp; ML?</a:t>
            </a:r>
            <a:endParaRPr lang="en-GB" dirty="0"/>
          </a:p>
          <a:p>
            <a:pPr algn="just"/>
            <a:r>
              <a:rPr lang="en-GB" sz="1800" dirty="0">
                <a:latin typeface="Verdana"/>
                <a:ea typeface="Verdana"/>
              </a:rPr>
              <a:t>Traditional methods are manual and time-consuming.</a:t>
            </a:r>
            <a:endParaRPr lang="en-GB" sz="1800" dirty="0"/>
          </a:p>
          <a:p>
            <a:pPr algn="just"/>
            <a:endParaRPr lang="en-GB" sz="1800" dirty="0">
              <a:latin typeface="Verdana"/>
              <a:ea typeface="Verdana"/>
            </a:endParaRPr>
          </a:p>
          <a:p>
            <a:pPr algn="just"/>
            <a:r>
              <a:rPr lang="en-GB" sz="1800" dirty="0">
                <a:latin typeface="Verdana"/>
                <a:ea typeface="Verdana"/>
              </a:rPr>
              <a:t>AI and ML can automate fraud detection, analyse large data sets, and improve detection accuracy to avoid most of it</a:t>
            </a:r>
            <a:endParaRPr lang="en-GB" sz="1800" dirty="0"/>
          </a:p>
          <a:p>
            <a:pPr algn="just"/>
            <a:endParaRPr lang="en-GB" sz="1800" dirty="0">
              <a:latin typeface="Verdana"/>
              <a:ea typeface="Verdana"/>
            </a:endParaRPr>
          </a:p>
          <a:p>
            <a:r>
              <a:rPr lang="en-GB" sz="1800" dirty="0">
                <a:latin typeface="Verdana"/>
                <a:ea typeface="Verdana"/>
              </a:rPr>
              <a:t>By applying various AI and ML models, we will analyse large datasets to identify suspicious patterns and behaviours. Each model's effectiveness will be thoroughly evaluated to determine the best approach for accurate fraud detection.</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9C499CC4-1E12-2CAA-99F6-AB57094A761B}"/>
              </a:ext>
            </a:extLst>
          </p:cNvPr>
          <p:cNvGraphicFramePr>
            <a:graphicFrameLocks noGrp="1"/>
          </p:cNvGraphicFramePr>
          <p:nvPr>
            <p:ph idx="1"/>
            <p:extLst>
              <p:ext uri="{D42A27DB-BD31-4B8C-83A1-F6EECF244321}">
                <p14:modId xmlns:p14="http://schemas.microsoft.com/office/powerpoint/2010/main" val="3185459257"/>
              </p:ext>
            </p:extLst>
          </p:nvPr>
        </p:nvGraphicFramePr>
        <p:xfrm>
          <a:off x="431744" y="973593"/>
          <a:ext cx="11331165" cy="4932130"/>
        </p:xfrm>
        <a:graphic>
          <a:graphicData uri="http://schemas.openxmlformats.org/drawingml/2006/table">
            <a:tbl>
              <a:tblPr firstRow="1" bandRow="1">
                <a:tableStyleId>{E8B1032C-EA38-4F05-BA0D-38AFFFC7BED3}</a:tableStyleId>
              </a:tblPr>
              <a:tblGrid>
                <a:gridCol w="540150">
                  <a:extLst>
                    <a:ext uri="{9D8B030D-6E8A-4147-A177-3AD203B41FA5}">
                      <a16:colId xmlns:a16="http://schemas.microsoft.com/office/drawing/2014/main" val="3590991407"/>
                    </a:ext>
                  </a:extLst>
                </a:gridCol>
                <a:gridCol w="3009416">
                  <a:extLst>
                    <a:ext uri="{9D8B030D-6E8A-4147-A177-3AD203B41FA5}">
                      <a16:colId xmlns:a16="http://schemas.microsoft.com/office/drawing/2014/main" val="2973407744"/>
                    </a:ext>
                  </a:extLst>
                </a:gridCol>
                <a:gridCol w="1794075">
                  <a:extLst>
                    <a:ext uri="{9D8B030D-6E8A-4147-A177-3AD203B41FA5}">
                      <a16:colId xmlns:a16="http://schemas.microsoft.com/office/drawing/2014/main" val="3466063649"/>
                    </a:ext>
                  </a:extLst>
                </a:gridCol>
                <a:gridCol w="2210466">
                  <a:extLst>
                    <a:ext uri="{9D8B030D-6E8A-4147-A177-3AD203B41FA5}">
                      <a16:colId xmlns:a16="http://schemas.microsoft.com/office/drawing/2014/main" val="3855641590"/>
                    </a:ext>
                  </a:extLst>
                </a:gridCol>
                <a:gridCol w="1888529">
                  <a:extLst>
                    <a:ext uri="{9D8B030D-6E8A-4147-A177-3AD203B41FA5}">
                      <a16:colId xmlns:a16="http://schemas.microsoft.com/office/drawing/2014/main" val="4176285714"/>
                    </a:ext>
                  </a:extLst>
                </a:gridCol>
                <a:gridCol w="1888529">
                  <a:extLst>
                    <a:ext uri="{9D8B030D-6E8A-4147-A177-3AD203B41FA5}">
                      <a16:colId xmlns:a16="http://schemas.microsoft.com/office/drawing/2014/main" val="738309276"/>
                    </a:ext>
                  </a:extLst>
                </a:gridCol>
              </a:tblGrid>
              <a:tr h="530506">
                <a:tc>
                  <a:txBody>
                    <a:bodyPr/>
                    <a:lstStyle/>
                    <a:p>
                      <a:pPr algn="ctr"/>
                      <a:r>
                        <a:rPr lang="en-US" sz="1400" dirty="0"/>
                        <a:t>SL NO</a:t>
                      </a:r>
                    </a:p>
                  </a:txBody>
                  <a:tcPr/>
                </a:tc>
                <a:tc>
                  <a:txBody>
                    <a:bodyPr/>
                    <a:lstStyle/>
                    <a:p>
                      <a:pPr algn="ctr"/>
                      <a:r>
                        <a:rPr lang="en-US" sz="1400" dirty="0"/>
                        <a:t>Title of the paper and year</a:t>
                      </a:r>
                    </a:p>
                  </a:txBody>
                  <a:tcPr/>
                </a:tc>
                <a:tc>
                  <a:txBody>
                    <a:bodyPr/>
                    <a:lstStyle/>
                    <a:p>
                      <a:pPr algn="ctr"/>
                      <a:r>
                        <a:rPr lang="en-US" sz="1400" dirty="0"/>
                        <a:t>Authors</a:t>
                      </a:r>
                    </a:p>
                  </a:txBody>
                  <a:tcPr/>
                </a:tc>
                <a:tc>
                  <a:txBody>
                    <a:bodyPr/>
                    <a:lstStyle/>
                    <a:p>
                      <a:pPr algn="ctr"/>
                      <a:r>
                        <a:rPr lang="en-US" sz="1400" dirty="0"/>
                        <a:t>Methodology used</a:t>
                      </a:r>
                    </a:p>
                  </a:txBody>
                  <a:tcPr/>
                </a:tc>
                <a:tc>
                  <a:txBody>
                    <a:bodyPr/>
                    <a:lstStyle/>
                    <a:p>
                      <a:pPr algn="ctr"/>
                      <a:r>
                        <a:rPr lang="en-US" sz="1400" dirty="0"/>
                        <a:t>Advantages</a:t>
                      </a:r>
                    </a:p>
                  </a:txBody>
                  <a:tcPr/>
                </a:tc>
                <a:tc>
                  <a:txBody>
                    <a:bodyPr/>
                    <a:lstStyle/>
                    <a:p>
                      <a:pPr algn="ctr"/>
                      <a:r>
                        <a:rPr lang="en-US" sz="1400" dirty="0"/>
                        <a:t>Disadvantages</a:t>
                      </a:r>
                      <a:endParaRPr lang="en-US" sz="1400" dirty="0" err="1"/>
                    </a:p>
                  </a:txBody>
                  <a:tcPr/>
                </a:tc>
                <a:extLst>
                  <a:ext uri="{0D108BD9-81ED-4DB2-BD59-A6C34878D82A}">
                    <a16:rowId xmlns:a16="http://schemas.microsoft.com/office/drawing/2014/main" val="1439641865"/>
                  </a:ext>
                </a:extLst>
              </a:tr>
              <a:tr h="819873">
                <a:tc>
                  <a:txBody>
                    <a:bodyPr/>
                    <a:lstStyle/>
                    <a:p>
                      <a:pPr algn="l"/>
                      <a:r>
                        <a:rPr lang="en-US" sz="1200" dirty="0">
                          <a:latin typeface="Times New Roman"/>
                        </a:rPr>
                        <a:t>1</a:t>
                      </a:r>
                    </a:p>
                  </a:txBody>
                  <a:tcPr/>
                </a:tc>
                <a:tc>
                  <a:txBody>
                    <a:bodyPr/>
                    <a:lstStyle/>
                    <a:p>
                      <a:pPr lvl="0" algn="l">
                        <a:buNone/>
                      </a:pPr>
                      <a:r>
                        <a:rPr lang="en-US" sz="1200" b="0" i="0" u="none" strike="noStrike" noProof="0" dirty="0">
                          <a:solidFill>
                            <a:srgbClr val="000000"/>
                          </a:solidFill>
                          <a:latin typeface="Times New Roman"/>
                        </a:rPr>
                        <a:t>Intelligent Fraud Detection in Financial Statements Using Machine Learning and Data Mining: A Systematic Literature Review. </a:t>
                      </a:r>
                      <a:r>
                        <a:rPr lang="en-US" sz="1200" b="1" i="0" u="none" strike="noStrike" noProof="0" dirty="0">
                          <a:solidFill>
                            <a:srgbClr val="000000"/>
                          </a:solidFill>
                          <a:latin typeface="Times New Roman"/>
                        </a:rPr>
                        <a:t>Year:</a:t>
                      </a:r>
                      <a:r>
                        <a:rPr lang="en-US" sz="1200" b="0" i="0" u="none" strike="noStrike" noProof="0" dirty="0">
                          <a:solidFill>
                            <a:srgbClr val="000000"/>
                          </a:solidFill>
                          <a:latin typeface="Times New Roman"/>
                        </a:rPr>
                        <a:t> 2021</a:t>
                      </a:r>
                      <a:endParaRPr lang="en-US">
                        <a:latin typeface="Times New Roman"/>
                      </a:endParaRPr>
                    </a:p>
                  </a:txBody>
                  <a:tcPr/>
                </a:tc>
                <a:tc>
                  <a:txBody>
                    <a:bodyPr/>
                    <a:lstStyle/>
                    <a:p>
                      <a:pPr lvl="0" algn="l">
                        <a:buNone/>
                      </a:pPr>
                      <a:r>
                        <a:rPr lang="en-US" sz="1200" b="0" i="0" u="none" strike="noStrike" noProof="0" dirty="0">
                          <a:solidFill>
                            <a:srgbClr val="000000"/>
                          </a:solidFill>
                          <a:latin typeface="Times New Roman"/>
                        </a:rPr>
                        <a:t>Matin N. Ashtiani, Bijan </a:t>
                      </a:r>
                      <a:r>
                        <a:rPr lang="en-US" sz="1200" b="0" i="0" u="none" strike="noStrike" noProof="0" err="1">
                          <a:solidFill>
                            <a:srgbClr val="000000"/>
                          </a:solidFill>
                          <a:latin typeface="Times New Roman"/>
                        </a:rPr>
                        <a:t>Raahemi</a:t>
                      </a:r>
                      <a:endParaRPr lang="en-US" sz="1200">
                        <a:latin typeface="Times New Roman"/>
                      </a:endParaRPr>
                    </a:p>
                  </a:txBody>
                  <a:tcPr/>
                </a:tc>
                <a:tc>
                  <a:txBody>
                    <a:bodyPr/>
                    <a:lstStyle/>
                    <a:p>
                      <a:pPr marL="171450" indent="-171450" algn="l">
                        <a:buFont typeface="Arial"/>
                        <a:buChar char="•"/>
                      </a:pPr>
                      <a:r>
                        <a:rPr lang="en-US" sz="1200" dirty="0">
                          <a:latin typeface="Times New Roman"/>
                        </a:rPr>
                        <a:t>Ensemble Method to categorize the fraud in dataset.</a:t>
                      </a:r>
                      <a:endParaRPr lang="en-US" sz="1200" dirty="0" err="1">
                        <a:latin typeface="Times New Roman"/>
                      </a:endParaRPr>
                    </a:p>
                    <a:p>
                      <a:pPr marL="171450" lvl="0" indent="-171450" algn="l">
                        <a:buFont typeface="Arial"/>
                        <a:buChar char="•"/>
                      </a:pPr>
                      <a:r>
                        <a:rPr lang="en-US" sz="1200" dirty="0">
                          <a:latin typeface="Times New Roman"/>
                        </a:rPr>
                        <a:t>Datamining Techniques with ML to increase accuracy.</a:t>
                      </a:r>
                    </a:p>
                  </a:txBody>
                  <a:tcPr/>
                </a:tc>
                <a:tc>
                  <a:txBody>
                    <a:bodyPr/>
                    <a:lstStyle/>
                    <a:p>
                      <a:pPr algn="l"/>
                      <a:r>
                        <a:rPr lang="en-US" sz="1200" dirty="0">
                          <a:latin typeface="Times New Roman"/>
                        </a:rPr>
                        <a:t>High Accuracy in detecting fraud cases. Accuracy: 93.7%</a:t>
                      </a:r>
                    </a:p>
                  </a:txBody>
                  <a:tcPr/>
                </a:tc>
                <a:tc>
                  <a:txBody>
                    <a:bodyPr/>
                    <a:lstStyle/>
                    <a:p>
                      <a:pPr algn="l"/>
                      <a:r>
                        <a:rPr lang="en-US" sz="1200" dirty="0">
                          <a:latin typeface="Times New Roman"/>
                        </a:rPr>
                        <a:t>Complex to detect fraud for unlabeled data using this hybrid model of ML and DM. Unsupervised techniques not explored.</a:t>
                      </a:r>
                    </a:p>
                  </a:txBody>
                  <a:tcPr/>
                </a:tc>
                <a:extLst>
                  <a:ext uri="{0D108BD9-81ED-4DB2-BD59-A6C34878D82A}">
                    <a16:rowId xmlns:a16="http://schemas.microsoft.com/office/drawing/2014/main" val="2927783204"/>
                  </a:ext>
                </a:extLst>
              </a:tr>
              <a:tr h="874932">
                <a:tc>
                  <a:txBody>
                    <a:bodyPr/>
                    <a:lstStyle/>
                    <a:p>
                      <a:pPr algn="l"/>
                      <a:r>
                        <a:rPr lang="en-US" sz="1200" dirty="0">
                          <a:latin typeface="Times New Roman"/>
                        </a:rPr>
                        <a:t>2</a:t>
                      </a:r>
                    </a:p>
                  </a:txBody>
                  <a:tcPr/>
                </a:tc>
                <a:tc>
                  <a:txBody>
                    <a:bodyPr/>
                    <a:lstStyle/>
                    <a:p>
                      <a:pPr lvl="0" algn="l">
                        <a:buNone/>
                      </a:pPr>
                      <a:r>
                        <a:rPr lang="en-US" sz="1200" b="0" i="0" u="none" strike="noStrike" baseline="0" noProof="0" dirty="0">
                          <a:solidFill>
                            <a:srgbClr val="000000"/>
                          </a:solidFill>
                          <a:latin typeface="Times New Roman"/>
                        </a:rPr>
                        <a:t>Comparative Study of Machine Learning Algorithms for Fraud Detection in Blockchain. </a:t>
                      </a:r>
                      <a:r>
                        <a:rPr lang="en-US" sz="1200" b="1" i="0" u="none" strike="noStrike" baseline="0" noProof="0" dirty="0">
                          <a:solidFill>
                            <a:srgbClr val="000000"/>
                          </a:solidFill>
                          <a:latin typeface="Times New Roman"/>
                        </a:rPr>
                        <a:t>Year:</a:t>
                      </a:r>
                      <a:r>
                        <a:rPr lang="en-US" sz="1200" b="0" i="0" u="none" strike="noStrike" baseline="0" noProof="0" dirty="0">
                          <a:solidFill>
                            <a:srgbClr val="000000"/>
                          </a:solidFill>
                          <a:latin typeface="Times New Roman"/>
                        </a:rPr>
                        <a:t> 2022</a:t>
                      </a:r>
                      <a:endParaRPr lang="en-US" dirty="0">
                        <a:latin typeface="Times New Roman"/>
                      </a:endParaRPr>
                    </a:p>
                  </a:txBody>
                  <a:tcPr/>
                </a:tc>
                <a:tc>
                  <a:txBody>
                    <a:bodyPr/>
                    <a:lstStyle/>
                    <a:p>
                      <a:pPr lvl="0" algn="l">
                        <a:buNone/>
                      </a:pPr>
                      <a:r>
                        <a:rPr lang="en-US" sz="1200" b="0" i="0" u="none" strike="noStrike" baseline="0" noProof="0" dirty="0">
                          <a:solidFill>
                            <a:srgbClr val="000000"/>
                          </a:solidFill>
                          <a:latin typeface="Times New Roman"/>
                        </a:rPr>
                        <a:t>Rohan Kumar C L, Ali Mohammed Zain, Sanjay Kumar H P, Prajwal A V, Dr. Sudarshan R </a:t>
                      </a:r>
                      <a:endParaRPr lang="en-US" dirty="0"/>
                    </a:p>
                  </a:txBody>
                  <a:tcPr/>
                </a:tc>
                <a:tc>
                  <a:txBody>
                    <a:bodyPr/>
                    <a:lstStyle/>
                    <a:p>
                      <a:pPr marL="171450" indent="-171450" algn="l">
                        <a:buFont typeface="Arial"/>
                        <a:buChar char="•"/>
                      </a:pPr>
                      <a:r>
                        <a:rPr lang="en-US" sz="1200" dirty="0">
                          <a:latin typeface="Times New Roman"/>
                        </a:rPr>
                        <a:t>Used Supervised Learning methods for Fraud detection.</a:t>
                      </a:r>
                      <a:endParaRPr lang="en-US" dirty="0"/>
                    </a:p>
                    <a:p>
                      <a:pPr marL="171450" lvl="0" indent="-171450" algn="l">
                        <a:buFont typeface="Arial"/>
                        <a:buChar char="•"/>
                      </a:pPr>
                      <a:r>
                        <a:rPr lang="en-US" sz="1200" dirty="0">
                          <a:latin typeface="Times New Roman"/>
                        </a:rPr>
                        <a:t>Evaluated models based on  accuracy.</a:t>
                      </a:r>
                    </a:p>
                  </a:txBody>
                  <a:tcPr/>
                </a:tc>
                <a:tc>
                  <a:txBody>
                    <a:bodyPr/>
                    <a:lstStyle/>
                    <a:p>
                      <a:pPr algn="l"/>
                      <a:r>
                        <a:rPr lang="en-US" sz="1200" dirty="0">
                          <a:latin typeface="Times New Roman"/>
                        </a:rPr>
                        <a:t>Easy to implement and less time required for fraud detection.</a:t>
                      </a:r>
                      <a:endParaRPr lang="en-US" sz="1200" dirty="0" err="1">
                        <a:latin typeface="Times New Roman"/>
                      </a:endParaRPr>
                    </a:p>
                  </a:txBody>
                  <a:tcPr/>
                </a:tc>
                <a:tc>
                  <a:txBody>
                    <a:bodyPr/>
                    <a:lstStyle/>
                    <a:p>
                      <a:pPr algn="l"/>
                      <a:r>
                        <a:rPr lang="en-US" sz="1200" dirty="0">
                          <a:latin typeface="Times New Roman"/>
                        </a:rPr>
                        <a:t>High accuracy in dataset with only limited number of features and entries.</a:t>
                      </a:r>
                    </a:p>
                  </a:txBody>
                  <a:tcPr/>
                </a:tc>
                <a:extLst>
                  <a:ext uri="{0D108BD9-81ED-4DB2-BD59-A6C34878D82A}">
                    <a16:rowId xmlns:a16="http://schemas.microsoft.com/office/drawing/2014/main" val="3751017724"/>
                  </a:ext>
                </a:extLst>
              </a:tr>
              <a:tr h="874932">
                <a:tc>
                  <a:txBody>
                    <a:bodyPr/>
                    <a:lstStyle/>
                    <a:p>
                      <a:pPr algn="l"/>
                      <a:r>
                        <a:rPr lang="en-US" sz="1200" dirty="0">
                          <a:latin typeface="Times New Roman"/>
                        </a:rPr>
                        <a:t>3</a:t>
                      </a:r>
                    </a:p>
                  </a:txBody>
                  <a:tcPr/>
                </a:tc>
                <a:tc>
                  <a:txBody>
                    <a:bodyPr/>
                    <a:lstStyle/>
                    <a:p>
                      <a:pPr lvl="0" algn="l">
                        <a:buNone/>
                      </a:pPr>
                      <a:r>
                        <a:rPr lang="en-US" sz="1200" b="0" i="0" u="none" strike="noStrike" baseline="0" noProof="0" dirty="0">
                          <a:solidFill>
                            <a:srgbClr val="000000"/>
                          </a:solidFill>
                          <a:latin typeface="Times New Roman"/>
                        </a:rPr>
                        <a:t>Fraud Detection Using Neural Networks: A Case Study of Income Tax. </a:t>
                      </a:r>
                      <a:r>
                        <a:rPr lang="en-US" sz="1200" b="1" i="0" u="none" strike="noStrike" baseline="0" noProof="0" dirty="0">
                          <a:solidFill>
                            <a:srgbClr val="000000"/>
                          </a:solidFill>
                          <a:latin typeface="Times New Roman"/>
                        </a:rPr>
                        <a:t>Year: </a:t>
                      </a:r>
                      <a:r>
                        <a:rPr lang="en-US" sz="1200" b="0" i="0" u="none" strike="noStrike" baseline="0" noProof="0" dirty="0">
                          <a:solidFill>
                            <a:srgbClr val="000000"/>
                          </a:solidFill>
                          <a:latin typeface="Times New Roman"/>
                        </a:rPr>
                        <a:t>2022</a:t>
                      </a:r>
                      <a:endParaRPr lang="en-US" dirty="0"/>
                    </a:p>
                  </a:txBody>
                  <a:tcPr/>
                </a:tc>
                <a:tc>
                  <a:txBody>
                    <a:bodyPr/>
                    <a:lstStyle/>
                    <a:p>
                      <a:pPr lvl="0" algn="l">
                        <a:buNone/>
                      </a:pPr>
                      <a:r>
                        <a:rPr lang="en-US" sz="1200" b="0" i="0" u="none" strike="noStrike" baseline="0" noProof="0" dirty="0">
                          <a:solidFill>
                            <a:srgbClr val="000000"/>
                          </a:solidFill>
                          <a:latin typeface="Times New Roman"/>
                        </a:rPr>
                        <a:t>Belle Fille </a:t>
                      </a:r>
                      <a:r>
                        <a:rPr lang="en-US" sz="1200" b="0" i="0" u="none" strike="noStrike" baseline="0" noProof="0" dirty="0" err="1">
                          <a:solidFill>
                            <a:srgbClr val="000000"/>
                          </a:solidFill>
                          <a:latin typeface="Times New Roman"/>
                        </a:rPr>
                        <a:t>Murorunkwere</a:t>
                      </a:r>
                      <a:r>
                        <a:rPr lang="en-US" sz="1200" b="0" i="0" u="none" strike="noStrike" baseline="0" noProof="0" dirty="0">
                          <a:solidFill>
                            <a:srgbClr val="000000"/>
                          </a:solidFill>
                          <a:latin typeface="Times New Roman"/>
                        </a:rPr>
                        <a:t>, </a:t>
                      </a:r>
                      <a:r>
                        <a:rPr lang="en-US" sz="1200" b="0" i="0" u="none" strike="noStrike" baseline="0" noProof="0" dirty="0" err="1">
                          <a:solidFill>
                            <a:srgbClr val="000000"/>
                          </a:solidFill>
                          <a:latin typeface="Times New Roman"/>
                        </a:rPr>
                        <a:t>Origene</a:t>
                      </a:r>
                      <a:r>
                        <a:rPr lang="en-US" sz="1200" b="0" i="0" u="none" strike="noStrike" baseline="0" noProof="0" dirty="0">
                          <a:solidFill>
                            <a:srgbClr val="000000"/>
                          </a:solidFill>
                          <a:latin typeface="Times New Roman"/>
                        </a:rPr>
                        <a:t> </a:t>
                      </a:r>
                      <a:r>
                        <a:rPr lang="en-US" sz="1200" b="0" i="0" u="none" strike="noStrike" baseline="0" noProof="0" dirty="0" err="1">
                          <a:solidFill>
                            <a:srgbClr val="000000"/>
                          </a:solidFill>
                          <a:latin typeface="Times New Roman"/>
                        </a:rPr>
                        <a:t>Tuyishimire</a:t>
                      </a:r>
                      <a:r>
                        <a:rPr lang="en-US" sz="1200" b="0" i="0" u="none" strike="noStrike" baseline="0" noProof="0" dirty="0">
                          <a:solidFill>
                            <a:srgbClr val="000000"/>
                          </a:solidFill>
                          <a:latin typeface="Times New Roman"/>
                        </a:rPr>
                        <a:t>, Dominique Haughton</a:t>
                      </a:r>
                    </a:p>
                  </a:txBody>
                  <a:tcPr/>
                </a:tc>
                <a:tc>
                  <a:txBody>
                    <a:bodyPr/>
                    <a:lstStyle/>
                    <a:p>
                      <a:pPr marL="171450" indent="-171450" algn="l">
                        <a:buFont typeface="Arial"/>
                        <a:buChar char="•"/>
                      </a:pPr>
                      <a:r>
                        <a:rPr lang="en-US" sz="1200" dirty="0">
                          <a:latin typeface="Times New Roman"/>
                        </a:rPr>
                        <a:t>Deployed Artificial Neural Network (ANN) for fraud detection.</a:t>
                      </a:r>
                    </a:p>
                    <a:p>
                      <a:pPr marL="171450" lvl="0" indent="-171450" algn="l">
                        <a:buFont typeface="Arial"/>
                        <a:buChar char="•"/>
                      </a:pPr>
                      <a:endParaRPr lang="en-US" sz="1200" dirty="0">
                        <a:latin typeface="Times New Roman"/>
                      </a:endParaRPr>
                    </a:p>
                  </a:txBody>
                  <a:tcPr/>
                </a:tc>
                <a:tc>
                  <a:txBody>
                    <a:bodyPr/>
                    <a:lstStyle/>
                    <a:p>
                      <a:pPr algn="l"/>
                      <a:r>
                        <a:rPr lang="en-US" sz="1200" dirty="0">
                          <a:latin typeface="Times New Roman"/>
                        </a:rPr>
                        <a:t>Able to process big data and considers many features of the dataset for fraud detection.</a:t>
                      </a:r>
                    </a:p>
                  </a:txBody>
                  <a:tcPr/>
                </a:tc>
                <a:tc>
                  <a:txBody>
                    <a:bodyPr/>
                    <a:lstStyle/>
                    <a:p>
                      <a:pPr lvl="0" algn="l">
                        <a:buNone/>
                      </a:pPr>
                      <a:r>
                        <a:rPr lang="en-US" sz="1200" b="0" i="0" u="none" strike="noStrike" baseline="0" noProof="0" dirty="0">
                          <a:solidFill>
                            <a:srgbClr val="000000"/>
                          </a:solidFill>
                          <a:latin typeface="Times New Roman"/>
                        </a:rPr>
                        <a:t>Model’s accuracy reduced as the number of layers increased.</a:t>
                      </a:r>
                      <a:endParaRPr lang="en-US" dirty="0"/>
                    </a:p>
                  </a:txBody>
                  <a:tcPr/>
                </a:tc>
                <a:extLst>
                  <a:ext uri="{0D108BD9-81ED-4DB2-BD59-A6C34878D82A}">
                    <a16:rowId xmlns:a16="http://schemas.microsoft.com/office/drawing/2014/main" val="4258341703"/>
                  </a:ext>
                </a:extLst>
              </a:tr>
              <a:tr h="501569">
                <a:tc>
                  <a:txBody>
                    <a:bodyPr/>
                    <a:lstStyle/>
                    <a:p>
                      <a:pPr algn="l"/>
                      <a:r>
                        <a:rPr lang="en-US" sz="1200" dirty="0">
                          <a:latin typeface="Times New Roman"/>
                        </a:rPr>
                        <a:t>4</a:t>
                      </a:r>
                    </a:p>
                  </a:txBody>
                  <a:tcPr/>
                </a:tc>
                <a:tc>
                  <a:txBody>
                    <a:bodyPr/>
                    <a:lstStyle/>
                    <a:p>
                      <a:pPr lvl="0" algn="l">
                        <a:buNone/>
                      </a:pPr>
                      <a:r>
                        <a:rPr lang="en-US" sz="1200" b="0" i="0" u="none" strike="noStrike" baseline="0" noProof="0" dirty="0">
                          <a:solidFill>
                            <a:srgbClr val="000000"/>
                          </a:solidFill>
                          <a:latin typeface="Times New Roman"/>
                        </a:rPr>
                        <a:t>Enhanced Income Tax Fraud Detection System Using Machine Learning. </a:t>
                      </a:r>
                      <a:r>
                        <a:rPr lang="en-US" sz="1200" b="1" i="0" u="none" strike="noStrike" baseline="0" noProof="0" dirty="0">
                          <a:solidFill>
                            <a:srgbClr val="000000"/>
                          </a:solidFill>
                          <a:latin typeface="Times New Roman"/>
                        </a:rPr>
                        <a:t>Year: </a:t>
                      </a:r>
                      <a:r>
                        <a:rPr lang="en-US" sz="1200" b="0" i="0" u="none" strike="noStrike" baseline="0" noProof="0" dirty="0">
                          <a:solidFill>
                            <a:srgbClr val="000000"/>
                          </a:solidFill>
                          <a:latin typeface="Times New Roman"/>
                        </a:rPr>
                        <a:t>2024</a:t>
                      </a:r>
                      <a:endParaRPr lang="en-US" dirty="0"/>
                    </a:p>
                  </a:txBody>
                  <a:tcPr/>
                </a:tc>
                <a:tc>
                  <a:txBody>
                    <a:bodyPr/>
                    <a:lstStyle/>
                    <a:p>
                      <a:pPr lvl="0" algn="l">
                        <a:buNone/>
                      </a:pPr>
                      <a:r>
                        <a:rPr lang="en-US" sz="1200" b="0" i="0" u="none" strike="noStrike" baseline="0" noProof="0" dirty="0">
                          <a:solidFill>
                            <a:srgbClr val="000000"/>
                          </a:solidFill>
                          <a:latin typeface="Times New Roman"/>
                        </a:rPr>
                        <a:t>Dr RM Rani, Amrit Anand, Pratham Agarwal, </a:t>
                      </a:r>
                    </a:p>
                  </a:txBody>
                  <a:tcPr/>
                </a:tc>
                <a:tc>
                  <a:txBody>
                    <a:bodyPr/>
                    <a:lstStyle/>
                    <a:p>
                      <a:pPr marL="171450" indent="-171450" algn="l">
                        <a:buFont typeface="Arial"/>
                        <a:buChar char="•"/>
                      </a:pPr>
                      <a:r>
                        <a:rPr lang="en-US" sz="1200" dirty="0">
                          <a:latin typeface="Times New Roman"/>
                        </a:rPr>
                        <a:t>Utilization of boosting algorithms in machine learning to detect potential instances of income tax fraud.</a:t>
                      </a:r>
                    </a:p>
                  </a:txBody>
                  <a:tcPr/>
                </a:tc>
                <a:tc>
                  <a:txBody>
                    <a:bodyPr/>
                    <a:lstStyle/>
                    <a:p>
                      <a:pPr lvl="0" algn="l">
                        <a:buNone/>
                      </a:pPr>
                      <a:r>
                        <a:rPr lang="en-US" sz="1200" b="0" i="0" u="none" strike="noStrike" baseline="0" noProof="0" dirty="0">
                          <a:solidFill>
                            <a:srgbClr val="000000"/>
                          </a:solidFill>
                          <a:latin typeface="Times New Roman"/>
                        </a:rPr>
                        <a:t>Combined multiple weak learners to create a strong predictive model.</a:t>
                      </a:r>
                      <a:endParaRPr lang="en-US" dirty="0"/>
                    </a:p>
                  </a:txBody>
                  <a:tcPr/>
                </a:tc>
                <a:tc>
                  <a:txBody>
                    <a:bodyPr/>
                    <a:lstStyle/>
                    <a:p>
                      <a:pPr algn="l"/>
                      <a:r>
                        <a:rPr lang="en-US" sz="1200" dirty="0">
                          <a:latin typeface="Times New Roman"/>
                        </a:rPr>
                        <a:t>Fine tuning is difficult, which may result in overfitting.</a:t>
                      </a:r>
                    </a:p>
                  </a:txBody>
                  <a:tcPr/>
                </a:tc>
                <a:extLst>
                  <a:ext uri="{0D108BD9-81ED-4DB2-BD59-A6C34878D82A}">
                    <a16:rowId xmlns:a16="http://schemas.microsoft.com/office/drawing/2014/main" val="365562505"/>
                  </a:ext>
                </a:extLst>
              </a:tr>
              <a:tr h="658772">
                <a:tc>
                  <a:txBody>
                    <a:bodyPr/>
                    <a:lstStyle/>
                    <a:p>
                      <a:pPr algn="l"/>
                      <a:r>
                        <a:rPr lang="en-US" sz="1200" dirty="0">
                          <a:latin typeface="Times New Roman"/>
                        </a:rPr>
                        <a:t>5</a:t>
                      </a:r>
                    </a:p>
                  </a:txBody>
                  <a:tcPr/>
                </a:tc>
                <a:tc>
                  <a:txBody>
                    <a:bodyPr/>
                    <a:lstStyle/>
                    <a:p>
                      <a:pPr lvl="0" algn="l">
                        <a:buNone/>
                      </a:pPr>
                      <a:r>
                        <a:rPr lang="en-US" sz="1200" b="0" i="0" u="none" strike="noStrike" baseline="0" noProof="0" dirty="0">
                          <a:solidFill>
                            <a:srgbClr val="000000"/>
                          </a:solidFill>
                          <a:latin typeface="Times New Roman"/>
                        </a:rPr>
                        <a:t>A Multi-Module Machine Learning Approach to Detect Tax Fraud. </a:t>
                      </a:r>
                      <a:r>
                        <a:rPr lang="en-US" sz="1200" b="1" i="0" u="none" strike="noStrike" baseline="0" noProof="0" dirty="0">
                          <a:solidFill>
                            <a:srgbClr val="000000"/>
                          </a:solidFill>
                          <a:latin typeface="Times New Roman"/>
                        </a:rPr>
                        <a:t>Year:</a:t>
                      </a:r>
                      <a:r>
                        <a:rPr lang="en-US" sz="1200" b="0" i="0" u="none" strike="noStrike" baseline="0" noProof="0" dirty="0">
                          <a:solidFill>
                            <a:srgbClr val="000000"/>
                          </a:solidFill>
                          <a:latin typeface="Times New Roman"/>
                        </a:rPr>
                        <a:t> 2022</a:t>
                      </a:r>
                      <a:endParaRPr lang="en-US" dirty="0"/>
                    </a:p>
                  </a:txBody>
                  <a:tcPr/>
                </a:tc>
                <a:tc>
                  <a:txBody>
                    <a:bodyPr/>
                    <a:lstStyle/>
                    <a:p>
                      <a:pPr lvl="0" algn="l">
                        <a:buNone/>
                      </a:pPr>
                      <a:r>
                        <a:rPr lang="en-US" sz="1200" b="0" i="0" u="none" strike="noStrike" baseline="0" noProof="0" dirty="0">
                          <a:solidFill>
                            <a:srgbClr val="000000"/>
                          </a:solidFill>
                          <a:latin typeface="Times New Roman"/>
                        </a:rPr>
                        <a:t>N. </a:t>
                      </a:r>
                      <a:r>
                        <a:rPr lang="en-US" sz="1200" b="0" i="0" u="none" strike="noStrike" baseline="0" noProof="0" err="1">
                          <a:solidFill>
                            <a:srgbClr val="000000"/>
                          </a:solidFill>
                          <a:latin typeface="Times New Roman"/>
                        </a:rPr>
                        <a:t>Alsadhan</a:t>
                      </a:r>
                      <a:r>
                        <a:rPr lang="en-US" sz="1200" b="0" i="0" u="none" strike="noStrike" baseline="0" noProof="0" dirty="0">
                          <a:solidFill>
                            <a:srgbClr val="000000"/>
                          </a:solidFill>
                          <a:latin typeface="Times New Roman"/>
                        </a:rPr>
                        <a:t> </a:t>
                      </a:r>
                      <a:endParaRPr lang="en-US" dirty="0"/>
                    </a:p>
                  </a:txBody>
                  <a:tcPr/>
                </a:tc>
                <a:tc>
                  <a:txBody>
                    <a:bodyPr/>
                    <a:lstStyle/>
                    <a:p>
                      <a:pPr marL="171450" indent="-171450" algn="l">
                        <a:buFont typeface="Arial"/>
                        <a:buChar char="•"/>
                      </a:pPr>
                      <a:r>
                        <a:rPr lang="en-US" sz="1200" dirty="0">
                          <a:latin typeface="Times New Roman"/>
                        </a:rPr>
                        <a:t>Utilizes supervised and unsupervised models with compliance score of  every taxpayer.</a:t>
                      </a:r>
                    </a:p>
                  </a:txBody>
                  <a:tcPr/>
                </a:tc>
                <a:tc>
                  <a:txBody>
                    <a:bodyPr/>
                    <a:lstStyle/>
                    <a:p>
                      <a:pPr lvl="0" algn="l">
                        <a:buNone/>
                      </a:pPr>
                      <a:r>
                        <a:rPr lang="en-US" sz="1000" b="0" i="0" u="none" strike="noStrike" baseline="0" noProof="0" dirty="0">
                          <a:solidFill>
                            <a:srgbClr val="000000"/>
                          </a:solidFill>
                          <a:latin typeface="Times New Roman"/>
                        </a:rPr>
                        <a:t> F</a:t>
                      </a:r>
                      <a:r>
                        <a:rPr lang="en-US" sz="1200" b="0" i="0" u="none" strike="noStrike" baseline="0" noProof="0" dirty="0">
                          <a:solidFill>
                            <a:srgbClr val="000000"/>
                          </a:solidFill>
                          <a:latin typeface="Times New Roman"/>
                        </a:rPr>
                        <a:t>ramework uses the data in its totality, allowing it to detect new patterns of fraud.</a:t>
                      </a:r>
                      <a:endParaRPr lang="en-US" sz="1200" dirty="0"/>
                    </a:p>
                  </a:txBody>
                  <a:tcPr/>
                </a:tc>
                <a:tc>
                  <a:txBody>
                    <a:bodyPr/>
                    <a:lstStyle/>
                    <a:p>
                      <a:pPr lvl="0" algn="just">
                        <a:buNone/>
                      </a:pPr>
                      <a:r>
                        <a:rPr lang="en-US" sz="1000" b="0" i="0" u="none" strike="noStrike" baseline="0" noProof="0" dirty="0">
                          <a:solidFill>
                            <a:srgbClr val="000000"/>
                          </a:solidFill>
                          <a:latin typeface="Times New Roman"/>
                        </a:rPr>
                        <a:t>Utilizing the entire dataset without proper validation may lead to overfitting</a:t>
                      </a:r>
                      <a:endParaRPr lang="en-US" dirty="0"/>
                    </a:p>
                  </a:txBody>
                  <a:tcPr/>
                </a:tc>
                <a:extLst>
                  <a:ext uri="{0D108BD9-81ED-4DB2-BD59-A6C34878D82A}">
                    <a16:rowId xmlns:a16="http://schemas.microsoft.com/office/drawing/2014/main" val="1408818796"/>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1" name="Content Placeholder 3">
            <a:extLst>
              <a:ext uri="{FF2B5EF4-FFF2-40B4-BE49-F238E27FC236}">
                <a16:creationId xmlns:a16="http://schemas.microsoft.com/office/drawing/2014/main" id="{53B434EF-FD13-4B60-1FCD-24C7849F2D72}"/>
              </a:ext>
            </a:extLst>
          </p:cNvPr>
          <p:cNvGraphicFramePr>
            <a:graphicFrameLocks noGrp="1"/>
          </p:cNvGraphicFramePr>
          <p:nvPr>
            <p:ph idx="1"/>
            <p:extLst>
              <p:ext uri="{D42A27DB-BD31-4B8C-83A1-F6EECF244321}">
                <p14:modId xmlns:p14="http://schemas.microsoft.com/office/powerpoint/2010/main" val="4140750711"/>
              </p:ext>
            </p:extLst>
          </p:nvPr>
        </p:nvGraphicFramePr>
        <p:xfrm>
          <a:off x="484907" y="944160"/>
          <a:ext cx="11331164" cy="5181600"/>
        </p:xfrm>
        <a:graphic>
          <a:graphicData uri="http://schemas.openxmlformats.org/drawingml/2006/table">
            <a:tbl>
              <a:tblPr firstRow="1" bandRow="1">
                <a:tableStyleId>{E8B1032C-EA38-4F05-BA0D-38AFFFC7BED3}</a:tableStyleId>
              </a:tblPr>
              <a:tblGrid>
                <a:gridCol w="540150">
                  <a:extLst>
                    <a:ext uri="{9D8B030D-6E8A-4147-A177-3AD203B41FA5}">
                      <a16:colId xmlns:a16="http://schemas.microsoft.com/office/drawing/2014/main" val="3590991407"/>
                    </a:ext>
                  </a:extLst>
                </a:gridCol>
                <a:gridCol w="3009416">
                  <a:extLst>
                    <a:ext uri="{9D8B030D-6E8A-4147-A177-3AD203B41FA5}">
                      <a16:colId xmlns:a16="http://schemas.microsoft.com/office/drawing/2014/main" val="2973407744"/>
                    </a:ext>
                  </a:extLst>
                </a:gridCol>
                <a:gridCol w="1890531">
                  <a:extLst>
                    <a:ext uri="{9D8B030D-6E8A-4147-A177-3AD203B41FA5}">
                      <a16:colId xmlns:a16="http://schemas.microsoft.com/office/drawing/2014/main" val="3466063649"/>
                    </a:ext>
                  </a:extLst>
                </a:gridCol>
                <a:gridCol w="2114009">
                  <a:extLst>
                    <a:ext uri="{9D8B030D-6E8A-4147-A177-3AD203B41FA5}">
                      <a16:colId xmlns:a16="http://schemas.microsoft.com/office/drawing/2014/main" val="3855641590"/>
                    </a:ext>
                  </a:extLst>
                </a:gridCol>
                <a:gridCol w="1888529">
                  <a:extLst>
                    <a:ext uri="{9D8B030D-6E8A-4147-A177-3AD203B41FA5}">
                      <a16:colId xmlns:a16="http://schemas.microsoft.com/office/drawing/2014/main" val="4176285714"/>
                    </a:ext>
                  </a:extLst>
                </a:gridCol>
                <a:gridCol w="1888529">
                  <a:extLst>
                    <a:ext uri="{9D8B030D-6E8A-4147-A177-3AD203B41FA5}">
                      <a16:colId xmlns:a16="http://schemas.microsoft.com/office/drawing/2014/main" val="738309276"/>
                    </a:ext>
                  </a:extLst>
                </a:gridCol>
              </a:tblGrid>
              <a:tr h="474322">
                <a:tc>
                  <a:txBody>
                    <a:bodyPr/>
                    <a:lstStyle/>
                    <a:p>
                      <a:pPr algn="ctr"/>
                      <a:r>
                        <a:rPr lang="en-US" sz="1400" dirty="0"/>
                        <a:t>SL NO</a:t>
                      </a:r>
                    </a:p>
                  </a:txBody>
                  <a:tcPr/>
                </a:tc>
                <a:tc>
                  <a:txBody>
                    <a:bodyPr/>
                    <a:lstStyle/>
                    <a:p>
                      <a:pPr algn="ctr"/>
                      <a:r>
                        <a:rPr lang="en-US" sz="1400" dirty="0"/>
                        <a:t>Title of the paper and year</a:t>
                      </a:r>
                    </a:p>
                  </a:txBody>
                  <a:tcPr/>
                </a:tc>
                <a:tc>
                  <a:txBody>
                    <a:bodyPr/>
                    <a:lstStyle/>
                    <a:p>
                      <a:pPr algn="ctr"/>
                      <a:r>
                        <a:rPr lang="en-US" sz="1400" dirty="0"/>
                        <a:t>Authors</a:t>
                      </a:r>
                    </a:p>
                  </a:txBody>
                  <a:tcPr/>
                </a:tc>
                <a:tc>
                  <a:txBody>
                    <a:bodyPr/>
                    <a:lstStyle/>
                    <a:p>
                      <a:pPr algn="ctr"/>
                      <a:r>
                        <a:rPr lang="en-US" sz="1400" dirty="0"/>
                        <a:t>Methodology used</a:t>
                      </a:r>
                    </a:p>
                  </a:txBody>
                  <a:tcPr/>
                </a:tc>
                <a:tc>
                  <a:txBody>
                    <a:bodyPr/>
                    <a:lstStyle/>
                    <a:p>
                      <a:pPr algn="ctr"/>
                      <a:r>
                        <a:rPr lang="en-US" sz="1400" dirty="0"/>
                        <a:t>Advantages</a:t>
                      </a:r>
                    </a:p>
                  </a:txBody>
                  <a:tcPr/>
                </a:tc>
                <a:tc>
                  <a:txBody>
                    <a:bodyPr/>
                    <a:lstStyle/>
                    <a:p>
                      <a:pPr algn="ctr"/>
                      <a:r>
                        <a:rPr lang="en-US" sz="1400" dirty="0"/>
                        <a:t>Disadvantages</a:t>
                      </a:r>
                      <a:endParaRPr lang="en-US" sz="1400" dirty="0" err="1"/>
                    </a:p>
                  </a:txBody>
                  <a:tcPr/>
                </a:tc>
                <a:extLst>
                  <a:ext uri="{0D108BD9-81ED-4DB2-BD59-A6C34878D82A}">
                    <a16:rowId xmlns:a16="http://schemas.microsoft.com/office/drawing/2014/main" val="1439641865"/>
                  </a:ext>
                </a:extLst>
              </a:tr>
              <a:tr h="930747">
                <a:tc>
                  <a:txBody>
                    <a:bodyPr/>
                    <a:lstStyle/>
                    <a:p>
                      <a:pPr algn="l"/>
                      <a:r>
                        <a:rPr lang="en-US" sz="1200" dirty="0">
                          <a:latin typeface="Times New Roman"/>
                        </a:rPr>
                        <a:t>6</a:t>
                      </a:r>
                    </a:p>
                  </a:txBody>
                  <a:tcPr/>
                </a:tc>
                <a:tc>
                  <a:txBody>
                    <a:bodyPr/>
                    <a:lstStyle/>
                    <a:p>
                      <a:pPr lvl="0" algn="l">
                        <a:buNone/>
                      </a:pPr>
                      <a:r>
                        <a:rPr lang="en-US" sz="1200" b="0" i="0" u="none" strike="noStrike" baseline="0" noProof="0" dirty="0">
                          <a:solidFill>
                            <a:srgbClr val="000000"/>
                          </a:solidFill>
                          <a:latin typeface="Times New Roman"/>
                        </a:rPr>
                        <a:t>Tax Fraud Detection for Under-Reporting Declarations Using an Unsupervised Machine Learning Approach</a:t>
                      </a:r>
                      <a:r>
                        <a:rPr lang="en-US" sz="1200" b="0" i="0" u="none" strike="noStrike" noProof="0" dirty="0">
                          <a:solidFill>
                            <a:srgbClr val="000000"/>
                          </a:solidFill>
                          <a:latin typeface="Times New Roman"/>
                        </a:rPr>
                        <a:t>. </a:t>
                      </a:r>
                      <a:r>
                        <a:rPr lang="en-US" sz="1200" b="1" i="0" u="none" strike="noStrike" noProof="0" dirty="0">
                          <a:solidFill>
                            <a:srgbClr val="000000"/>
                          </a:solidFill>
                          <a:latin typeface="Times New Roman"/>
                        </a:rPr>
                        <a:t>Year:</a:t>
                      </a:r>
                      <a:r>
                        <a:rPr lang="en-US" sz="1200" b="0" i="0" u="none" strike="noStrike" noProof="0" dirty="0">
                          <a:solidFill>
                            <a:srgbClr val="000000"/>
                          </a:solidFill>
                          <a:latin typeface="Times New Roman"/>
                        </a:rPr>
                        <a:t> 2018</a:t>
                      </a:r>
                      <a:endParaRPr lang="en-US" dirty="0">
                        <a:latin typeface="Times New Roman"/>
                      </a:endParaRPr>
                    </a:p>
                  </a:txBody>
                  <a:tcPr/>
                </a:tc>
                <a:tc>
                  <a:txBody>
                    <a:bodyPr/>
                    <a:lstStyle/>
                    <a:p>
                      <a:pPr lvl="0" algn="l">
                        <a:buNone/>
                      </a:pPr>
                      <a:r>
                        <a:rPr lang="en-US" sz="1200" b="0" i="0" u="none" strike="noStrike" baseline="0" noProof="0" dirty="0">
                          <a:solidFill>
                            <a:srgbClr val="000000"/>
                          </a:solidFill>
                          <a:latin typeface="Times New Roman"/>
                        </a:rPr>
                        <a:t>Daniel de Roux, Boris Perez, Andrés Moreno, Maria del Pilar Villamil, César Figueroa </a:t>
                      </a:r>
                      <a:endParaRPr lang="en-US" dirty="0"/>
                    </a:p>
                  </a:txBody>
                  <a:tcPr/>
                </a:tc>
                <a:tc>
                  <a:txBody>
                    <a:bodyPr/>
                    <a:lstStyle/>
                    <a:p>
                      <a:pPr marL="171450" lvl="0" indent="-171450" algn="l">
                        <a:buFont typeface="Arial"/>
                        <a:buChar char="•"/>
                      </a:pPr>
                      <a:r>
                        <a:rPr lang="en-US" sz="1200" b="0" i="0" u="none" strike="noStrike" baseline="0" noProof="0" dirty="0">
                          <a:solidFill>
                            <a:srgbClr val="000000"/>
                          </a:solidFill>
                          <a:latin typeface="Times New Roman"/>
                        </a:rPr>
                        <a:t>Detection of potential fraudulent taxpayers using only unsupervised learning techniques.</a:t>
                      </a:r>
                      <a:endParaRPr lang="en-US" dirty="0"/>
                    </a:p>
                  </a:txBody>
                  <a:tcPr/>
                </a:tc>
                <a:tc>
                  <a:txBody>
                    <a:bodyPr/>
                    <a:lstStyle/>
                    <a:p>
                      <a:pPr lvl="0" algn="l">
                        <a:buNone/>
                      </a:pPr>
                      <a:r>
                        <a:rPr lang="en-US" sz="1200" b="0" i="0" u="none" strike="noStrike" baseline="0" noProof="0" dirty="0">
                          <a:solidFill>
                            <a:srgbClr val="000000"/>
                          </a:solidFill>
                          <a:latin typeface="Times New Roman"/>
                        </a:rPr>
                        <a:t>Discovery of hidden patterns in the data without prior knowledge of fraud instances</a:t>
                      </a:r>
                      <a:endParaRPr lang="en-US" dirty="0"/>
                    </a:p>
                  </a:txBody>
                  <a:tcPr/>
                </a:tc>
                <a:tc>
                  <a:txBody>
                    <a:bodyPr/>
                    <a:lstStyle/>
                    <a:p>
                      <a:pPr lvl="0" algn="l">
                        <a:buNone/>
                      </a:pPr>
                      <a:r>
                        <a:rPr lang="en-US" sz="1200" b="0" i="0" u="none" strike="noStrike" baseline="0" noProof="0" dirty="0">
                          <a:solidFill>
                            <a:srgbClr val="000000"/>
                          </a:solidFill>
                          <a:latin typeface="Times New Roman"/>
                        </a:rPr>
                        <a:t>Absence of labeled data makes it challenging to validate the effectiveness of the detected patterns or clusters.</a:t>
                      </a:r>
                      <a:endParaRPr lang="en-US" dirty="0"/>
                    </a:p>
                  </a:txBody>
                  <a:tcPr/>
                </a:tc>
                <a:extLst>
                  <a:ext uri="{0D108BD9-81ED-4DB2-BD59-A6C34878D82A}">
                    <a16:rowId xmlns:a16="http://schemas.microsoft.com/office/drawing/2014/main" val="2927783204"/>
                  </a:ext>
                </a:extLst>
              </a:tr>
              <a:tr h="868101">
                <a:tc>
                  <a:txBody>
                    <a:bodyPr/>
                    <a:lstStyle/>
                    <a:p>
                      <a:pPr algn="l"/>
                      <a:r>
                        <a:rPr lang="en-US" sz="1200" dirty="0">
                          <a:latin typeface="Times New Roman"/>
                        </a:rPr>
                        <a:t>7</a:t>
                      </a:r>
                    </a:p>
                  </a:txBody>
                  <a:tcPr/>
                </a:tc>
                <a:tc>
                  <a:txBody>
                    <a:bodyPr/>
                    <a:lstStyle/>
                    <a:p>
                      <a:pPr lvl="0" algn="l">
                        <a:buNone/>
                      </a:pPr>
                      <a:r>
                        <a:rPr lang="en-US" sz="1200" b="0" i="0" u="none" strike="noStrike" baseline="0" noProof="0" dirty="0">
                          <a:solidFill>
                            <a:srgbClr val="000000"/>
                          </a:solidFill>
                          <a:latin typeface="Times New Roman"/>
                        </a:rPr>
                        <a:t>Machine Learning and Advanced Analytics in Tax Fraud Detection. </a:t>
                      </a:r>
                      <a:r>
                        <a:rPr lang="en-US" sz="1200" b="1" i="0" u="none" strike="noStrike" baseline="0" noProof="0" dirty="0">
                          <a:solidFill>
                            <a:srgbClr val="000000"/>
                          </a:solidFill>
                          <a:latin typeface="Times New Roman"/>
                        </a:rPr>
                        <a:t>Year:</a:t>
                      </a:r>
                      <a:r>
                        <a:rPr lang="en-US" sz="1200" b="0" i="0" u="none" strike="noStrike" baseline="0" noProof="0" dirty="0">
                          <a:solidFill>
                            <a:srgbClr val="000000"/>
                          </a:solidFill>
                          <a:latin typeface="Times New Roman"/>
                        </a:rPr>
                        <a:t> 2019</a:t>
                      </a:r>
                      <a:endParaRPr lang="en-US" dirty="0">
                        <a:latin typeface="Times New Roman"/>
                      </a:endParaRPr>
                    </a:p>
                  </a:txBody>
                  <a:tcPr/>
                </a:tc>
                <a:tc>
                  <a:txBody>
                    <a:bodyPr/>
                    <a:lstStyle/>
                    <a:p>
                      <a:pPr lvl="0" algn="l">
                        <a:buNone/>
                      </a:pPr>
                      <a:r>
                        <a:rPr lang="en-US" sz="1200" b="0" i="0" u="none" strike="noStrike" baseline="0" noProof="0" dirty="0" err="1">
                          <a:solidFill>
                            <a:srgbClr val="000000"/>
                          </a:solidFill>
                          <a:latin typeface="Times New Roman"/>
                        </a:rPr>
                        <a:t>Abzetdin</a:t>
                      </a:r>
                      <a:r>
                        <a:rPr lang="en-US" sz="1200" b="0" i="0" u="none" strike="noStrike" baseline="0" noProof="0" dirty="0">
                          <a:solidFill>
                            <a:srgbClr val="000000"/>
                          </a:solidFill>
                          <a:latin typeface="Times New Roman"/>
                        </a:rPr>
                        <a:t> Z. Adamov</a:t>
                      </a:r>
                      <a:endParaRPr lang="en-US" dirty="0"/>
                    </a:p>
                  </a:txBody>
                  <a:tcPr/>
                </a:tc>
                <a:tc>
                  <a:txBody>
                    <a:bodyPr/>
                    <a:lstStyle/>
                    <a:p>
                      <a:pPr marL="171450" lvl="0" indent="-171450" algn="l">
                        <a:lnSpc>
                          <a:spcPct val="100000"/>
                        </a:lnSpc>
                        <a:buFont typeface="Arial"/>
                        <a:buChar char="•"/>
                      </a:pPr>
                      <a:r>
                        <a:rPr lang="en-US" sz="1200" dirty="0">
                          <a:latin typeface="Times New Roman"/>
                        </a:rPr>
                        <a:t>Implementation of Advanced </a:t>
                      </a:r>
                      <a:r>
                        <a:rPr lang="en-US" sz="1200" b="0" i="0" u="none" strike="noStrike" baseline="0" noProof="0" dirty="0">
                          <a:solidFill>
                            <a:srgbClr val="000000"/>
                          </a:solidFill>
                          <a:latin typeface="Times New Roman"/>
                        </a:rPr>
                        <a:t>Data Analytics and Machine Learning for fraud detection. </a:t>
                      </a:r>
                      <a:endParaRPr lang="en-US" dirty="0"/>
                    </a:p>
                  </a:txBody>
                  <a:tcPr/>
                </a:tc>
                <a:tc>
                  <a:txBody>
                    <a:bodyPr/>
                    <a:lstStyle/>
                    <a:p>
                      <a:pPr lvl="0" algn="l">
                        <a:buNone/>
                      </a:pPr>
                      <a:r>
                        <a:rPr lang="en-US" sz="1200" b="0" i="0" u="none" strike="noStrike" baseline="0" noProof="0" dirty="0">
                          <a:solidFill>
                            <a:srgbClr val="000000"/>
                          </a:solidFill>
                          <a:latin typeface="Times New Roman"/>
                        </a:rPr>
                        <a:t>Can identify complex patterns and anomalies in large datasets that traditional methods may miss</a:t>
                      </a:r>
                      <a:endParaRPr lang="en-US" dirty="0"/>
                    </a:p>
                  </a:txBody>
                  <a:tcPr/>
                </a:tc>
                <a:tc>
                  <a:txBody>
                    <a:bodyPr/>
                    <a:lstStyle/>
                    <a:p>
                      <a:pPr lvl="0" algn="l">
                        <a:buNone/>
                      </a:pPr>
                      <a:r>
                        <a:rPr lang="en-US" sz="1200" b="0" i="0" u="none" strike="noStrike" baseline="0" noProof="0" dirty="0">
                          <a:solidFill>
                            <a:srgbClr val="000000"/>
                          </a:solidFill>
                          <a:latin typeface="Times New Roman"/>
                        </a:rPr>
                        <a:t>Complex and resource-intensive, may pose challenges for organizations with limited resources.</a:t>
                      </a:r>
                    </a:p>
                  </a:txBody>
                  <a:tcPr/>
                </a:tc>
                <a:extLst>
                  <a:ext uri="{0D108BD9-81ED-4DB2-BD59-A6C34878D82A}">
                    <a16:rowId xmlns:a16="http://schemas.microsoft.com/office/drawing/2014/main" val="3751017724"/>
                  </a:ext>
                </a:extLst>
              </a:tr>
              <a:tr h="742808">
                <a:tc>
                  <a:txBody>
                    <a:bodyPr/>
                    <a:lstStyle/>
                    <a:p>
                      <a:pPr algn="l"/>
                      <a:r>
                        <a:rPr lang="en-US" sz="1200" dirty="0">
                          <a:latin typeface="Times New Roman"/>
                        </a:rPr>
                        <a:t>8</a:t>
                      </a:r>
                    </a:p>
                  </a:txBody>
                  <a:tcPr/>
                </a:tc>
                <a:tc>
                  <a:txBody>
                    <a:bodyPr/>
                    <a:lstStyle/>
                    <a:p>
                      <a:pPr lvl="0" algn="l">
                        <a:buNone/>
                      </a:pPr>
                      <a:r>
                        <a:rPr lang="en-US" sz="1200" b="0" i="0" u="none" strike="noStrike" baseline="0" noProof="0" dirty="0">
                          <a:solidFill>
                            <a:srgbClr val="000000"/>
                          </a:solidFill>
                          <a:latin typeface="Times New Roman"/>
                        </a:rPr>
                        <a:t>Tax Fraud Detection through Neural Networks: An Application Using a Sample of Personal Income Taxpayers. </a:t>
                      </a:r>
                      <a:r>
                        <a:rPr lang="en-US" sz="1200" b="1" i="0" u="none" strike="noStrike" baseline="0" noProof="0" dirty="0">
                          <a:solidFill>
                            <a:srgbClr val="000000"/>
                          </a:solidFill>
                          <a:latin typeface="Times New Roman"/>
                        </a:rPr>
                        <a:t>Year: </a:t>
                      </a:r>
                      <a:r>
                        <a:rPr lang="en-US" sz="1200" b="0" i="0" u="none" strike="noStrike" baseline="0" noProof="0" dirty="0">
                          <a:solidFill>
                            <a:srgbClr val="000000"/>
                          </a:solidFill>
                          <a:latin typeface="Times New Roman"/>
                        </a:rPr>
                        <a:t>2019</a:t>
                      </a:r>
                      <a:endParaRPr lang="en-US" dirty="0"/>
                    </a:p>
                  </a:txBody>
                  <a:tcPr/>
                </a:tc>
                <a:tc>
                  <a:txBody>
                    <a:bodyPr/>
                    <a:lstStyle/>
                    <a:p>
                      <a:pPr lvl="0" algn="l">
                        <a:buNone/>
                      </a:pPr>
                      <a:r>
                        <a:rPr lang="en-US" sz="1200" b="0" i="0" u="none" strike="noStrike" baseline="0" noProof="0" dirty="0">
                          <a:solidFill>
                            <a:srgbClr val="000000"/>
                          </a:solidFill>
                          <a:latin typeface="Times New Roman"/>
                        </a:rPr>
                        <a:t>César Pérez López, María Jesús Delgado Rodríguez, Sonia de Lucas Santos</a:t>
                      </a:r>
                      <a:endParaRPr lang="en-US" dirty="0"/>
                    </a:p>
                  </a:txBody>
                  <a:tcPr/>
                </a:tc>
                <a:tc>
                  <a:txBody>
                    <a:bodyPr/>
                    <a:lstStyle/>
                    <a:p>
                      <a:pPr marL="171450" indent="-171450" algn="l">
                        <a:buFont typeface="Arial"/>
                        <a:buChar char="•"/>
                      </a:pPr>
                      <a:r>
                        <a:rPr lang="en-US" sz="1200" dirty="0">
                          <a:latin typeface="Times New Roman"/>
                        </a:rPr>
                        <a:t>Multilayer Perceptron (MLP) supervised learning neural network model implemented.</a:t>
                      </a:r>
                    </a:p>
                  </a:txBody>
                  <a:tcPr/>
                </a:tc>
                <a:tc>
                  <a:txBody>
                    <a:bodyPr/>
                    <a:lstStyle/>
                    <a:p>
                      <a:pPr marL="0" lvl="0" indent="0" algn="l">
                        <a:lnSpc>
                          <a:spcPct val="100000"/>
                        </a:lnSpc>
                        <a:buNone/>
                      </a:pPr>
                      <a:r>
                        <a:rPr lang="en-US" sz="1200" b="0" i="0" u="none" strike="noStrike" baseline="0" noProof="0" dirty="0">
                          <a:solidFill>
                            <a:srgbClr val="000000"/>
                          </a:solidFill>
                          <a:latin typeface="Times New Roman"/>
                        </a:rPr>
                        <a:t>Detect intricate patterns in fraud detection.</a:t>
                      </a:r>
                      <a:endParaRPr lang="en-US" dirty="0"/>
                    </a:p>
                  </a:txBody>
                  <a:tcPr/>
                </a:tc>
                <a:tc>
                  <a:txBody>
                    <a:bodyPr/>
                    <a:lstStyle/>
                    <a:p>
                      <a:pPr lvl="0" algn="l">
                        <a:buNone/>
                      </a:pPr>
                      <a:r>
                        <a:rPr lang="en-US" sz="1200" b="0" i="0" u="none" strike="noStrike" noProof="0" dirty="0"/>
                        <a:t>Can overfit the training data.</a:t>
                      </a:r>
                      <a:endParaRPr lang="en-US" dirty="0"/>
                    </a:p>
                  </a:txBody>
                  <a:tcPr/>
                </a:tc>
                <a:extLst>
                  <a:ext uri="{0D108BD9-81ED-4DB2-BD59-A6C34878D82A}">
                    <a16:rowId xmlns:a16="http://schemas.microsoft.com/office/drawing/2014/main" val="4258341703"/>
                  </a:ext>
                </a:extLst>
              </a:tr>
              <a:tr h="590666">
                <a:tc>
                  <a:txBody>
                    <a:bodyPr/>
                    <a:lstStyle/>
                    <a:p>
                      <a:pPr algn="l"/>
                      <a:r>
                        <a:rPr lang="en-US" sz="1200" dirty="0">
                          <a:latin typeface="Times New Roman"/>
                        </a:rPr>
                        <a:t>9</a:t>
                      </a:r>
                    </a:p>
                  </a:txBody>
                  <a:tcPr/>
                </a:tc>
                <a:tc>
                  <a:txBody>
                    <a:bodyPr/>
                    <a:lstStyle/>
                    <a:p>
                      <a:pPr lvl="0" algn="l">
                        <a:buNone/>
                      </a:pPr>
                      <a:r>
                        <a:rPr lang="en-US" sz="1200" b="0" i="0" u="none" strike="noStrike" baseline="0" noProof="0" dirty="0">
                          <a:solidFill>
                            <a:srgbClr val="000000"/>
                          </a:solidFill>
                          <a:latin typeface="Times New Roman"/>
                        </a:rPr>
                        <a:t>Deep learning-based detection of tax frauds: an application to property acquisition tax. </a:t>
                      </a:r>
                      <a:r>
                        <a:rPr lang="en-US" sz="1200" b="1" i="0" u="none" strike="noStrike" baseline="0" noProof="0" dirty="0">
                          <a:solidFill>
                            <a:srgbClr val="000000"/>
                          </a:solidFill>
                          <a:latin typeface="Times New Roman"/>
                        </a:rPr>
                        <a:t>Year: </a:t>
                      </a:r>
                      <a:r>
                        <a:rPr lang="en-US" sz="1200" b="0" i="0" u="none" strike="noStrike" baseline="0" noProof="0" dirty="0">
                          <a:solidFill>
                            <a:srgbClr val="000000"/>
                          </a:solidFill>
                          <a:latin typeface="Times New Roman"/>
                        </a:rPr>
                        <a:t>2022</a:t>
                      </a:r>
                      <a:endParaRPr lang="en-US" dirty="0"/>
                    </a:p>
                  </a:txBody>
                  <a:tcPr/>
                </a:tc>
                <a:tc>
                  <a:txBody>
                    <a:bodyPr/>
                    <a:lstStyle/>
                    <a:p>
                      <a:pPr lvl="0" algn="l">
                        <a:buNone/>
                      </a:pPr>
                      <a:r>
                        <a:rPr lang="en-US" sz="1200" b="0" i="0" u="none" strike="noStrike" baseline="0" noProof="0" dirty="0" err="1">
                          <a:solidFill>
                            <a:srgbClr val="000000"/>
                          </a:solidFill>
                          <a:latin typeface="Times New Roman"/>
                        </a:rPr>
                        <a:t>Changro</a:t>
                      </a:r>
                      <a:r>
                        <a:rPr lang="en-US" sz="1200" b="0" i="0" u="none" strike="noStrike" baseline="0" noProof="0" dirty="0">
                          <a:solidFill>
                            <a:srgbClr val="000000"/>
                          </a:solidFill>
                          <a:latin typeface="Times New Roman"/>
                        </a:rPr>
                        <a:t> Lee</a:t>
                      </a:r>
                      <a:endParaRPr lang="en-US" dirty="0"/>
                    </a:p>
                  </a:txBody>
                  <a:tcPr/>
                </a:tc>
                <a:tc>
                  <a:txBody>
                    <a:bodyPr/>
                    <a:lstStyle/>
                    <a:p>
                      <a:pPr marL="171450" indent="-171450" algn="l">
                        <a:buFont typeface="Arial"/>
                        <a:buChar char="•"/>
                      </a:pPr>
                      <a:r>
                        <a:rPr lang="en-US" sz="1200" dirty="0">
                          <a:latin typeface="Times New Roman"/>
                        </a:rPr>
                        <a:t>Detect tax deficiencies with autoencoder.</a:t>
                      </a:r>
                    </a:p>
                  </a:txBody>
                  <a:tcPr/>
                </a:tc>
                <a:tc>
                  <a:txBody>
                    <a:bodyPr/>
                    <a:lstStyle/>
                    <a:p>
                      <a:pPr lvl="0" algn="l">
                        <a:buNone/>
                      </a:pPr>
                      <a:r>
                        <a:rPr lang="en-US" sz="1200" b="0" i="0" u="none" strike="noStrike" baseline="0" noProof="0" dirty="0">
                          <a:solidFill>
                            <a:srgbClr val="000000"/>
                          </a:solidFill>
                          <a:latin typeface="Times New Roman"/>
                        </a:rPr>
                        <a:t>Anomaly Detection Without Labeled Data</a:t>
                      </a:r>
                      <a:endParaRPr lang="en-US" dirty="0"/>
                    </a:p>
                  </a:txBody>
                  <a:tcPr/>
                </a:tc>
                <a:tc>
                  <a:txBody>
                    <a:bodyPr/>
                    <a:lstStyle/>
                    <a:p>
                      <a:pPr lvl="0" algn="l">
                        <a:buNone/>
                      </a:pPr>
                      <a:r>
                        <a:rPr lang="en-US" sz="1200" b="0" i="0" u="none" strike="noStrike" baseline="0" noProof="0" dirty="0">
                          <a:solidFill>
                            <a:srgbClr val="000000"/>
                          </a:solidFill>
                          <a:latin typeface="Times New Roman"/>
                        </a:rPr>
                        <a:t>Sensitivity to input data quality.</a:t>
                      </a:r>
                      <a:endParaRPr lang="en-US" dirty="0"/>
                    </a:p>
                  </a:txBody>
                  <a:tcPr/>
                </a:tc>
                <a:extLst>
                  <a:ext uri="{0D108BD9-81ED-4DB2-BD59-A6C34878D82A}">
                    <a16:rowId xmlns:a16="http://schemas.microsoft.com/office/drawing/2014/main" val="365562505"/>
                  </a:ext>
                </a:extLst>
              </a:tr>
              <a:tr h="930747">
                <a:tc>
                  <a:txBody>
                    <a:bodyPr/>
                    <a:lstStyle/>
                    <a:p>
                      <a:pPr algn="l"/>
                      <a:r>
                        <a:rPr lang="en-US" sz="1200" dirty="0">
                          <a:latin typeface="Times New Roman"/>
                        </a:rPr>
                        <a:t>10</a:t>
                      </a:r>
                    </a:p>
                  </a:txBody>
                  <a:tcPr/>
                </a:tc>
                <a:tc>
                  <a:txBody>
                    <a:bodyPr/>
                    <a:lstStyle/>
                    <a:p>
                      <a:pPr marL="0" lvl="0" indent="0" algn="l">
                        <a:lnSpc>
                          <a:spcPct val="100000"/>
                        </a:lnSpc>
                        <a:buNone/>
                      </a:pPr>
                      <a:r>
                        <a:rPr lang="en-US" sz="1200" b="0" i="0" u="none" strike="noStrike" baseline="0" noProof="0" dirty="0">
                          <a:solidFill>
                            <a:srgbClr val="000000"/>
                          </a:solidFill>
                          <a:latin typeface="Times New Roman"/>
                        </a:rPr>
                        <a:t>Enhancing fraud detection in accounting through AI: Techniques and case studies. </a:t>
                      </a:r>
                      <a:r>
                        <a:rPr lang="en-US" sz="1200" b="1" i="0" u="none" strike="noStrike" baseline="0" noProof="0" dirty="0">
                          <a:solidFill>
                            <a:srgbClr val="000000"/>
                          </a:solidFill>
                          <a:latin typeface="Times New Roman"/>
                        </a:rPr>
                        <a:t>Year:</a:t>
                      </a:r>
                      <a:r>
                        <a:rPr lang="en-US" sz="1200" b="0" i="0" u="none" strike="noStrike" baseline="0" noProof="0" dirty="0">
                          <a:solidFill>
                            <a:srgbClr val="000000"/>
                          </a:solidFill>
                          <a:latin typeface="Times New Roman"/>
                        </a:rPr>
                        <a:t> 2023</a:t>
                      </a:r>
                      <a:endParaRPr lang="en-US"/>
                    </a:p>
                  </a:txBody>
                  <a:tcPr/>
                </a:tc>
                <a:tc>
                  <a:txBody>
                    <a:bodyPr/>
                    <a:lstStyle/>
                    <a:p>
                      <a:pPr marL="0" lvl="0" indent="0" algn="l">
                        <a:lnSpc>
                          <a:spcPct val="100000"/>
                        </a:lnSpc>
                        <a:buNone/>
                      </a:pPr>
                      <a:r>
                        <a:rPr lang="en-US" sz="1200" b="0" i="0" u="none" strike="noStrike" baseline="0" noProof="0" dirty="0">
                          <a:solidFill>
                            <a:srgbClr val="000000"/>
                          </a:solidFill>
                          <a:latin typeface="Times New Roman"/>
                        </a:rPr>
                        <a:t>Beatrice Oyinkansola Adelakun, Ebere Ruth </a:t>
                      </a:r>
                      <a:r>
                        <a:rPr lang="en-US" sz="1200" b="0" i="0" u="none" strike="noStrike" baseline="0" noProof="0" dirty="0" err="1">
                          <a:solidFill>
                            <a:srgbClr val="000000"/>
                          </a:solidFill>
                          <a:latin typeface="Times New Roman"/>
                        </a:rPr>
                        <a:t>Onwubuariri</a:t>
                      </a:r>
                      <a:r>
                        <a:rPr lang="en-US" sz="1200" b="0" i="0" u="none" strike="noStrike" baseline="0" noProof="0" dirty="0">
                          <a:solidFill>
                            <a:srgbClr val="000000"/>
                          </a:solidFill>
                          <a:latin typeface="Times New Roman"/>
                        </a:rPr>
                        <a:t>, Gbenga Adeniyi Adeniran3, </a:t>
                      </a:r>
                      <a:endParaRPr lang="en-US" dirty="0"/>
                    </a:p>
                    <a:p>
                      <a:pPr marL="0" lvl="0" indent="0" algn="l">
                        <a:lnSpc>
                          <a:spcPct val="100000"/>
                        </a:lnSpc>
                        <a:buNone/>
                      </a:pPr>
                      <a:r>
                        <a:rPr lang="en-US" sz="1200" b="0" i="0" u="none" strike="noStrike" baseline="0" noProof="0" dirty="0">
                          <a:solidFill>
                            <a:srgbClr val="000000"/>
                          </a:solidFill>
                          <a:latin typeface="Times New Roman"/>
                        </a:rPr>
                        <a:t>Afari </a:t>
                      </a:r>
                      <a:r>
                        <a:rPr lang="en-US" sz="1200" b="0" i="0" u="none" strike="noStrike" baseline="0" noProof="0" dirty="0" err="1">
                          <a:solidFill>
                            <a:srgbClr val="000000"/>
                          </a:solidFill>
                          <a:latin typeface="Times New Roman"/>
                        </a:rPr>
                        <a:t>Ntiakoh</a:t>
                      </a:r>
                      <a:endParaRPr lang="en-US" dirty="0" err="1"/>
                    </a:p>
                  </a:txBody>
                  <a:tcPr/>
                </a:tc>
                <a:tc>
                  <a:txBody>
                    <a:bodyPr/>
                    <a:lstStyle/>
                    <a:p>
                      <a:pPr marL="171450" indent="-171450" algn="l">
                        <a:buFont typeface="Arial"/>
                        <a:buChar char="•"/>
                      </a:pPr>
                      <a:r>
                        <a:rPr lang="en-US" sz="1200" dirty="0">
                          <a:latin typeface="Times New Roman"/>
                        </a:rPr>
                        <a:t>Use of NLP to analyze textual data, such as emails and financial documents, to uncover suspicious activities  in addition to supervised learning.</a:t>
                      </a:r>
                    </a:p>
                  </a:txBody>
                  <a:tcPr/>
                </a:tc>
                <a:tc>
                  <a:txBody>
                    <a:bodyPr/>
                    <a:lstStyle/>
                    <a:p>
                      <a:pPr lvl="0" algn="l">
                        <a:buNone/>
                      </a:pPr>
                      <a:r>
                        <a:rPr lang="en-US" sz="1200" b="0" i="0" u="none" strike="noStrike" baseline="0" noProof="0" dirty="0">
                          <a:solidFill>
                            <a:srgbClr val="000000"/>
                          </a:solidFill>
                          <a:latin typeface="Times New Roman"/>
                        </a:rPr>
                        <a:t>Uncovers Hidden Insights in Text with the use of NLP.</a:t>
                      </a:r>
                      <a:endParaRPr lang="en-US" dirty="0"/>
                    </a:p>
                  </a:txBody>
                  <a:tcPr/>
                </a:tc>
                <a:tc>
                  <a:txBody>
                    <a:bodyPr/>
                    <a:lstStyle/>
                    <a:p>
                      <a:pPr lvl="0" algn="just">
                        <a:buNone/>
                      </a:pPr>
                      <a:r>
                        <a:rPr lang="en-US" sz="1200" b="0" i="0" u="none" strike="noStrike" baseline="0" noProof="0" dirty="0">
                          <a:solidFill>
                            <a:srgbClr val="000000"/>
                          </a:solidFill>
                          <a:latin typeface="Times New Roman"/>
                        </a:rPr>
                        <a:t>Text data is inherently noisy and ambiguous, making NLP models more challenging to train and prone to misinterpretation.</a:t>
                      </a:r>
                      <a:endParaRPr lang="en-US" dirty="0"/>
                    </a:p>
                  </a:txBody>
                  <a:tcPr/>
                </a:tc>
                <a:extLst>
                  <a:ext uri="{0D108BD9-81ED-4DB2-BD59-A6C34878D82A}">
                    <a16:rowId xmlns:a16="http://schemas.microsoft.com/office/drawing/2014/main" val="1408818796"/>
                  </a:ext>
                </a:extLst>
              </a:tr>
            </a:tbl>
          </a:graphicData>
        </a:graphic>
      </p:graphicFrame>
    </p:spTree>
    <p:extLst>
      <p:ext uri="{BB962C8B-B14F-4D97-AF65-F5344CB8AC3E}">
        <p14:creationId xmlns:p14="http://schemas.microsoft.com/office/powerpoint/2010/main" val="415742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800" y="1345558"/>
            <a:ext cx="10668000" cy="4952997"/>
          </a:xfrm>
        </p:spPr>
        <p:txBody>
          <a:bodyPr vert="horz" lIns="91440" tIns="45720" rIns="91440" bIns="45720" rtlCol="0" anchor="t">
            <a:normAutofit/>
          </a:bodyPr>
          <a:lstStyle/>
          <a:p>
            <a:pPr marL="0" indent="0">
              <a:buNone/>
            </a:pPr>
            <a:r>
              <a:rPr lang="en-IN" sz="2000" b="1" dirty="0">
                <a:latin typeface="Verdana"/>
                <a:ea typeface="Verdana"/>
              </a:rPr>
              <a:t>Limited Data Utilization</a:t>
            </a:r>
            <a:endParaRPr lang="en-IN" sz="2000" dirty="0">
              <a:latin typeface="Verdana"/>
              <a:ea typeface="Verdana"/>
            </a:endParaRPr>
          </a:p>
          <a:p>
            <a:r>
              <a:rPr lang="en-IN" sz="2000" dirty="0">
                <a:latin typeface="Verdana"/>
                <a:ea typeface="Verdana"/>
              </a:rPr>
              <a:t>Current models may not leverage the full range of available data, missing out on valuable features that could enhance detection accuracy.</a:t>
            </a:r>
          </a:p>
          <a:p>
            <a:endParaRPr lang="en-IN" sz="2000" dirty="0">
              <a:latin typeface="Verdana"/>
              <a:ea typeface="Verdana"/>
            </a:endParaRPr>
          </a:p>
          <a:p>
            <a:pPr marL="0" indent="0">
              <a:buNone/>
            </a:pPr>
            <a:r>
              <a:rPr lang="en-IN" sz="2000" b="1">
                <a:latin typeface="Verdana"/>
                <a:ea typeface="Verdana"/>
              </a:rPr>
              <a:t>Overfitting and Adaptability Issues</a:t>
            </a:r>
            <a:endParaRPr lang="en-IN" sz="2000" dirty="0">
              <a:latin typeface="Verdana"/>
              <a:ea typeface="Verdana"/>
            </a:endParaRPr>
          </a:p>
          <a:p>
            <a:r>
              <a:rPr lang="en-IN" sz="2000" dirty="0">
                <a:latin typeface="Verdana"/>
                <a:ea typeface="Verdana"/>
              </a:rPr>
              <a:t>Many models struggle with overfitting and lack the ability to adapt to new fraud schemes, reducing their effectiveness over time.</a:t>
            </a:r>
          </a:p>
          <a:p>
            <a:endParaRPr lang="en-IN" sz="2000" dirty="0">
              <a:latin typeface="Verdana"/>
              <a:ea typeface="Verdana"/>
            </a:endParaRPr>
          </a:p>
          <a:p>
            <a:pPr marL="0" indent="0">
              <a:buNone/>
            </a:pPr>
            <a:r>
              <a:rPr lang="en-IN" sz="2000" b="1" dirty="0">
                <a:latin typeface="Verdana"/>
                <a:ea typeface="Verdana"/>
              </a:rPr>
              <a:t>Inadequate Interpretability</a:t>
            </a:r>
            <a:endParaRPr lang="en-IN" sz="2000">
              <a:latin typeface="Verdana"/>
              <a:ea typeface="Verdana"/>
            </a:endParaRPr>
          </a:p>
          <a:p>
            <a:r>
              <a:rPr lang="en-IN" sz="2000">
                <a:latin typeface="Verdana"/>
                <a:ea typeface="Verdana"/>
              </a:rPr>
              <a:t>Advanced models often lack transparency, making it difficult for authorities to understand decision-making processes and trust the results.</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000" b="1" dirty="0">
                <a:latin typeface="Verdana"/>
                <a:ea typeface="Verdana"/>
              </a:rPr>
              <a:t>Model Comparison</a:t>
            </a:r>
            <a:endParaRPr lang="en-GB" sz="2000" dirty="0">
              <a:latin typeface="Verdana"/>
              <a:ea typeface="Verdana"/>
            </a:endParaRPr>
          </a:p>
          <a:p>
            <a:r>
              <a:rPr lang="en-GB" sz="2000" dirty="0">
                <a:latin typeface="Verdana"/>
                <a:ea typeface="Verdana"/>
              </a:rPr>
              <a:t>Evaluate and compare the performance of various machine learning models to identify the most effective one for fraud detection.</a:t>
            </a:r>
          </a:p>
          <a:p>
            <a:endParaRPr lang="en-GB" sz="2000" dirty="0">
              <a:latin typeface="Verdana"/>
              <a:ea typeface="Verdana"/>
            </a:endParaRPr>
          </a:p>
          <a:p>
            <a:pPr marL="0" indent="0">
              <a:buNone/>
            </a:pPr>
            <a:r>
              <a:rPr lang="en-GB" sz="2000" b="1" dirty="0">
                <a:latin typeface="Verdana"/>
                <a:ea typeface="Verdana"/>
              </a:rPr>
              <a:t>Automate Fraud Detection</a:t>
            </a:r>
            <a:endParaRPr lang="en-GB" sz="2000" dirty="0">
              <a:latin typeface="Verdana"/>
              <a:ea typeface="Verdana"/>
            </a:endParaRPr>
          </a:p>
          <a:p>
            <a:r>
              <a:rPr lang="en-GB" sz="2000" dirty="0">
                <a:latin typeface="Verdana"/>
                <a:ea typeface="Verdana"/>
              </a:rPr>
              <a:t>Develop an AI/ML-based system to automatically detect potential income tax fraud by analysing large datasets.</a:t>
            </a:r>
          </a:p>
          <a:p>
            <a:endParaRPr lang="en-GB" sz="2000" dirty="0">
              <a:latin typeface="Verdana"/>
              <a:ea typeface="Verdana"/>
            </a:endParaRPr>
          </a:p>
          <a:p>
            <a:pPr marL="0" indent="0">
              <a:buNone/>
            </a:pPr>
            <a:r>
              <a:rPr lang="en-GB" sz="2000" b="1" dirty="0">
                <a:latin typeface="Verdana"/>
                <a:ea typeface="Verdana"/>
              </a:rPr>
              <a:t>Enhance Detection Accuracy</a:t>
            </a:r>
            <a:endParaRPr lang="en-GB" sz="2000" dirty="0">
              <a:latin typeface="Verdana"/>
              <a:ea typeface="Verdana"/>
            </a:endParaRPr>
          </a:p>
          <a:p>
            <a:r>
              <a:rPr lang="en-GB" sz="2000" dirty="0">
                <a:latin typeface="Verdana"/>
                <a:ea typeface="Verdana"/>
              </a:rPr>
              <a:t>Improve the accuracy and reliability of fraud detection by optimizing data preprocessing and model selection techniques.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027254"/>
            <a:ext cx="10668000" cy="4952997"/>
          </a:xfrm>
        </p:spPr>
        <p:txBody>
          <a:bodyPr vert="horz" lIns="91440" tIns="45720" rIns="91440" bIns="45720" rtlCol="0" anchor="t">
            <a:normAutofit fontScale="85000" lnSpcReduction="10000"/>
          </a:bodyPr>
          <a:lstStyle/>
          <a:p>
            <a:pPr marL="0" indent="0">
              <a:buNone/>
            </a:pPr>
            <a:r>
              <a:rPr lang="en-GB" sz="1800" b="1" dirty="0">
                <a:latin typeface="Verdana"/>
                <a:ea typeface="Verdana"/>
              </a:rPr>
              <a:t>Data Collection</a:t>
            </a:r>
            <a:endParaRPr lang="en-GB" sz="1800" dirty="0">
              <a:latin typeface="Verdana"/>
              <a:ea typeface="Verdana"/>
            </a:endParaRPr>
          </a:p>
          <a:p>
            <a:r>
              <a:rPr lang="en-GB" sz="1800" dirty="0">
                <a:latin typeface="Verdana"/>
                <a:ea typeface="Verdana"/>
              </a:rPr>
              <a:t>Collect relevant income tax datasets with labelled records.</a:t>
            </a:r>
          </a:p>
          <a:p>
            <a:endParaRPr lang="en-GB" sz="1800" dirty="0">
              <a:latin typeface="Verdana"/>
              <a:ea typeface="Verdana"/>
            </a:endParaRPr>
          </a:p>
          <a:p>
            <a:pPr marL="0" indent="0">
              <a:buNone/>
            </a:pPr>
            <a:r>
              <a:rPr lang="en-GB" sz="1800" b="1" dirty="0">
                <a:latin typeface="Verdana"/>
                <a:ea typeface="Verdana"/>
              </a:rPr>
              <a:t>Data Preprocessing</a:t>
            </a:r>
            <a:endParaRPr lang="en-GB" sz="1800" dirty="0">
              <a:latin typeface="Verdana"/>
              <a:ea typeface="Verdana"/>
            </a:endParaRPr>
          </a:p>
          <a:p>
            <a:r>
              <a:rPr lang="en-GB" sz="1800" dirty="0">
                <a:latin typeface="Verdana"/>
                <a:ea typeface="Verdana"/>
              </a:rPr>
              <a:t>Perform calculations by selecting and using the Sender and Receiver account balance before and </a:t>
            </a:r>
            <a:r>
              <a:rPr lang="en-GB" sz="1800">
                <a:latin typeface="Verdana"/>
                <a:ea typeface="Verdana"/>
              </a:rPr>
              <a:t>after the transactions, features from the dataset.</a:t>
            </a:r>
          </a:p>
          <a:p>
            <a:endParaRPr lang="en-GB" sz="1800" dirty="0">
              <a:latin typeface="Verdana"/>
              <a:ea typeface="Verdana"/>
            </a:endParaRPr>
          </a:p>
          <a:p>
            <a:pPr marL="0" indent="0">
              <a:buNone/>
            </a:pPr>
            <a:r>
              <a:rPr lang="en-GB" sz="1800" b="1" dirty="0">
                <a:latin typeface="Verdana"/>
                <a:ea typeface="Verdana"/>
              </a:rPr>
              <a:t>Data Visualization</a:t>
            </a:r>
            <a:endParaRPr lang="en-GB" sz="1800" dirty="0">
              <a:latin typeface="Verdana"/>
              <a:ea typeface="Verdana"/>
            </a:endParaRPr>
          </a:p>
          <a:p>
            <a:r>
              <a:rPr lang="en-GB" sz="1800" dirty="0">
                <a:latin typeface="Verdana"/>
                <a:ea typeface="Verdana"/>
              </a:rPr>
              <a:t>Perform exploratory data analysis to identify patterns and relationships, like which type of </a:t>
            </a:r>
            <a:r>
              <a:rPr lang="en-GB" sz="1800">
                <a:latin typeface="Verdana"/>
                <a:ea typeface="Verdana"/>
              </a:rPr>
              <a:t>transactions contribute to most of the fraud.</a:t>
            </a:r>
          </a:p>
          <a:p>
            <a:endParaRPr lang="en-GB" sz="1800" dirty="0">
              <a:latin typeface="Verdana"/>
              <a:ea typeface="Verdana"/>
            </a:endParaRPr>
          </a:p>
          <a:p>
            <a:pPr marL="0" indent="0">
              <a:buNone/>
            </a:pPr>
            <a:r>
              <a:rPr lang="en-GB" sz="1800" b="1" dirty="0">
                <a:latin typeface="Verdana"/>
                <a:ea typeface="Verdana"/>
              </a:rPr>
              <a:t>Model Selection</a:t>
            </a:r>
            <a:endParaRPr lang="en-GB" sz="1800" dirty="0">
              <a:latin typeface="Verdana"/>
              <a:ea typeface="Verdana"/>
            </a:endParaRPr>
          </a:p>
          <a:p>
            <a:r>
              <a:rPr lang="en-GB" sz="1800" dirty="0">
                <a:latin typeface="Verdana"/>
                <a:ea typeface="Verdana"/>
              </a:rPr>
              <a:t>Choose and implement various AI/ML models, like Decision Tree, Simple Logistic Regression, Binary Classifier, for fraud detection.</a:t>
            </a:r>
          </a:p>
          <a:p>
            <a:endParaRPr lang="en-GB" sz="1800" dirty="0">
              <a:latin typeface="Verdana"/>
              <a:ea typeface="Verdana"/>
            </a:endParaRPr>
          </a:p>
          <a:p>
            <a:pPr marL="0" indent="0">
              <a:buNone/>
            </a:pPr>
            <a:r>
              <a:rPr lang="en-GB" sz="1800" b="1" dirty="0">
                <a:latin typeface="Verdana"/>
                <a:ea typeface="Verdana"/>
              </a:rPr>
              <a:t>Model Training &amp; Evaluation</a:t>
            </a:r>
            <a:endParaRPr lang="en-GB" sz="1800" dirty="0">
              <a:latin typeface="Verdana"/>
              <a:ea typeface="Verdana"/>
            </a:endParaRPr>
          </a:p>
          <a:p>
            <a:r>
              <a:rPr lang="en-GB" sz="1800" dirty="0">
                <a:latin typeface="Verdana"/>
                <a:ea typeface="Verdana"/>
              </a:rPr>
              <a:t>Train models on the dataset and evaluate performance using multiple metrics.</a:t>
            </a:r>
          </a:p>
          <a:p>
            <a:endParaRPr lang="en-GB" sz="1800" dirty="0">
              <a:latin typeface="Verdana"/>
              <a:ea typeface="Verdana"/>
            </a:endParaRPr>
          </a:p>
          <a:p>
            <a:pPr marL="0" indent="0">
              <a:buNone/>
            </a:pPr>
            <a:r>
              <a:rPr lang="en-GB" sz="1800" b="1" dirty="0">
                <a:latin typeface="Verdana"/>
                <a:ea typeface="Verdana"/>
              </a:rPr>
              <a:t>Best Model Selection</a:t>
            </a:r>
            <a:endParaRPr lang="en-GB" sz="1800" dirty="0">
              <a:latin typeface="Verdana"/>
              <a:ea typeface="Verdana"/>
            </a:endParaRPr>
          </a:p>
          <a:p>
            <a:r>
              <a:rPr lang="en-GB" sz="1800" dirty="0">
                <a:latin typeface="Verdana"/>
                <a:ea typeface="Verdana"/>
              </a:rPr>
              <a:t>Compare models and select the best one for accurate fraud detection.</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911507"/>
            <a:ext cx="10668000" cy="5252009"/>
          </a:xfrm>
        </p:spPr>
        <p:txBody>
          <a:bodyPr vert="horz" lIns="91440" tIns="45720" rIns="91440" bIns="45720" rtlCol="0" anchor="t">
            <a:noAutofit/>
          </a:bodyPr>
          <a:lstStyle/>
          <a:p>
            <a:pPr>
              <a:buFont typeface="Arial"/>
              <a:buChar char="•"/>
            </a:pPr>
            <a:r>
              <a:rPr lang="en-GB" sz="1800" b="1" dirty="0">
                <a:latin typeface="Verdana"/>
                <a:ea typeface="Verdana"/>
              </a:rPr>
              <a:t>Data Collection Module: </a:t>
            </a:r>
            <a:r>
              <a:rPr lang="en-GB" sz="1800" dirty="0">
                <a:latin typeface="Verdana"/>
                <a:ea typeface="Verdana"/>
              </a:rPr>
              <a:t>Collects income tax datasets from reliable sources, including fraudulent and non-fraudulent records.</a:t>
            </a:r>
            <a:endParaRPr lang="en-GB" dirty="0"/>
          </a:p>
          <a:p>
            <a:pPr>
              <a:buFont typeface="Arial"/>
              <a:buChar char="•"/>
            </a:pPr>
            <a:endParaRPr lang="en-GB" sz="1800" dirty="0">
              <a:latin typeface="Verdana"/>
              <a:ea typeface="Verdana"/>
            </a:endParaRPr>
          </a:p>
          <a:p>
            <a:pPr>
              <a:buFont typeface="Arial"/>
              <a:buChar char="•"/>
            </a:pPr>
            <a:r>
              <a:rPr lang="en-GB" sz="1800" b="1" dirty="0">
                <a:latin typeface="Verdana"/>
                <a:ea typeface="Verdana"/>
              </a:rPr>
              <a:t>Data Preprocessing Module: </a:t>
            </a:r>
            <a:r>
              <a:rPr lang="en-GB" sz="1800" dirty="0">
                <a:latin typeface="Verdana"/>
                <a:ea typeface="Verdana"/>
              </a:rPr>
              <a:t>Cleans data by handling missing values, encoding categories, and normalizing features.</a:t>
            </a:r>
            <a:endParaRPr lang="en-GB"/>
          </a:p>
          <a:p>
            <a:pPr>
              <a:buFont typeface="Arial"/>
              <a:buChar char="•"/>
            </a:pPr>
            <a:endParaRPr lang="en-GB" sz="1800" dirty="0">
              <a:latin typeface="Verdana"/>
              <a:ea typeface="Verdana"/>
            </a:endParaRPr>
          </a:p>
          <a:p>
            <a:pPr>
              <a:buFont typeface="Arial"/>
              <a:buChar char="•"/>
            </a:pPr>
            <a:r>
              <a:rPr lang="en-GB" sz="1800" b="1" dirty="0">
                <a:latin typeface="Verdana"/>
                <a:ea typeface="Verdana"/>
              </a:rPr>
              <a:t>Data Visualization Module: </a:t>
            </a:r>
            <a:r>
              <a:rPr lang="en-GB" sz="1800" dirty="0">
                <a:latin typeface="Verdana"/>
                <a:ea typeface="Verdana"/>
              </a:rPr>
              <a:t>Performs exploratory data analysis (EDA) to visualize distributions and trends using Matplotlib and Seaborn.</a:t>
            </a:r>
            <a:endParaRPr lang="en-GB" dirty="0"/>
          </a:p>
          <a:p>
            <a:pPr>
              <a:buFont typeface="Arial"/>
              <a:buChar char="•"/>
            </a:pPr>
            <a:endParaRPr lang="en-GB" sz="1800" dirty="0">
              <a:latin typeface="Verdana"/>
              <a:ea typeface="Verdana"/>
            </a:endParaRPr>
          </a:p>
          <a:p>
            <a:pPr>
              <a:buFont typeface="Arial"/>
              <a:buChar char="•"/>
            </a:pPr>
            <a:r>
              <a:rPr lang="en-GB" sz="1800" b="1" dirty="0">
                <a:latin typeface="Verdana"/>
                <a:ea typeface="Verdana"/>
              </a:rPr>
              <a:t>Model Selection &amp; Training Module: </a:t>
            </a:r>
            <a:r>
              <a:rPr lang="en-GB" sz="1800" dirty="0">
                <a:latin typeface="Verdana"/>
                <a:ea typeface="Verdana"/>
              </a:rPr>
              <a:t>Implements various AI/ML algorithms (e.g., Decision Trees, Binary Classifier) and trains them on the dataset.</a:t>
            </a:r>
            <a:endParaRPr lang="en-GB"/>
          </a:p>
          <a:p>
            <a:pPr>
              <a:buFont typeface="Arial"/>
              <a:buChar char="•"/>
            </a:pPr>
            <a:endParaRPr lang="en-GB" sz="1800" dirty="0">
              <a:latin typeface="Verdana"/>
              <a:ea typeface="Verdana"/>
            </a:endParaRPr>
          </a:p>
          <a:p>
            <a:pPr>
              <a:buFont typeface="Arial"/>
              <a:buChar char="•"/>
            </a:pPr>
            <a:r>
              <a:rPr lang="en-GB" sz="1800" b="1" dirty="0">
                <a:latin typeface="Verdana"/>
                <a:ea typeface="Verdana"/>
              </a:rPr>
              <a:t>Model Evaluation Module: </a:t>
            </a:r>
            <a:r>
              <a:rPr lang="en-GB" sz="1800" dirty="0">
                <a:latin typeface="Verdana"/>
                <a:ea typeface="Verdana"/>
              </a:rPr>
              <a:t>Evaluates model performance using metrics to assess accuracy and reliability.</a:t>
            </a:r>
            <a:endParaRPr lang="en-GB" dirty="0"/>
          </a:p>
          <a:p>
            <a:pPr>
              <a:buFont typeface="Arial"/>
              <a:buChar char="•"/>
            </a:pPr>
            <a:endParaRPr lang="en-GB" sz="1800" dirty="0">
              <a:latin typeface="Verdana"/>
              <a:ea typeface="Verdana"/>
            </a:endParaRPr>
          </a:p>
          <a:p>
            <a:pPr>
              <a:buFont typeface="Arial"/>
              <a:buChar char="•"/>
            </a:pPr>
            <a:r>
              <a:rPr lang="en-GB" sz="1800" b="1" dirty="0">
                <a:latin typeface="Verdana"/>
                <a:ea typeface="Verdana"/>
              </a:rPr>
              <a:t>Best Model Selection Module: </a:t>
            </a:r>
            <a:r>
              <a:rPr lang="en-GB" sz="1800" dirty="0">
                <a:latin typeface="Verdana"/>
                <a:ea typeface="Verdana"/>
              </a:rPr>
              <a:t>Identifies the most effective model for fraud detection and prepares it for deployment.</a:t>
            </a:r>
            <a:endParaRPr lang="en-GB" dirty="0"/>
          </a:p>
          <a:p>
            <a:pPr marL="0" indent="0">
              <a:buNone/>
            </a:pPr>
            <a:endParaRPr lang="en-GB" sz="1800" dirty="0">
              <a:latin typeface="Verdana"/>
              <a:ea typeface="Verdana"/>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Content Placeholder 6" descr="A diagram of data collection&#10;&#10;Description automatically generated">
            <a:extLst>
              <a:ext uri="{FF2B5EF4-FFF2-40B4-BE49-F238E27FC236}">
                <a16:creationId xmlns:a16="http://schemas.microsoft.com/office/drawing/2014/main" id="{53242305-C717-34B3-D774-9AF2A226FB40}"/>
              </a:ext>
            </a:extLst>
          </p:cNvPr>
          <p:cNvPicPr>
            <a:picLocks noGrp="1" noChangeAspect="1"/>
          </p:cNvPicPr>
          <p:nvPr>
            <p:ph idx="1"/>
          </p:nvPr>
        </p:nvPicPr>
        <p:blipFill>
          <a:blip r:embed="rId2"/>
          <a:stretch>
            <a:fillRect/>
          </a:stretch>
        </p:blipFill>
        <p:spPr>
          <a:xfrm>
            <a:off x="3518600" y="1104419"/>
            <a:ext cx="4947739" cy="4952997"/>
          </a:xfr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56</TotalTime>
  <Words>1760</Words>
  <Application>Microsoft Office PowerPoint</Application>
  <PresentationFormat>Widescreen</PresentationFormat>
  <Paragraphs>238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 An Income Tax Fraud Detection Idea Using AI &amp; ML</vt:lpstr>
      <vt:lpstr>Introduction</vt:lpstr>
      <vt:lpstr>Literature Review</vt:lpstr>
      <vt:lpstr>Literature Review</vt:lpstr>
      <vt:lpstr>Existing method Drawback</vt:lpstr>
      <vt:lpstr>Objectives</vt:lpstr>
      <vt:lpstr>Proposed Method</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Uday G</cp:lastModifiedBy>
  <cp:revision>631</cp:revision>
  <dcterms:created xsi:type="dcterms:W3CDTF">2023-03-16T03:26:27Z</dcterms:created>
  <dcterms:modified xsi:type="dcterms:W3CDTF">2024-10-18T03:45:56Z</dcterms:modified>
</cp:coreProperties>
</file>