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1" r:id="rId7"/>
    <p:sldId id="273" r:id="rId8"/>
    <p:sldId id="270" r:id="rId9"/>
    <p:sldId id="271" r:id="rId10"/>
    <p:sldId id="272" r:id="rId11"/>
    <p:sldId id="27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7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22F7-5655-45D7-BA6A-2E8D7DC607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F6E39-3245-4B24-9075-194466EB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03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4985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44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82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30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2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A38F49-B3E2-4BF0-BEC7-C30D34ABBB8D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F74B-E924-5807-2AC8-56DBB180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pPr algn="l"/>
            <a:r>
              <a:rPr lang="mk-MK" sz="4800" dirty="0" err="1"/>
              <a:t>Стеганографија</a:t>
            </a:r>
            <a:r>
              <a:rPr lang="mk-MK" sz="4800" dirty="0"/>
              <a:t> на слики</a:t>
            </a:r>
            <a:r>
              <a:rPr lang="en-US" sz="4800" dirty="0"/>
              <a:t> </a:t>
            </a:r>
            <a:r>
              <a:rPr lang="mk-MK" sz="4800" dirty="0"/>
              <a:t>користејќи </a:t>
            </a:r>
            <a:r>
              <a:rPr lang="en-US" sz="4800" dirty="0"/>
              <a:t>Python </a:t>
            </a:r>
            <a:r>
              <a:rPr lang="mk-MK" sz="4800" dirty="0"/>
              <a:t>и </a:t>
            </a:r>
            <a:r>
              <a:rPr lang="en-US" sz="4800" dirty="0"/>
              <a:t>OpenCV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6339-3771-0E03-2AED-E698B941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mk-MK" sz="1600" dirty="0"/>
              <a:t>Ева Кнежевиќ, 236009</a:t>
            </a:r>
          </a:p>
          <a:p>
            <a:pPr algn="l"/>
            <a:r>
              <a:rPr lang="mk-MK" sz="1600" dirty="0"/>
              <a:t>Ребека Манева, 226133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B0185-35AC-A3E6-A582-91E54A2B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LSB</a:t>
            </a:r>
            <a:r>
              <a:rPr lang="mk-MK" sz="4400" dirty="0">
                <a:solidFill>
                  <a:srgbClr val="FFFFFF"/>
                </a:solidFill>
              </a:rPr>
              <a:t> декодер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9B566D-4CEE-DB07-7D05-E825C3E18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r="24021"/>
          <a:stretch/>
        </p:blipFill>
        <p:spPr>
          <a:xfrm>
            <a:off x="4814762" y="1852323"/>
            <a:ext cx="6828530" cy="31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74FD0-E3CD-6AC1-EAF9-24379B2E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EOF </a:t>
            </a:r>
            <a:r>
              <a:rPr lang="mk-MK" sz="4400" dirty="0">
                <a:solidFill>
                  <a:srgbClr val="FFFFFF"/>
                </a:solidFill>
              </a:rPr>
              <a:t>код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140DF-8E4A-4589-C31C-BE240BEEE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b="-1"/>
          <a:stretch/>
        </p:blipFill>
        <p:spPr>
          <a:xfrm>
            <a:off x="4894730" y="467591"/>
            <a:ext cx="7056826" cy="59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CA105-F834-8B6A-7136-5BF197B09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32542-797B-7D94-3C6E-BE86862A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031" y="319338"/>
            <a:ext cx="4189224" cy="758926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mk-MK" dirty="0"/>
              <a:t>Ви благодариме на вниманието!</a:t>
            </a:r>
            <a:endParaRPr lang="en-US" dirty="0"/>
          </a:p>
        </p:txBody>
      </p:sp>
      <p:pic>
        <p:nvPicPr>
          <p:cNvPr id="13" name="Picture 1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4AD2BC7-6BF6-5192-54C1-CC45C1EB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435 0.2192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0.21921 L 0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7A7B9-5000-BF54-CA09-F508C60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mk-MK" sz="3100"/>
              <a:t>Што е стеганогографија?</a:t>
            </a:r>
            <a:endParaRPr lang="en-US" sz="3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1874-AEDE-0773-2A8F-4C193FC3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dirty="0"/>
              <a:t>	Стеганографијата е вештина и наука за </a:t>
            </a:r>
            <a:r>
              <a:rPr lang="ru-RU" b="1" dirty="0"/>
              <a:t>криње на информација </a:t>
            </a:r>
            <a:r>
              <a:rPr lang="ru-RU" dirty="0"/>
              <a:t>во рамки на други носечки медиуми, при што самите медиуми </a:t>
            </a:r>
            <a:r>
              <a:rPr lang="ru-RU" b="1" dirty="0"/>
              <a:t>не предизвикуваат сомнеж</a:t>
            </a:r>
            <a:r>
              <a:rPr lang="ru-RU" dirty="0"/>
              <a:t> дека содржат </a:t>
            </a:r>
            <a:r>
              <a:rPr lang="ru-RU" b="1" dirty="0"/>
              <a:t>тајни податоци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Додека криптографијата ја прави порака нечитлива, стеганографијата ја прави </a:t>
            </a:r>
            <a:r>
              <a:rPr lang="ru-RU" b="1" dirty="0"/>
              <a:t>невидлива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10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1B4FE-A821-C05D-A4E4-FE1F7137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mk-MK" sz="3600"/>
              <a:t>Типови стеганографија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559-C784-8714-5100-C97A0F88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mk-MK"/>
          </a:p>
          <a:p>
            <a:r>
              <a:rPr lang="en-US"/>
              <a:t>LSB (Least Significant Bit) </a:t>
            </a:r>
            <a:r>
              <a:rPr lang="mk-MK"/>
              <a:t>метод</a:t>
            </a:r>
          </a:p>
          <a:p>
            <a:endParaRPr lang="mk-MK"/>
          </a:p>
          <a:p>
            <a:r>
              <a:rPr lang="en-US"/>
              <a:t>Marker-based („EOF marker“) </a:t>
            </a:r>
            <a:r>
              <a:rPr lang="mk-MK"/>
              <a:t>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113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BCDB1-589A-EC26-7DA0-83FA94BA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/>
              <a:t>LSB Bitwise </a:t>
            </a:r>
            <a:r>
              <a:rPr lang="mk-MK"/>
              <a:t>метод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1EEB-40D5-96C8-1FBE-1CB715A4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/>
              <a:t>Принцип на работа;</a:t>
            </a:r>
          </a:p>
          <a:p>
            <a:pPr marL="0" indent="0">
              <a:buNone/>
            </a:pPr>
            <a:r>
              <a:rPr lang="mk-MK" dirty="0"/>
              <a:t>•	Секоја </a:t>
            </a:r>
            <a:r>
              <a:rPr lang="mk-MK" dirty="0" err="1"/>
              <a:t>пикселска</a:t>
            </a:r>
            <a:r>
              <a:rPr lang="mk-MK" dirty="0"/>
              <a:t> компонента (</a:t>
            </a:r>
            <a:r>
              <a:rPr lang="en-US" dirty="0"/>
              <a:t>R, G, B) </a:t>
            </a:r>
            <a:r>
              <a:rPr lang="mk-MK" dirty="0"/>
              <a:t>на 8-битна слика е број од 0 до 255.</a:t>
            </a:r>
          </a:p>
          <a:p>
            <a:pPr marL="0" indent="0">
              <a:buNone/>
            </a:pPr>
            <a:r>
              <a:rPr lang="mk-MK" dirty="0"/>
              <a:t>•	</a:t>
            </a:r>
            <a:r>
              <a:rPr lang="mk-MK" dirty="0" err="1"/>
              <a:t>Најмалозначајниот</a:t>
            </a:r>
            <a:r>
              <a:rPr lang="mk-MK" dirty="0"/>
              <a:t> бит има најмало влијание врз перцепцијата на бојата.</a:t>
            </a:r>
          </a:p>
          <a:p>
            <a:pPr marL="0" indent="0">
              <a:buNone/>
            </a:pPr>
            <a:r>
              <a:rPr lang="mk-MK" dirty="0"/>
              <a:t>•	За секоја компонента на секој пиксел:</a:t>
            </a:r>
          </a:p>
          <a:p>
            <a:pPr marL="0" indent="0">
              <a:buNone/>
            </a:pPr>
            <a:r>
              <a:rPr lang="mk-MK" dirty="0"/>
              <a:t>•	Се „бришат“ </a:t>
            </a:r>
            <a:r>
              <a:rPr lang="en-US" dirty="0"/>
              <a:t>n </a:t>
            </a:r>
            <a:r>
              <a:rPr lang="mk-MK" dirty="0" err="1"/>
              <a:t>најмалозначајни</a:t>
            </a:r>
            <a:r>
              <a:rPr lang="mk-MK" dirty="0"/>
              <a:t> битови </a:t>
            </a:r>
          </a:p>
          <a:p>
            <a:pPr marL="0" indent="0">
              <a:buNone/>
            </a:pPr>
            <a:r>
              <a:rPr lang="mk-MK" dirty="0"/>
              <a:t>•	Се вметнуваат </a:t>
            </a:r>
            <a:r>
              <a:rPr lang="en-US" dirty="0"/>
              <a:t>n </a:t>
            </a:r>
            <a:r>
              <a:rPr lang="mk-MK" dirty="0" err="1"/>
              <a:t>најмногузначајни</a:t>
            </a:r>
            <a:r>
              <a:rPr lang="mk-MK" dirty="0"/>
              <a:t> битови од тајната слика на нивно место.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479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8D77-B3B4-0096-2A15-3A58C4FC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 Marker-based („EOF“) </a:t>
            </a:r>
            <a:r>
              <a:rPr lang="mk-MK" dirty="0"/>
              <a:t>метод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67D6-23DD-4515-A8C6-1661732A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/>
              <a:t>Принцип на работа:</a:t>
            </a:r>
          </a:p>
          <a:p>
            <a:pPr marL="0" indent="0">
              <a:buNone/>
            </a:pPr>
            <a:r>
              <a:rPr lang="mk-MK" dirty="0"/>
              <a:t>•	Носечката (</a:t>
            </a:r>
            <a:r>
              <a:rPr lang="en-US" dirty="0"/>
              <a:t>cover) </a:t>
            </a:r>
            <a:r>
              <a:rPr lang="mk-MK" dirty="0"/>
              <a:t>слика се снима нормално </a:t>
            </a:r>
          </a:p>
          <a:p>
            <a:pPr marL="0" indent="0">
              <a:buNone/>
            </a:pPr>
            <a:r>
              <a:rPr lang="mk-MK" dirty="0"/>
              <a:t>•	По записот на крајната слика се отвора истиот фајл во бинарен режим (‘</a:t>
            </a:r>
            <a:r>
              <a:rPr lang="en-US" dirty="0"/>
              <a:t>ab’).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mk-MK" dirty="0"/>
              <a:t>Се додава фиксна низа - „</a:t>
            </a:r>
            <a:r>
              <a:rPr lang="en-US" dirty="0"/>
              <a:t>marker“ (</a:t>
            </a:r>
            <a:r>
              <a:rPr lang="mk-MK" dirty="0"/>
              <a:t>на пр. "</a:t>
            </a:r>
            <a:r>
              <a:rPr lang="en-US" dirty="0"/>
              <a:t>STEGANOMARKER").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mk-MK" dirty="0"/>
              <a:t>Потоа се додаваат сите бајтови од тајниот фајл.</a:t>
            </a:r>
          </a:p>
          <a:p>
            <a:pPr marL="0" indent="0">
              <a:buNone/>
            </a:pPr>
            <a:r>
              <a:rPr lang="mk-MK" dirty="0"/>
              <a:t>•	При декодирање, фајлот се вчитува како бајт-</a:t>
            </a:r>
            <a:r>
              <a:rPr lang="mk-MK" dirty="0" err="1"/>
              <a:t>стрим</a:t>
            </a:r>
            <a:r>
              <a:rPr lang="mk-MK" dirty="0"/>
              <a:t>, се пребарува </a:t>
            </a:r>
            <a:r>
              <a:rPr lang="en-US" dirty="0"/>
              <a:t>marker-</a:t>
            </a:r>
            <a:r>
              <a:rPr lang="mk-MK" dirty="0" err="1"/>
              <a:t>от</a:t>
            </a:r>
            <a:r>
              <a:rPr lang="mk-MK" dirty="0"/>
              <a:t> и </a:t>
            </a:r>
            <a:r>
              <a:rPr lang="en-US" dirty="0"/>
              <a:t>	</a:t>
            </a:r>
            <a:r>
              <a:rPr lang="mk-MK" dirty="0"/>
              <a:t>се 	чита с</a:t>
            </a:r>
            <a:r>
              <a:rPr lang="en-US" dirty="0"/>
              <a:t>è </a:t>
            </a:r>
            <a:r>
              <a:rPr lang="mk-MK" dirty="0"/>
              <a:t>што следи зад него.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521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21E17-508E-194D-1106-0EF52164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Цел на демо-апликацијата</a:t>
            </a:r>
            <a:endParaRPr lang="en-US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F3C2-BB79-837A-C70E-4AE56C7C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Образовна демонстрација на два базични пристапи со лесно разбирање и видливо споредување на ефектите.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039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BDE24-0F8D-9DFF-1404-106E8EC3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2BC3-EDE9-13FE-3E3A-456A9082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1078264"/>
            <a:ext cx="3675501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>
                <a:solidFill>
                  <a:srgbClr val="DADADA"/>
                </a:solidFill>
              </a:rPr>
              <a:t>Архитекту</a:t>
            </a:r>
            <a:r>
              <a:rPr lang="mk-MK" sz="4400" dirty="0">
                <a:solidFill>
                  <a:srgbClr val="DADADA"/>
                </a:solidFill>
              </a:rPr>
              <a:t>р</a:t>
            </a:r>
            <a:r>
              <a:rPr lang="en-US" sz="4400" dirty="0">
                <a:solidFill>
                  <a:srgbClr val="DADADA"/>
                </a:solidFill>
              </a:rPr>
              <a:t>а </a:t>
            </a:r>
            <a:r>
              <a:rPr lang="en-US" sz="4400" dirty="0" err="1">
                <a:solidFill>
                  <a:srgbClr val="DADADA"/>
                </a:solidFill>
              </a:rPr>
              <a:t>на</a:t>
            </a:r>
            <a:r>
              <a:rPr lang="en-US" sz="4400" dirty="0">
                <a:solidFill>
                  <a:srgbClr val="DADADA"/>
                </a:solidFill>
              </a:rPr>
              <a:t> </a:t>
            </a:r>
            <a:r>
              <a:rPr lang="en-US" sz="4400" dirty="0" err="1">
                <a:solidFill>
                  <a:srgbClr val="DADADA"/>
                </a:solidFill>
              </a:rPr>
              <a:t>системот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F798C191-3476-78F5-AEDA-134D7313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22" y="681080"/>
            <a:ext cx="4094399" cy="54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4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42F5B-A694-8935-1A73-41B139EB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mk-MK" sz="4400" dirty="0">
                <a:solidFill>
                  <a:srgbClr val="FFFFFF"/>
                </a:solidFill>
              </a:rPr>
              <a:t>Технологии и алатки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E991-F49C-F2B2-9570-A516E84F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Python 3.11	</a:t>
            </a:r>
          </a:p>
          <a:p>
            <a:r>
              <a:rPr lang="en-US" dirty="0"/>
              <a:t>OpenCV 4.11</a:t>
            </a:r>
          </a:p>
          <a:p>
            <a:r>
              <a:rPr lang="en-US" dirty="0"/>
              <a:t>NumPy 2.2.5</a:t>
            </a:r>
          </a:p>
          <a:p>
            <a:r>
              <a:rPr lang="en-US" dirty="0"/>
              <a:t>PyQt5 6.7.0</a:t>
            </a:r>
          </a:p>
        </p:txBody>
      </p:sp>
    </p:spTree>
    <p:extLst>
      <p:ext uri="{BB962C8B-B14F-4D97-AF65-F5344CB8AC3E}">
        <p14:creationId xmlns:p14="http://schemas.microsoft.com/office/powerpoint/2010/main" val="192301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46269-FB6D-B0B1-512B-F02FE804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078264"/>
            <a:ext cx="3744773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LSB </a:t>
            </a:r>
            <a:r>
              <a:rPr lang="mk-MK" sz="4400" dirty="0" err="1">
                <a:solidFill>
                  <a:srgbClr val="FFFFFF"/>
                </a:solidFill>
              </a:rPr>
              <a:t>енкодер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358EA-5BC9-C518-AB02-B02C9CA1C4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r="15141"/>
          <a:stretch/>
        </p:blipFill>
        <p:spPr>
          <a:xfrm>
            <a:off x="4897493" y="1388939"/>
            <a:ext cx="7051299" cy="4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9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189</TotalTime>
  <Words>288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Calisto MT</vt:lpstr>
      <vt:lpstr>Wingdings 2</vt:lpstr>
      <vt:lpstr>Slate</vt:lpstr>
      <vt:lpstr>Стеганографија на слики користејќи Python и OpenCV</vt:lpstr>
      <vt:lpstr>Што е стеганогографија?</vt:lpstr>
      <vt:lpstr>Типови стеганографија</vt:lpstr>
      <vt:lpstr>LSB Bitwise метод</vt:lpstr>
      <vt:lpstr> Marker-based („EOF“) метод</vt:lpstr>
      <vt:lpstr>Цел на демо-апликацијата</vt:lpstr>
      <vt:lpstr>Архитектура на системот</vt:lpstr>
      <vt:lpstr>Технологии и алатки</vt:lpstr>
      <vt:lpstr>LSB енкодер</vt:lpstr>
      <vt:lpstr>LSB декодер</vt:lpstr>
      <vt:lpstr>EOF код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Манева Ребека</dc:creator>
  <cp:lastModifiedBy>Манева Ребека</cp:lastModifiedBy>
  <cp:revision>1</cp:revision>
  <dcterms:created xsi:type="dcterms:W3CDTF">2025-05-23T20:00:37Z</dcterms:created>
  <dcterms:modified xsi:type="dcterms:W3CDTF">2025-05-23T23:09:53Z</dcterms:modified>
</cp:coreProperties>
</file>