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9" r:id="rId6"/>
    <p:sldId id="265" r:id="rId7"/>
    <p:sldId id="289" r:id="rId8"/>
    <p:sldId id="280" r:id="rId9"/>
    <p:sldId id="291" r:id="rId10"/>
    <p:sldId id="282" r:id="rId11"/>
    <p:sldId id="283" r:id="rId12"/>
    <p:sldId id="286" r:id="rId13"/>
    <p:sldId id="281" r:id="rId14"/>
    <p:sldId id="295" r:id="rId15"/>
    <p:sldId id="296" r:id="rId16"/>
    <p:sldId id="297" r:id="rId17"/>
    <p:sldId id="298" r:id="rId18"/>
    <p:sldId id="293" r:id="rId19"/>
    <p:sldId id="284" r:id="rId20"/>
    <p:sldId id="292" r:id="rId21"/>
    <p:sldId id="29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91" autoAdjust="0"/>
    <p:restoredTop sz="72296" autoAdjust="0"/>
  </p:normalViewPr>
  <p:slideViewPr>
    <p:cSldViewPr>
      <p:cViewPr varScale="1">
        <p:scale>
          <a:sx n="70" d="100"/>
          <a:sy n="70" d="100"/>
        </p:scale>
        <p:origin x="54" y="13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Mathematical_optimization" TargetMode="External"/><Relationship Id="rId3" Type="http://schemas.openxmlformats.org/officeDocument/2006/relationships/hyperlink" Target="https://en.wikipedia.org/wiki/Deep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tochastic_approximation" TargetMode="External"/><Relationship Id="rId11" Type="http://schemas.openxmlformats.org/officeDocument/2006/relationships/hyperlink" Target="https://en.wikipedia.org/wiki/Objective_function" TargetMode="External"/><Relationship Id="rId5" Type="http://schemas.openxmlformats.org/officeDocument/2006/relationships/hyperlink" Target="https://en.wikipedia.org/wiki/Rectifier_(neural_networks)#cite_note-6" TargetMode="External"/><Relationship Id="rId10" Type="http://schemas.openxmlformats.org/officeDocument/2006/relationships/hyperlink" Target="https://en.wikipedia.org/wiki/Differentiable_function" TargetMode="External"/><Relationship Id="rId4" Type="http://schemas.openxmlformats.org/officeDocument/2006/relationships/hyperlink" Target="https://en.wikipedia.org/wiki/Rectifier_(neural_networks)#cite_note-5" TargetMode="External"/><Relationship Id="rId9" Type="http://schemas.openxmlformats.org/officeDocument/2006/relationships/hyperlink" Target="https://en.wikipedia.org/wiki/Iterative_metho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Mammalian brain</a:t>
            </a:r>
          </a:p>
          <a:p>
            <a:r>
              <a:rPr lang="en-US" dirty="0"/>
              <a:t>Hierarchy of features</a:t>
            </a:r>
          </a:p>
          <a:p>
            <a:endParaRPr lang="en-US" dirty="0"/>
          </a:p>
          <a:p>
            <a:r>
              <a:rPr lang="en-US" dirty="0"/>
              <a:t>At a higher level, every time you see something, a series of clusters (layers) of neurons get activated. Each of these clusters detect features.</a:t>
            </a:r>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3</a:t>
            </a:fld>
            <a:endParaRPr lang="en-GB"/>
          </a:p>
        </p:txBody>
      </p:sp>
    </p:spTree>
    <p:extLst>
      <p:ext uri="{BB962C8B-B14F-4D97-AF65-F5344CB8AC3E}">
        <p14:creationId xmlns:p14="http://schemas.microsoft.com/office/powerpoint/2010/main" val="3073735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activiate</a:t>
            </a:r>
            <a:r>
              <a:rPr lang="en-US" sz="1200" b="0" i="0" kern="1200" dirty="0">
                <a:solidFill>
                  <a:schemeClr val="tx1"/>
                </a:solidFill>
                <a:effectLst/>
                <a:latin typeface="+mn-lt"/>
                <a:ea typeface="+mn-ea"/>
                <a:cs typeface="+mn-cs"/>
              </a:rPr>
              <a:t> the effective neurons --- separate specific excitation and unspecific inhibition </a:t>
            </a:r>
          </a:p>
          <a:p>
            <a:r>
              <a:rPr lang="en-US" sz="1200" b="0" i="0" kern="1200" dirty="0">
                <a:solidFill>
                  <a:schemeClr val="tx1"/>
                </a:solidFill>
                <a:effectLst/>
                <a:latin typeface="+mn-lt"/>
                <a:ea typeface="+mn-ea"/>
                <a:cs typeface="+mn-cs"/>
              </a:rPr>
              <a:t>The rectifier is, as of 2018, the most popular activation function for </a:t>
            </a:r>
            <a:r>
              <a:rPr lang="en-US" sz="1200" b="0" i="0" u="none" strike="noStrike" kern="1200" dirty="0">
                <a:solidFill>
                  <a:schemeClr val="tx1"/>
                </a:solidFill>
                <a:effectLst/>
                <a:latin typeface="+mn-lt"/>
                <a:ea typeface="+mn-ea"/>
                <a:cs typeface="+mn-cs"/>
                <a:hlinkClick r:id="rId3" tooltip="Deep learning"/>
              </a:rPr>
              <a:t>deep neural networks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[5]</a:t>
            </a:r>
            <a:r>
              <a:rPr lang="en-US" sz="1200" b="0" i="0" u="none" strike="noStrike" kern="1200" baseline="30000" dirty="0">
                <a:solidFill>
                  <a:schemeClr val="tx1"/>
                </a:solidFill>
                <a:effectLst/>
                <a:latin typeface="+mn-lt"/>
                <a:ea typeface="+mn-ea"/>
                <a:cs typeface="+mn-cs"/>
                <a:hlinkClick r:id="rId5"/>
              </a:rPr>
              <a:t>[6]</a:t>
            </a:r>
            <a:endParaRPr lang="en-US" sz="1200" b="0" i="0" u="none" strike="noStrike" kern="1200" baseline="30000" dirty="0">
              <a:solidFill>
                <a:schemeClr val="tx1"/>
              </a:solidFill>
              <a:effectLst/>
              <a:latin typeface="+mn-lt"/>
              <a:ea typeface="+mn-ea"/>
              <a:cs typeface="+mn-cs"/>
            </a:endParaRPr>
          </a:p>
          <a:p>
            <a:endParaRPr lang="en-US" sz="1200" b="0" i="0" u="none" strike="noStrike" kern="1200" baseline="30000" dirty="0">
              <a:solidFill>
                <a:schemeClr val="tx1"/>
              </a:solidFill>
              <a:effectLst/>
              <a:latin typeface="+mn-lt"/>
              <a:ea typeface="+mn-ea"/>
              <a:cs typeface="+mn-cs"/>
            </a:endParaRPr>
          </a:p>
          <a:p>
            <a:endParaRPr lang="en-US" sz="1200" b="0" i="0" u="none" strike="noStrike" kern="1200" baseline="30000" dirty="0">
              <a:solidFill>
                <a:schemeClr val="tx1"/>
              </a:solidFill>
              <a:effectLst/>
              <a:latin typeface="+mn-lt"/>
              <a:ea typeface="+mn-ea"/>
              <a:cs typeface="+mn-cs"/>
            </a:endParaRPr>
          </a:p>
          <a:p>
            <a:r>
              <a:rPr lang="en-US" sz="1200" b="0" i="0" u="none" strike="noStrike" kern="1200" baseline="30000" dirty="0">
                <a:solidFill>
                  <a:schemeClr val="tx1"/>
                </a:solidFill>
                <a:effectLst/>
                <a:latin typeface="+mn-lt"/>
                <a:ea typeface="+mn-ea"/>
                <a:cs typeface="+mn-cs"/>
              </a:rPr>
              <a:t>Optimizer – SGD (batch)</a:t>
            </a:r>
          </a:p>
          <a:p>
            <a:r>
              <a:rPr lang="en-US" sz="1200" b="1" i="0" kern="1200" dirty="0">
                <a:solidFill>
                  <a:schemeClr val="tx1"/>
                </a:solidFill>
                <a:effectLst/>
                <a:latin typeface="+mn-lt"/>
                <a:ea typeface="+mn-ea"/>
                <a:cs typeface="+mn-cs"/>
              </a:rPr>
              <a:t>Stochastic gradient descent</a:t>
            </a:r>
            <a:r>
              <a:rPr lang="en-US" sz="1200" b="0" i="0" kern="1200" dirty="0">
                <a:solidFill>
                  <a:schemeClr val="tx1"/>
                </a:solidFill>
                <a:effectLst/>
                <a:latin typeface="+mn-lt"/>
                <a:ea typeface="+mn-ea"/>
                <a:cs typeface="+mn-cs"/>
              </a:rPr>
              <a:t> (often shortened to </a:t>
            </a:r>
            <a:r>
              <a:rPr lang="en-US" sz="1200" b="1" i="0" kern="1200" dirty="0">
                <a:solidFill>
                  <a:schemeClr val="tx1"/>
                </a:solidFill>
                <a:effectLst/>
                <a:latin typeface="+mn-lt"/>
                <a:ea typeface="+mn-ea"/>
                <a:cs typeface="+mn-cs"/>
              </a:rPr>
              <a:t>SGD</a:t>
            </a:r>
            <a:r>
              <a:rPr lang="en-US" sz="1200" b="0" i="0" kern="1200" dirty="0">
                <a:solidFill>
                  <a:schemeClr val="tx1"/>
                </a:solidFill>
                <a:effectLst/>
                <a:latin typeface="+mn-lt"/>
                <a:ea typeface="+mn-ea"/>
                <a:cs typeface="+mn-cs"/>
              </a:rPr>
              <a:t>), also known as </a:t>
            </a:r>
            <a:r>
              <a:rPr lang="en-US" sz="1200" b="1" i="0" kern="1200" dirty="0">
                <a:solidFill>
                  <a:schemeClr val="tx1"/>
                </a:solidFill>
                <a:effectLst/>
                <a:latin typeface="+mn-lt"/>
                <a:ea typeface="+mn-ea"/>
                <a:cs typeface="+mn-cs"/>
              </a:rPr>
              <a:t>incremental</a:t>
            </a:r>
            <a:r>
              <a:rPr lang="en-US" sz="1200" b="0" i="0" kern="1200" dirty="0">
                <a:solidFill>
                  <a:schemeClr val="tx1"/>
                </a:solidFill>
                <a:effectLst/>
                <a:latin typeface="+mn-lt"/>
                <a:ea typeface="+mn-ea"/>
                <a:cs typeface="+mn-cs"/>
              </a:rPr>
              <a:t> gradient descent, is a </a:t>
            </a:r>
            <a:r>
              <a:rPr lang="en-US" sz="1200" b="0" i="0" u="none" strike="noStrike" kern="1200" dirty="0">
                <a:solidFill>
                  <a:schemeClr val="tx1"/>
                </a:solidFill>
                <a:effectLst/>
                <a:latin typeface="+mn-lt"/>
                <a:ea typeface="+mn-ea"/>
                <a:cs typeface="+mn-cs"/>
                <a:hlinkClick r:id="rId6" tooltip="Stochastic approximation"/>
              </a:rPr>
              <a:t>stochastic approximation</a:t>
            </a:r>
            <a:r>
              <a:rPr lang="en-US" sz="1200" b="0" i="0" kern="1200" dirty="0">
                <a:solidFill>
                  <a:schemeClr val="tx1"/>
                </a:solidFill>
                <a:effectLst/>
                <a:latin typeface="+mn-lt"/>
                <a:ea typeface="+mn-ea"/>
                <a:cs typeface="+mn-cs"/>
              </a:rPr>
              <a:t> of the </a:t>
            </a:r>
            <a:r>
              <a:rPr lang="en-US" sz="1200" b="0" i="0" u="none" strike="noStrike" kern="1200" dirty="0">
                <a:solidFill>
                  <a:schemeClr val="tx1"/>
                </a:solidFill>
                <a:effectLst/>
                <a:latin typeface="+mn-lt"/>
                <a:ea typeface="+mn-ea"/>
                <a:cs typeface="+mn-cs"/>
                <a:hlinkClick r:id="rId7" tooltip="Gradient descent"/>
              </a:rPr>
              <a:t>gradient descent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tooltip="Mathematical optimization"/>
              </a:rPr>
              <a:t>optimization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tooltip="Iterative method"/>
              </a:rPr>
              <a:t>iterative method</a:t>
            </a:r>
            <a:r>
              <a:rPr lang="en-US" sz="1200" b="0" i="0" kern="1200" dirty="0">
                <a:solidFill>
                  <a:schemeClr val="tx1"/>
                </a:solidFill>
                <a:effectLst/>
                <a:latin typeface="+mn-lt"/>
                <a:ea typeface="+mn-ea"/>
                <a:cs typeface="+mn-cs"/>
              </a:rPr>
              <a:t> for optimizing a </a:t>
            </a:r>
            <a:r>
              <a:rPr lang="en-US" sz="1200" b="0" i="0" u="none" strike="noStrike" kern="1200" dirty="0">
                <a:solidFill>
                  <a:schemeClr val="tx1"/>
                </a:solidFill>
                <a:effectLst/>
                <a:latin typeface="+mn-lt"/>
                <a:ea typeface="+mn-ea"/>
                <a:cs typeface="+mn-cs"/>
                <a:hlinkClick r:id="rId10" tooltip="Differentiable function"/>
              </a:rPr>
              <a:t>differentiable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tooltip="Objective function"/>
              </a:rPr>
              <a:t>objective function</a:t>
            </a:r>
            <a:r>
              <a:rPr lang="en-US" sz="1200" b="0" i="0" kern="1200" dirty="0">
                <a:solidFill>
                  <a:schemeClr val="tx1"/>
                </a:solidFill>
                <a:effectLst/>
                <a:latin typeface="+mn-lt"/>
                <a:ea typeface="+mn-ea"/>
                <a:cs typeface="+mn-cs"/>
              </a:rPr>
              <a:t>. In essence, SGD tries to find minima or maxima by iteration.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30000" dirty="0" err="1">
                <a:solidFill>
                  <a:schemeClr val="tx1"/>
                </a:solidFill>
                <a:effectLst/>
                <a:latin typeface="+mn-lt"/>
                <a:ea typeface="+mn-ea"/>
                <a:cs typeface="+mn-cs"/>
              </a:rPr>
              <a:t>Softmax</a:t>
            </a:r>
            <a:r>
              <a:rPr lang="en-US" sz="1200" b="0" i="0" u="none" strike="noStrike" kern="1200" baseline="30000" dirty="0">
                <a:solidFill>
                  <a:schemeClr val="tx1"/>
                </a:solidFill>
                <a:effectLst/>
                <a:latin typeface="+mn-lt"/>
                <a:ea typeface="+mn-ea"/>
                <a:cs typeface="+mn-cs"/>
              </a:rPr>
              <a:t> vs </a:t>
            </a:r>
            <a:r>
              <a:rPr lang="en-US" sz="1200" b="0" i="0" u="none" strike="noStrike" kern="1200" baseline="30000" dirty="0" err="1">
                <a:solidFill>
                  <a:schemeClr val="tx1"/>
                </a:solidFill>
                <a:effectLst/>
                <a:latin typeface="+mn-lt"/>
                <a:ea typeface="+mn-ea"/>
                <a:cs typeface="+mn-cs"/>
              </a:rPr>
              <a:t>LogSoftmax</a:t>
            </a:r>
            <a:r>
              <a:rPr lang="en-US" sz="1200" b="0" i="0" u="none" strike="noStrike" kern="1200" baseline="30000" dirty="0">
                <a:solidFill>
                  <a:schemeClr val="tx1"/>
                </a:solidFill>
                <a:effectLst/>
                <a:latin typeface="+mn-lt"/>
                <a:ea typeface="+mn-ea"/>
                <a:cs typeface="+mn-cs"/>
              </a:rPr>
              <a:t>: -- plays well with cross entropy loss</a:t>
            </a:r>
          </a:p>
          <a:p>
            <a:br>
              <a:rPr lang="en-US" sz="1200" b="0" i="0" kern="1200" dirty="0">
                <a:solidFill>
                  <a:schemeClr val="tx1"/>
                </a:solidFill>
                <a:effectLst/>
                <a:latin typeface="+mn-lt"/>
                <a:ea typeface="+mn-ea"/>
                <a:cs typeface="+mn-cs"/>
              </a:rPr>
            </a:br>
            <a:endParaRPr lang="en-US" sz="1200" b="0" i="0" u="none" strike="noStrike" kern="1200" baseline="30000" dirty="0">
              <a:solidFill>
                <a:schemeClr val="tx1"/>
              </a:solidFill>
              <a:effectLst/>
              <a:latin typeface="+mn-lt"/>
              <a:ea typeface="+mn-ea"/>
              <a:cs typeface="+mn-cs"/>
            </a:endParaRPr>
          </a:p>
          <a:p>
            <a:r>
              <a:rPr lang="en-US" sz="1200" b="0" i="0" u="none" strike="noStrike" kern="1200" baseline="30000" dirty="0">
                <a:solidFill>
                  <a:schemeClr val="tx1"/>
                </a:solidFill>
                <a:effectLst/>
                <a:latin typeface="+mn-lt"/>
                <a:ea typeface="+mn-ea"/>
                <a:cs typeface="+mn-cs"/>
              </a:rPr>
              <a:t>Loss – Cross Entropy Loss</a:t>
            </a:r>
          </a:p>
          <a:p>
            <a:endParaRPr lang="en-US" sz="1200" b="0" i="0" u="none" strike="noStrike" kern="1200" baseline="300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19</a:t>
            </a:fld>
            <a:endParaRPr lang="en-GB"/>
          </a:p>
        </p:txBody>
      </p:sp>
    </p:spTree>
    <p:extLst>
      <p:ext uri="{BB962C8B-B14F-4D97-AF65-F5344CB8AC3E}">
        <p14:creationId xmlns:p14="http://schemas.microsoft.com/office/powerpoint/2010/main" val="151529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Mammalian brain</a:t>
            </a:r>
          </a:p>
          <a:p>
            <a:r>
              <a:rPr lang="en-US" dirty="0"/>
              <a:t>Hierarchy of features</a:t>
            </a:r>
          </a:p>
          <a:p>
            <a:endParaRPr lang="en-US" dirty="0"/>
          </a:p>
          <a:p>
            <a:r>
              <a:rPr lang="en-US" dirty="0"/>
              <a:t>At a higher level, every time you see something, a series of clusters (layers) of neurons get activated. Each of these clusters detect features.</a:t>
            </a:r>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4</a:t>
            </a:fld>
            <a:endParaRPr lang="en-GB"/>
          </a:p>
        </p:txBody>
      </p:sp>
    </p:spTree>
    <p:extLst>
      <p:ext uri="{BB962C8B-B14F-4D97-AF65-F5344CB8AC3E}">
        <p14:creationId xmlns:p14="http://schemas.microsoft.com/office/powerpoint/2010/main" val="85972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a:t>Convolutional layer</a:t>
            </a:r>
          </a:p>
          <a:p>
            <a:pPr marL="0" indent="0">
              <a:buNone/>
            </a:pPr>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arranges its neurons in three dimensions (width, height, depth), as visualized in one of the layers. Every layer of a </a:t>
            </a:r>
            <a:r>
              <a:rPr lang="en-US" sz="1200" b="0"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transforms the 3D input volume to a 3D output volume of neuron activations. In this example, the red input layer holds the image, so its width and height would be the dimensions of the image, and the depth would be 3 (Red, Green, Blue channels).</a:t>
            </a:r>
          </a:p>
          <a:p>
            <a:pPr marL="0" indent="0">
              <a:buNone/>
            </a:pPr>
            <a:endParaRPr lang="en-US" sz="1600" b="1" dirty="0"/>
          </a:p>
          <a:p>
            <a:r>
              <a:rPr lang="en-US" dirty="0"/>
              <a:t>Kernel (Filter, feature detector)</a:t>
            </a:r>
          </a:p>
          <a:p>
            <a:r>
              <a:rPr lang="en-US" dirty="0"/>
              <a:t>Patch (receptive field)</a:t>
            </a:r>
          </a:p>
          <a:p>
            <a:r>
              <a:rPr lang="en-US" dirty="0"/>
              <a:t>Feature map (activation map)</a:t>
            </a:r>
          </a:p>
          <a:p>
            <a:r>
              <a:rPr lang="en-US" dirty="0"/>
              <a:t>Stride, Padding</a:t>
            </a: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10</a:t>
            </a:fld>
            <a:endParaRPr lang="en-GB"/>
          </a:p>
        </p:txBody>
      </p:sp>
    </p:spTree>
    <p:extLst>
      <p:ext uri="{BB962C8B-B14F-4D97-AF65-F5344CB8AC3E}">
        <p14:creationId xmlns:p14="http://schemas.microsoft.com/office/powerpoint/2010/main" val="268904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a:t>Convolutional layer</a:t>
            </a:r>
          </a:p>
          <a:p>
            <a:r>
              <a:rPr lang="en-US" dirty="0"/>
              <a:t>Kernel (Filter, feature detector)</a:t>
            </a:r>
          </a:p>
          <a:p>
            <a:r>
              <a:rPr lang="en-US" dirty="0"/>
              <a:t>Patch (receptive field)</a:t>
            </a:r>
          </a:p>
          <a:p>
            <a:r>
              <a:rPr lang="en-US" dirty="0"/>
              <a:t>Feature map (activation map)</a:t>
            </a:r>
          </a:p>
          <a:p>
            <a:r>
              <a:rPr lang="en-US" dirty="0"/>
              <a:t>Stride, Padding</a:t>
            </a: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11</a:t>
            </a:fld>
            <a:endParaRPr lang="en-GB"/>
          </a:p>
        </p:txBody>
      </p:sp>
    </p:spTree>
    <p:extLst>
      <p:ext uri="{BB962C8B-B14F-4D97-AF65-F5344CB8AC3E}">
        <p14:creationId xmlns:p14="http://schemas.microsoft.com/office/powerpoint/2010/main" val="351706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Stride</a:t>
            </a:r>
            <a:endParaRPr lang="en-GB" dirty="0"/>
          </a:p>
        </p:txBody>
      </p:sp>
      <p:sp>
        <p:nvSpPr>
          <p:cNvPr id="4" name="Slide Number Placeholder 3"/>
          <p:cNvSpPr>
            <a:spLocks noGrp="1"/>
          </p:cNvSpPr>
          <p:nvPr>
            <p:ph type="sldNum" sz="quarter" idx="10"/>
          </p:nvPr>
        </p:nvSpPr>
        <p:spPr/>
        <p:txBody>
          <a:bodyPr/>
          <a:lstStyle/>
          <a:p>
            <a:fld id="{1B9A179D-2D27-49E2-B022-8EDDA2EFE682}" type="slidenum">
              <a:rPr lang="en-US" smtClean="0"/>
              <a:t>12</a:t>
            </a:fld>
            <a:endParaRPr lang="en-US"/>
          </a:p>
        </p:txBody>
      </p:sp>
    </p:spTree>
    <p:extLst>
      <p:ext uri="{BB962C8B-B14F-4D97-AF65-F5344CB8AC3E}">
        <p14:creationId xmlns:p14="http://schemas.microsoft.com/office/powerpoint/2010/main" val="222744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a:t>
            </a:r>
            <a:endParaRPr lang="en-GB" dirty="0"/>
          </a:p>
        </p:txBody>
      </p:sp>
      <p:sp>
        <p:nvSpPr>
          <p:cNvPr id="4" name="Slide Number Placeholder 3"/>
          <p:cNvSpPr>
            <a:spLocks noGrp="1"/>
          </p:cNvSpPr>
          <p:nvPr>
            <p:ph type="sldNum" sz="quarter" idx="10"/>
          </p:nvPr>
        </p:nvSpPr>
        <p:spPr/>
        <p:txBody>
          <a:bodyPr/>
          <a:lstStyle/>
          <a:p>
            <a:fld id="{1B9A179D-2D27-49E2-B022-8EDDA2EFE682}" type="slidenum">
              <a:rPr lang="en-US" smtClean="0"/>
              <a:t>13</a:t>
            </a:fld>
            <a:endParaRPr lang="en-US"/>
          </a:p>
        </p:txBody>
      </p:sp>
    </p:spTree>
    <p:extLst>
      <p:ext uri="{BB962C8B-B14F-4D97-AF65-F5344CB8AC3E}">
        <p14:creationId xmlns:p14="http://schemas.microsoft.com/office/powerpoint/2010/main" val="3477170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dilated</a:t>
            </a:r>
            <a:endParaRPr lang="en-GB" dirty="0"/>
          </a:p>
        </p:txBody>
      </p:sp>
      <p:sp>
        <p:nvSpPr>
          <p:cNvPr id="4" name="Slide Number Placeholder 3"/>
          <p:cNvSpPr>
            <a:spLocks noGrp="1"/>
          </p:cNvSpPr>
          <p:nvPr>
            <p:ph type="sldNum" sz="quarter" idx="10"/>
          </p:nvPr>
        </p:nvSpPr>
        <p:spPr/>
        <p:txBody>
          <a:bodyPr/>
          <a:lstStyle/>
          <a:p>
            <a:fld id="{1B9A179D-2D27-49E2-B022-8EDDA2EFE682}" type="slidenum">
              <a:rPr lang="en-US" smtClean="0"/>
              <a:t>14</a:t>
            </a:fld>
            <a:endParaRPr lang="en-US"/>
          </a:p>
        </p:txBody>
      </p:sp>
    </p:spTree>
    <p:extLst>
      <p:ext uri="{BB962C8B-B14F-4D97-AF65-F5344CB8AC3E}">
        <p14:creationId xmlns:p14="http://schemas.microsoft.com/office/powerpoint/2010/main" val="60688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a:t>Pooling layer</a:t>
            </a:r>
          </a:p>
          <a:p>
            <a:r>
              <a:rPr lang="en-US" dirty="0"/>
              <a:t>Reduce the amount of parameters and computation in the network to control overfitting</a:t>
            </a:r>
          </a:p>
          <a:p>
            <a:endParaRPr lang="en-US" dirty="0"/>
          </a:p>
          <a:p>
            <a:r>
              <a:rPr lang="en-US" dirty="0"/>
              <a:t>Max pooling</a:t>
            </a:r>
          </a:p>
          <a:p>
            <a:r>
              <a:rPr lang="en-US" dirty="0"/>
              <a:t>Average pooling</a:t>
            </a: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16</a:t>
            </a:fld>
            <a:endParaRPr lang="en-GB"/>
          </a:p>
        </p:txBody>
      </p:sp>
    </p:spTree>
    <p:extLst>
      <p:ext uri="{BB962C8B-B14F-4D97-AF65-F5344CB8AC3E}">
        <p14:creationId xmlns:p14="http://schemas.microsoft.com/office/powerpoint/2010/main" val="27375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a:t>Convolutional layer</a:t>
            </a:r>
          </a:p>
          <a:p>
            <a:r>
              <a:rPr lang="en-US" dirty="0"/>
              <a:t>Kernel (Filter, feature detector)</a:t>
            </a:r>
          </a:p>
          <a:p>
            <a:r>
              <a:rPr lang="en-US" dirty="0"/>
              <a:t>Patch (receptive field)</a:t>
            </a:r>
          </a:p>
          <a:p>
            <a:r>
              <a:rPr lang="en-US" dirty="0"/>
              <a:t>Feature map (activation map)</a:t>
            </a:r>
          </a:p>
          <a:p>
            <a:r>
              <a:rPr lang="en-US" dirty="0"/>
              <a:t>Stride, Padding</a:t>
            </a:r>
          </a:p>
          <a:p>
            <a:endParaRPr lang="en-GB" dirty="0"/>
          </a:p>
        </p:txBody>
      </p:sp>
      <p:sp>
        <p:nvSpPr>
          <p:cNvPr id="4" name="Slide Number Placeholder 3"/>
          <p:cNvSpPr>
            <a:spLocks noGrp="1"/>
          </p:cNvSpPr>
          <p:nvPr>
            <p:ph type="sldNum" sz="quarter" idx="10"/>
          </p:nvPr>
        </p:nvSpPr>
        <p:spPr/>
        <p:txBody>
          <a:bodyPr/>
          <a:lstStyle/>
          <a:p>
            <a:fld id="{5EE2CF44-2B13-41B4-A334-1CDF534EEBBF}" type="slidenum">
              <a:rPr lang="en-GB" smtClean="0"/>
              <a:t>18</a:t>
            </a:fld>
            <a:endParaRPr lang="en-GB"/>
          </a:p>
        </p:txBody>
      </p:sp>
    </p:spTree>
    <p:extLst>
      <p:ext uri="{BB962C8B-B14F-4D97-AF65-F5344CB8AC3E}">
        <p14:creationId xmlns:p14="http://schemas.microsoft.com/office/powerpoint/2010/main" val="4029031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Convolutional Neural Network</a:t>
            </a:r>
            <a:endParaRPr dirty="0"/>
          </a:p>
        </p:txBody>
      </p:sp>
      <p:sp>
        <p:nvSpPr>
          <p:cNvPr id="3" name="Subtitle 2"/>
          <p:cNvSpPr>
            <a:spLocks noGrp="1"/>
          </p:cNvSpPr>
          <p:nvPr>
            <p:ph type="subTitle" idx="1"/>
          </p:nvPr>
        </p:nvSpPr>
        <p:spPr/>
        <p:txBody>
          <a:bodyPr/>
          <a:lstStyle/>
          <a:p>
            <a:r>
              <a:t>Subtitle</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Ingredients of CNN</a:t>
            </a:r>
            <a:endParaRPr dirty="0"/>
          </a:p>
        </p:txBody>
      </p:sp>
      <p:sp>
        <p:nvSpPr>
          <p:cNvPr id="4" name="Rectangle 3">
            <a:extLst>
              <a:ext uri="{FF2B5EF4-FFF2-40B4-BE49-F238E27FC236}">
                <a16:creationId xmlns:a16="http://schemas.microsoft.com/office/drawing/2014/main" id="{F3375620-7997-4893-B742-A62D7F483587}"/>
              </a:ext>
            </a:extLst>
          </p:cNvPr>
          <p:cNvSpPr/>
          <p:nvPr/>
        </p:nvSpPr>
        <p:spPr>
          <a:xfrm>
            <a:off x="3506186" y="5421868"/>
            <a:ext cx="5288627" cy="369332"/>
          </a:xfrm>
          <a:prstGeom prst="rect">
            <a:avLst/>
          </a:prstGeom>
        </p:spPr>
        <p:txBody>
          <a:bodyPr wrap="none">
            <a:spAutoFit/>
          </a:bodyPr>
          <a:lstStyle/>
          <a:p>
            <a:r>
              <a:rPr lang="en-GB" dirty="0"/>
              <a:t>http://cs231n.github.io/convolutional-networks/</a:t>
            </a:r>
          </a:p>
        </p:txBody>
      </p:sp>
      <p:pic>
        <p:nvPicPr>
          <p:cNvPr id="6" name="Picture 4" descr="http://cs231n.github.io/assets/cnn/cnn.jpeg">
            <a:extLst>
              <a:ext uri="{FF2B5EF4-FFF2-40B4-BE49-F238E27FC236}">
                <a16:creationId xmlns:a16="http://schemas.microsoft.com/office/drawing/2014/main" id="{99B79BB7-49AD-4961-9FE6-21669864B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863" y="1834634"/>
            <a:ext cx="944427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1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Ingredients of CNN</a:t>
            </a:r>
            <a:endParaRPr dirty="0"/>
          </a:p>
        </p:txBody>
      </p:sp>
      <p:sp>
        <p:nvSpPr>
          <p:cNvPr id="4" name="Rectangle 3">
            <a:extLst>
              <a:ext uri="{FF2B5EF4-FFF2-40B4-BE49-F238E27FC236}">
                <a16:creationId xmlns:a16="http://schemas.microsoft.com/office/drawing/2014/main" id="{F3375620-7997-4893-B742-A62D7F483587}"/>
              </a:ext>
            </a:extLst>
          </p:cNvPr>
          <p:cNvSpPr/>
          <p:nvPr/>
        </p:nvSpPr>
        <p:spPr>
          <a:xfrm>
            <a:off x="3506186" y="5421868"/>
            <a:ext cx="5288627" cy="369332"/>
          </a:xfrm>
          <a:prstGeom prst="rect">
            <a:avLst/>
          </a:prstGeom>
        </p:spPr>
        <p:txBody>
          <a:bodyPr wrap="none">
            <a:spAutoFit/>
          </a:bodyPr>
          <a:lstStyle/>
          <a:p>
            <a:r>
              <a:rPr lang="en-GB" dirty="0"/>
              <a:t>http://cs231n.github.io/convolutional-networks/</a:t>
            </a:r>
          </a:p>
        </p:txBody>
      </p:sp>
      <p:pic>
        <p:nvPicPr>
          <p:cNvPr id="9" name="Picture 2" descr="http://cs231n.github.io/assets/cnn/stride.jpeg">
            <a:extLst>
              <a:ext uri="{FF2B5EF4-FFF2-40B4-BE49-F238E27FC236}">
                <a16:creationId xmlns:a16="http://schemas.microsoft.com/office/drawing/2014/main" id="{2AAA0ED0-DBAD-4CC7-B6E7-A3B38FACA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7" y="2514600"/>
            <a:ext cx="82010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53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524E-F4FD-49FF-A4CD-816CB735DF33}"/>
              </a:ext>
            </a:extLst>
          </p:cNvPr>
          <p:cNvSpPr>
            <a:spLocks noGrp="1"/>
          </p:cNvSpPr>
          <p:nvPr>
            <p:ph type="title"/>
          </p:nvPr>
        </p:nvSpPr>
        <p:spPr/>
        <p:txBody>
          <a:bodyPr/>
          <a:lstStyle/>
          <a:p>
            <a:r>
              <a:rPr lang="en-GB" dirty="0"/>
              <a:t>Ingredients of CNN</a:t>
            </a:r>
          </a:p>
        </p:txBody>
      </p:sp>
      <p:sp>
        <p:nvSpPr>
          <p:cNvPr id="3" name="Content Placeholder 2">
            <a:extLst>
              <a:ext uri="{FF2B5EF4-FFF2-40B4-BE49-F238E27FC236}">
                <a16:creationId xmlns:a16="http://schemas.microsoft.com/office/drawing/2014/main" id="{DBC820AF-2636-43FD-974B-011E00A001DE}"/>
              </a:ext>
            </a:extLst>
          </p:cNvPr>
          <p:cNvSpPr>
            <a:spLocks noGrp="1"/>
          </p:cNvSpPr>
          <p:nvPr>
            <p:ph idx="1"/>
          </p:nvPr>
        </p:nvSpPr>
        <p:spPr/>
        <p:txBody>
          <a:bodyPr/>
          <a:lstStyle/>
          <a:p>
            <a:r>
              <a:rPr lang="en-US" dirty="0"/>
              <a:t>Convolutional Neural Network (CNN)</a:t>
            </a:r>
            <a:endParaRPr lang="en-GB" dirty="0"/>
          </a:p>
        </p:txBody>
      </p:sp>
      <p:pic>
        <p:nvPicPr>
          <p:cNvPr id="8194" name="Picture 2" descr="no_padding_no_strides.gif">
            <a:extLst>
              <a:ext uri="{FF2B5EF4-FFF2-40B4-BE49-F238E27FC236}">
                <a16:creationId xmlns:a16="http://schemas.microsoft.com/office/drawing/2014/main" id="{B6816578-BEA3-4F06-8C51-B362D8DD9FD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8474" y="2395895"/>
            <a:ext cx="3130130" cy="33225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C1DAFC-7B63-4AC0-BDA9-B84F437CE7CF}"/>
              </a:ext>
            </a:extLst>
          </p:cNvPr>
          <p:cNvSpPr/>
          <p:nvPr/>
        </p:nvSpPr>
        <p:spPr>
          <a:xfrm>
            <a:off x="3506186" y="5987534"/>
            <a:ext cx="5288627" cy="369332"/>
          </a:xfrm>
          <a:prstGeom prst="rect">
            <a:avLst/>
          </a:prstGeom>
        </p:spPr>
        <p:txBody>
          <a:bodyPr wrap="none">
            <a:spAutoFit/>
          </a:bodyPr>
          <a:lstStyle/>
          <a:p>
            <a:r>
              <a:rPr lang="en-GB" dirty="0"/>
              <a:t>https://github.com/vdumoulin/conv_arithmetic</a:t>
            </a:r>
          </a:p>
        </p:txBody>
      </p:sp>
      <p:pic>
        <p:nvPicPr>
          <p:cNvPr id="8196" name="Picture 4" descr="no_padding_strides.gif">
            <a:extLst>
              <a:ext uri="{FF2B5EF4-FFF2-40B4-BE49-F238E27FC236}">
                <a16:creationId xmlns:a16="http://schemas.microsoft.com/office/drawing/2014/main" id="{782D41D0-F676-4D16-A71A-3ED1FA16F08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95895"/>
            <a:ext cx="3405282" cy="333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7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524E-F4FD-49FF-A4CD-816CB735DF33}"/>
              </a:ext>
            </a:extLst>
          </p:cNvPr>
          <p:cNvSpPr>
            <a:spLocks noGrp="1"/>
          </p:cNvSpPr>
          <p:nvPr>
            <p:ph type="title"/>
          </p:nvPr>
        </p:nvSpPr>
        <p:spPr/>
        <p:txBody>
          <a:bodyPr/>
          <a:lstStyle/>
          <a:p>
            <a:r>
              <a:rPr lang="en-GB" dirty="0"/>
              <a:t>Ingredients of CNN</a:t>
            </a:r>
          </a:p>
        </p:txBody>
      </p:sp>
      <p:sp>
        <p:nvSpPr>
          <p:cNvPr id="3" name="Content Placeholder 2">
            <a:extLst>
              <a:ext uri="{FF2B5EF4-FFF2-40B4-BE49-F238E27FC236}">
                <a16:creationId xmlns:a16="http://schemas.microsoft.com/office/drawing/2014/main" id="{DBC820AF-2636-43FD-974B-011E00A001DE}"/>
              </a:ext>
            </a:extLst>
          </p:cNvPr>
          <p:cNvSpPr>
            <a:spLocks noGrp="1"/>
          </p:cNvSpPr>
          <p:nvPr>
            <p:ph idx="1"/>
          </p:nvPr>
        </p:nvSpPr>
        <p:spPr/>
        <p:txBody>
          <a:bodyPr/>
          <a:lstStyle/>
          <a:p>
            <a:r>
              <a:rPr lang="en-US" dirty="0"/>
              <a:t>Convolutional Neural Network (CNN)</a:t>
            </a:r>
            <a:endParaRPr lang="en-GB" dirty="0"/>
          </a:p>
        </p:txBody>
      </p:sp>
      <p:sp>
        <p:nvSpPr>
          <p:cNvPr id="4" name="Rectangle 3">
            <a:extLst>
              <a:ext uri="{FF2B5EF4-FFF2-40B4-BE49-F238E27FC236}">
                <a16:creationId xmlns:a16="http://schemas.microsoft.com/office/drawing/2014/main" id="{0343A679-91B3-4345-BDD5-E4221B92EF6E}"/>
              </a:ext>
            </a:extLst>
          </p:cNvPr>
          <p:cNvSpPr/>
          <p:nvPr/>
        </p:nvSpPr>
        <p:spPr>
          <a:xfrm>
            <a:off x="3506186" y="5987534"/>
            <a:ext cx="5288627" cy="369332"/>
          </a:xfrm>
          <a:prstGeom prst="rect">
            <a:avLst/>
          </a:prstGeom>
        </p:spPr>
        <p:txBody>
          <a:bodyPr wrap="none">
            <a:spAutoFit/>
          </a:bodyPr>
          <a:lstStyle/>
          <a:p>
            <a:r>
              <a:rPr lang="en-GB" dirty="0"/>
              <a:t>https://github.com/vdumoulin/conv_arithmetic</a:t>
            </a:r>
          </a:p>
        </p:txBody>
      </p:sp>
      <p:pic>
        <p:nvPicPr>
          <p:cNvPr id="10242" name="Picture 2" descr="same_padding_no_strides.gif">
            <a:extLst>
              <a:ext uri="{FF2B5EF4-FFF2-40B4-BE49-F238E27FC236}">
                <a16:creationId xmlns:a16="http://schemas.microsoft.com/office/drawing/2014/main" id="{DE1D3A0E-5214-4A71-93D1-140F0A06D31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03921" y="2315583"/>
            <a:ext cx="3110559" cy="353579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ull_padding_no_strides.gif">
            <a:extLst>
              <a:ext uri="{FF2B5EF4-FFF2-40B4-BE49-F238E27FC236}">
                <a16:creationId xmlns:a16="http://schemas.microsoft.com/office/drawing/2014/main" id="{0DFBBA03-D09F-45C1-9E4B-0B236EBE47B4}"/>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12989" y="2315583"/>
            <a:ext cx="3056082" cy="3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1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524E-F4FD-49FF-A4CD-816CB735DF33}"/>
              </a:ext>
            </a:extLst>
          </p:cNvPr>
          <p:cNvSpPr>
            <a:spLocks noGrp="1"/>
          </p:cNvSpPr>
          <p:nvPr>
            <p:ph type="title"/>
          </p:nvPr>
        </p:nvSpPr>
        <p:spPr/>
        <p:txBody>
          <a:bodyPr/>
          <a:lstStyle/>
          <a:p>
            <a:r>
              <a:rPr lang="en-GB" dirty="0"/>
              <a:t>Ingredients of CNN</a:t>
            </a:r>
          </a:p>
        </p:txBody>
      </p:sp>
      <p:sp>
        <p:nvSpPr>
          <p:cNvPr id="3" name="Content Placeholder 2">
            <a:extLst>
              <a:ext uri="{FF2B5EF4-FFF2-40B4-BE49-F238E27FC236}">
                <a16:creationId xmlns:a16="http://schemas.microsoft.com/office/drawing/2014/main" id="{DBC820AF-2636-43FD-974B-011E00A001DE}"/>
              </a:ext>
            </a:extLst>
          </p:cNvPr>
          <p:cNvSpPr>
            <a:spLocks noGrp="1"/>
          </p:cNvSpPr>
          <p:nvPr>
            <p:ph idx="1"/>
          </p:nvPr>
        </p:nvSpPr>
        <p:spPr/>
        <p:txBody>
          <a:bodyPr/>
          <a:lstStyle/>
          <a:p>
            <a:r>
              <a:rPr lang="en-US" dirty="0"/>
              <a:t>Convolutional Neural Network (CNN)</a:t>
            </a:r>
            <a:endParaRPr lang="en-GB" dirty="0"/>
          </a:p>
        </p:txBody>
      </p:sp>
      <p:pic>
        <p:nvPicPr>
          <p:cNvPr id="7170" name="Picture 2" descr="dilation.gif">
            <a:extLst>
              <a:ext uri="{FF2B5EF4-FFF2-40B4-BE49-F238E27FC236}">
                <a16:creationId xmlns:a16="http://schemas.microsoft.com/office/drawing/2014/main" id="{394B0384-FCD8-4469-9797-938713B9E26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69311" y="2358509"/>
            <a:ext cx="3762375" cy="3629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EE1A03-2AF5-43A8-ACA4-CEB25F3D6E61}"/>
              </a:ext>
            </a:extLst>
          </p:cNvPr>
          <p:cNvSpPr/>
          <p:nvPr/>
        </p:nvSpPr>
        <p:spPr>
          <a:xfrm>
            <a:off x="3506186" y="5987534"/>
            <a:ext cx="5288627" cy="369332"/>
          </a:xfrm>
          <a:prstGeom prst="rect">
            <a:avLst/>
          </a:prstGeom>
        </p:spPr>
        <p:txBody>
          <a:bodyPr wrap="none">
            <a:spAutoFit/>
          </a:bodyPr>
          <a:lstStyle/>
          <a:p>
            <a:r>
              <a:rPr lang="en-GB" dirty="0"/>
              <a:t>https://github.com/vdumoulin/conv_arithmetic</a:t>
            </a:r>
          </a:p>
        </p:txBody>
      </p:sp>
    </p:spTree>
    <p:extLst>
      <p:ext uri="{BB962C8B-B14F-4D97-AF65-F5344CB8AC3E}">
        <p14:creationId xmlns:p14="http://schemas.microsoft.com/office/powerpoint/2010/main" val="22184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arly Convolution Network Design - Le-Net5">
            <a:extLst>
              <a:ext uri="{FF2B5EF4-FFF2-40B4-BE49-F238E27FC236}">
                <a16:creationId xmlns:a16="http://schemas.microsoft.com/office/drawing/2014/main" id="{41960C99-7B66-4FC9-9709-D2B2DCAEBD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151"/>
          <a:stretch/>
        </p:blipFill>
        <p:spPr bwMode="auto">
          <a:xfrm>
            <a:off x="1927513" y="2057401"/>
            <a:ext cx="8048625" cy="2362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1A3844-BC82-4058-8538-7BF4212C50E1}"/>
              </a:ext>
            </a:extLst>
          </p:cNvPr>
          <p:cNvSpPr>
            <a:spLocks noGrp="1"/>
          </p:cNvSpPr>
          <p:nvPr>
            <p:ph type="title"/>
          </p:nvPr>
        </p:nvSpPr>
        <p:spPr/>
        <p:txBody>
          <a:bodyPr/>
          <a:lstStyle/>
          <a:p>
            <a:r>
              <a:rPr lang="en-GB" dirty="0"/>
              <a:t>Ingredients of CNN</a:t>
            </a:r>
          </a:p>
        </p:txBody>
      </p:sp>
      <p:sp>
        <p:nvSpPr>
          <p:cNvPr id="5" name="Rectangle 4">
            <a:extLst>
              <a:ext uri="{FF2B5EF4-FFF2-40B4-BE49-F238E27FC236}">
                <a16:creationId xmlns:a16="http://schemas.microsoft.com/office/drawing/2014/main" id="{5AF8C96B-D4C0-4F15-BE32-127275F76B99}"/>
              </a:ext>
            </a:extLst>
          </p:cNvPr>
          <p:cNvSpPr/>
          <p:nvPr/>
        </p:nvSpPr>
        <p:spPr>
          <a:xfrm>
            <a:off x="3051685" y="2044701"/>
            <a:ext cx="2739515" cy="2362199"/>
          </a:xfrm>
          <a:prstGeom prst="rect">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48F3E50-9739-4525-B5AC-235D2AF9A6CE}"/>
              </a:ext>
            </a:extLst>
          </p:cNvPr>
          <p:cNvSpPr/>
          <p:nvPr/>
        </p:nvSpPr>
        <p:spPr>
          <a:xfrm>
            <a:off x="3051685" y="5151268"/>
            <a:ext cx="6038976" cy="369332"/>
          </a:xfrm>
          <a:prstGeom prst="rect">
            <a:avLst/>
          </a:prstGeom>
        </p:spPr>
        <p:txBody>
          <a:bodyPr wrap="square">
            <a:spAutoFit/>
          </a:bodyPr>
          <a:lstStyle/>
          <a:p>
            <a:r>
              <a:rPr lang="en-GB" dirty="0"/>
              <a:t>https://www.rsipvision.com/exploring-deep-learning/</a:t>
            </a:r>
          </a:p>
        </p:txBody>
      </p:sp>
    </p:spTree>
    <p:extLst>
      <p:ext uri="{BB962C8B-B14F-4D97-AF65-F5344CB8AC3E}">
        <p14:creationId xmlns:p14="http://schemas.microsoft.com/office/powerpoint/2010/main" val="241186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Ingredients of CNN</a:t>
            </a:r>
            <a:endParaRPr dirty="0"/>
          </a:p>
        </p:txBody>
      </p:sp>
      <p:pic>
        <p:nvPicPr>
          <p:cNvPr id="7170" name="Picture 2" descr="Image result for pooling layer">
            <a:extLst>
              <a:ext uri="{FF2B5EF4-FFF2-40B4-BE49-F238E27FC236}">
                <a16:creationId xmlns:a16="http://schemas.microsoft.com/office/drawing/2014/main" id="{E5796215-028E-44AF-B8D9-09CBA490D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3" y="1676400"/>
            <a:ext cx="7496175"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CB3BE3D-C56F-4CD6-BD7D-9946C002E733}"/>
              </a:ext>
            </a:extLst>
          </p:cNvPr>
          <p:cNvSpPr/>
          <p:nvPr/>
        </p:nvSpPr>
        <p:spPr>
          <a:xfrm>
            <a:off x="3506186" y="5421868"/>
            <a:ext cx="5288627" cy="369332"/>
          </a:xfrm>
          <a:prstGeom prst="rect">
            <a:avLst/>
          </a:prstGeom>
        </p:spPr>
        <p:txBody>
          <a:bodyPr wrap="none">
            <a:spAutoFit/>
          </a:bodyPr>
          <a:lstStyle/>
          <a:p>
            <a:r>
              <a:rPr lang="en-GB" dirty="0"/>
              <a:t>http://cs231n.github.io/convolutional-networks/</a:t>
            </a:r>
          </a:p>
        </p:txBody>
      </p:sp>
    </p:spTree>
    <p:extLst>
      <p:ext uri="{BB962C8B-B14F-4D97-AF65-F5344CB8AC3E}">
        <p14:creationId xmlns:p14="http://schemas.microsoft.com/office/powerpoint/2010/main" val="268344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arly Convolution Network Design - Le-Net5">
            <a:extLst>
              <a:ext uri="{FF2B5EF4-FFF2-40B4-BE49-F238E27FC236}">
                <a16:creationId xmlns:a16="http://schemas.microsoft.com/office/drawing/2014/main" id="{41960C99-7B66-4FC9-9709-D2B2DCAEBD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151"/>
          <a:stretch/>
        </p:blipFill>
        <p:spPr bwMode="auto">
          <a:xfrm>
            <a:off x="1927513" y="2057401"/>
            <a:ext cx="8048625" cy="2362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1A3844-BC82-4058-8538-7BF4212C50E1}"/>
              </a:ext>
            </a:extLst>
          </p:cNvPr>
          <p:cNvSpPr>
            <a:spLocks noGrp="1"/>
          </p:cNvSpPr>
          <p:nvPr>
            <p:ph type="title"/>
          </p:nvPr>
        </p:nvSpPr>
        <p:spPr/>
        <p:txBody>
          <a:bodyPr/>
          <a:lstStyle/>
          <a:p>
            <a:r>
              <a:rPr lang="en-GB" dirty="0"/>
              <a:t>Ingredients of CNN</a:t>
            </a:r>
          </a:p>
        </p:txBody>
      </p:sp>
      <p:sp>
        <p:nvSpPr>
          <p:cNvPr id="5" name="Rectangle 4">
            <a:extLst>
              <a:ext uri="{FF2B5EF4-FFF2-40B4-BE49-F238E27FC236}">
                <a16:creationId xmlns:a16="http://schemas.microsoft.com/office/drawing/2014/main" id="{5AF8C96B-D4C0-4F15-BE32-127275F76B99}"/>
              </a:ext>
            </a:extLst>
          </p:cNvPr>
          <p:cNvSpPr/>
          <p:nvPr/>
        </p:nvSpPr>
        <p:spPr>
          <a:xfrm>
            <a:off x="5951825" y="2057400"/>
            <a:ext cx="2873087" cy="2362199"/>
          </a:xfrm>
          <a:prstGeom prst="rect">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48F3E50-9739-4525-B5AC-235D2AF9A6CE}"/>
              </a:ext>
            </a:extLst>
          </p:cNvPr>
          <p:cNvSpPr/>
          <p:nvPr/>
        </p:nvSpPr>
        <p:spPr>
          <a:xfrm>
            <a:off x="3051685" y="5151268"/>
            <a:ext cx="6038976" cy="369332"/>
          </a:xfrm>
          <a:prstGeom prst="rect">
            <a:avLst/>
          </a:prstGeom>
        </p:spPr>
        <p:txBody>
          <a:bodyPr wrap="square">
            <a:spAutoFit/>
          </a:bodyPr>
          <a:lstStyle/>
          <a:p>
            <a:r>
              <a:rPr lang="en-GB" dirty="0"/>
              <a:t>https://www.rsipvision.com/exploring-deep-learning/</a:t>
            </a:r>
          </a:p>
        </p:txBody>
      </p:sp>
    </p:spTree>
    <p:extLst>
      <p:ext uri="{BB962C8B-B14F-4D97-AF65-F5344CB8AC3E}">
        <p14:creationId xmlns:p14="http://schemas.microsoft.com/office/powerpoint/2010/main" val="4764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Ingredients of CNN</a:t>
            </a:r>
            <a:endParaRPr dirty="0"/>
          </a:p>
        </p:txBody>
      </p:sp>
      <p:sp>
        <p:nvSpPr>
          <p:cNvPr id="4" name="Rectangle 3">
            <a:extLst>
              <a:ext uri="{FF2B5EF4-FFF2-40B4-BE49-F238E27FC236}">
                <a16:creationId xmlns:a16="http://schemas.microsoft.com/office/drawing/2014/main" id="{F3375620-7997-4893-B742-A62D7F483587}"/>
              </a:ext>
            </a:extLst>
          </p:cNvPr>
          <p:cNvSpPr/>
          <p:nvPr/>
        </p:nvSpPr>
        <p:spPr>
          <a:xfrm>
            <a:off x="3506186" y="5421868"/>
            <a:ext cx="5288627" cy="369332"/>
          </a:xfrm>
          <a:prstGeom prst="rect">
            <a:avLst/>
          </a:prstGeom>
        </p:spPr>
        <p:txBody>
          <a:bodyPr wrap="none">
            <a:spAutoFit/>
          </a:bodyPr>
          <a:lstStyle/>
          <a:p>
            <a:r>
              <a:rPr lang="en-GB" dirty="0"/>
              <a:t>http://cs231n.github.io/convolutional-networks/</a:t>
            </a:r>
          </a:p>
        </p:txBody>
      </p:sp>
      <p:pic>
        <p:nvPicPr>
          <p:cNvPr id="5" name="Picture 2" descr="http://cs231n.github.io/assets/nn1/neural_net2.jpeg">
            <a:extLst>
              <a:ext uri="{FF2B5EF4-FFF2-40B4-BE49-F238E27FC236}">
                <a16:creationId xmlns:a16="http://schemas.microsoft.com/office/drawing/2014/main" id="{1092453E-3CBB-4D68-888D-73A1534B1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63" y="1790700"/>
            <a:ext cx="667987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87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make one!</a:t>
            </a:r>
            <a:endParaRPr dirty="0"/>
          </a:p>
        </p:txBody>
      </p:sp>
      <p:sp>
        <p:nvSpPr>
          <p:cNvPr id="3" name="Text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4443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a:t>
            </a:r>
            <a:br>
              <a:rPr lang="en-US" sz="4400" dirty="0"/>
            </a:br>
            <a:r>
              <a:rPr lang="en-US" sz="4400" dirty="0"/>
              <a:t>convolutional neural network?</a:t>
            </a:r>
            <a:endParaRPr sz="4400" dirty="0"/>
          </a:p>
        </p:txBody>
      </p:sp>
      <p:sp>
        <p:nvSpPr>
          <p:cNvPr id="3" name="Text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8734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Convolutional Neural Network (CNN)</a:t>
            </a:r>
            <a:endParaRPr dirty="0"/>
          </a:p>
        </p:txBody>
      </p:sp>
      <p:pic>
        <p:nvPicPr>
          <p:cNvPr id="1026" name="Picture 2" descr="https://image.slidesharecdn.com/lecture3xingfei-fei-150527174555-lva1-app6892/95/lecture3-xing-feifei-42-638.jpg?cb=1432750337">
            <a:extLst>
              <a:ext uri="{FF2B5EF4-FFF2-40B4-BE49-F238E27FC236}">
                <a16:creationId xmlns:a16="http://schemas.microsoft.com/office/drawing/2014/main" id="{3336EA0E-EF22-4491-B3E9-93FE3110A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1752600"/>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Convolutional Neural Network (CNN)</a:t>
            </a:r>
            <a:endParaRPr dirty="0"/>
          </a:p>
        </p:txBody>
      </p:sp>
      <p:pic>
        <p:nvPicPr>
          <p:cNvPr id="4" name="Picture 2" descr="http://slideplayer.com/slide/11909715/67/images/6/The+Mammalian+Visual+Cortex+is+Hierarchical.jpg">
            <a:extLst>
              <a:ext uri="{FF2B5EF4-FFF2-40B4-BE49-F238E27FC236}">
                <a16:creationId xmlns:a16="http://schemas.microsoft.com/office/drawing/2014/main" id="{075FB266-8C6F-495E-8FC5-86137B5C56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22" r="50000"/>
          <a:stretch/>
        </p:blipFill>
        <p:spPr bwMode="auto">
          <a:xfrm>
            <a:off x="3810000" y="1600200"/>
            <a:ext cx="457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6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Convolutional Neural Network (CNN)</a:t>
            </a:r>
            <a:endParaRPr dirty="0"/>
          </a:p>
        </p:txBody>
      </p:sp>
      <p:sp>
        <p:nvSpPr>
          <p:cNvPr id="14" name="Content Placeholder 13"/>
          <p:cNvSpPr>
            <a:spLocks noGrp="1"/>
          </p:cNvSpPr>
          <p:nvPr>
            <p:ph idx="1"/>
          </p:nvPr>
        </p:nvSpPr>
        <p:spPr/>
        <p:txBody>
          <a:bodyPr/>
          <a:lstStyle/>
          <a:p>
            <a:r>
              <a:rPr dirty="0"/>
              <a:t>Add your first bullet point here</a:t>
            </a:r>
          </a:p>
          <a:p>
            <a:r>
              <a:rPr dirty="0"/>
              <a:t>Add your second bullet point here</a:t>
            </a:r>
          </a:p>
          <a:p>
            <a:r>
              <a:rPr dirty="0"/>
              <a:t>Add your third bullet point here</a:t>
            </a:r>
          </a:p>
        </p:txBody>
      </p:sp>
      <p:pic>
        <p:nvPicPr>
          <p:cNvPr id="2052" name="Picture 4" descr="Image result for mammalian visual system cnn">
            <a:extLst>
              <a:ext uri="{FF2B5EF4-FFF2-40B4-BE49-F238E27FC236}">
                <a16:creationId xmlns:a16="http://schemas.microsoft.com/office/drawing/2014/main" id="{1D9CA496-B853-4805-8941-1C609DB8E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15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Convolutional Neural Network (CNN)</a:t>
            </a:r>
            <a:endParaRPr dirty="0"/>
          </a:p>
        </p:txBody>
      </p:sp>
      <p:sp>
        <p:nvSpPr>
          <p:cNvPr id="14" name="Content Placeholder 13"/>
          <p:cNvSpPr>
            <a:spLocks noGrp="1"/>
          </p:cNvSpPr>
          <p:nvPr>
            <p:ph idx="1"/>
          </p:nvPr>
        </p:nvSpPr>
        <p:spPr/>
        <p:txBody>
          <a:bodyPr/>
          <a:lstStyle/>
          <a:p>
            <a:r>
              <a:rPr dirty="0"/>
              <a:t>Add your first bullet point here</a:t>
            </a:r>
          </a:p>
          <a:p>
            <a:r>
              <a:rPr dirty="0"/>
              <a:t>Add your second bullet point here</a:t>
            </a:r>
          </a:p>
          <a:p>
            <a:r>
              <a:rPr dirty="0"/>
              <a:t>Add your third bullet point here</a:t>
            </a:r>
          </a:p>
        </p:txBody>
      </p:sp>
      <p:pic>
        <p:nvPicPr>
          <p:cNvPr id="4" name="Picture 2" descr="https://annalyzin.files.wordpress.com/2016/01/cnn_filters.png?w=443&amp;h=226">
            <a:extLst>
              <a:ext uri="{FF2B5EF4-FFF2-40B4-BE49-F238E27FC236}">
                <a16:creationId xmlns:a16="http://schemas.microsoft.com/office/drawing/2014/main" id="{52D7148D-B1C1-4CD9-A6CA-3039770FE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826" y="1905000"/>
            <a:ext cx="7804347"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82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844-BC82-4058-8538-7BF4212C50E1}"/>
              </a:ext>
            </a:extLst>
          </p:cNvPr>
          <p:cNvSpPr>
            <a:spLocks noGrp="1"/>
          </p:cNvSpPr>
          <p:nvPr>
            <p:ph type="title"/>
          </p:nvPr>
        </p:nvSpPr>
        <p:spPr/>
        <p:txBody>
          <a:bodyPr/>
          <a:lstStyle/>
          <a:p>
            <a:r>
              <a:rPr lang="en-GB" dirty="0"/>
              <a:t>Convolutional Neural Network (CNN)</a:t>
            </a:r>
          </a:p>
        </p:txBody>
      </p:sp>
      <p:pic>
        <p:nvPicPr>
          <p:cNvPr id="9" name="Picture 2" descr="Early Convolution Network Design - Le-Net5">
            <a:extLst>
              <a:ext uri="{FF2B5EF4-FFF2-40B4-BE49-F238E27FC236}">
                <a16:creationId xmlns:a16="http://schemas.microsoft.com/office/drawing/2014/main" id="{7C2074A7-D4AC-442B-9B11-028ECAE09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513" y="2057400"/>
            <a:ext cx="8048625" cy="28860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8C92CC3-2152-4EB3-B2DC-AA46C68D8850}"/>
              </a:ext>
            </a:extLst>
          </p:cNvPr>
          <p:cNvSpPr/>
          <p:nvPr/>
        </p:nvSpPr>
        <p:spPr>
          <a:xfrm>
            <a:off x="3051685" y="5151268"/>
            <a:ext cx="6038976" cy="369332"/>
          </a:xfrm>
          <a:prstGeom prst="rect">
            <a:avLst/>
          </a:prstGeom>
        </p:spPr>
        <p:txBody>
          <a:bodyPr wrap="square">
            <a:spAutoFit/>
          </a:bodyPr>
          <a:lstStyle/>
          <a:p>
            <a:r>
              <a:rPr lang="en-GB" dirty="0"/>
              <a:t>https://www.rsipvision.com/exploring-deep-learning/</a:t>
            </a:r>
          </a:p>
        </p:txBody>
      </p:sp>
    </p:spTree>
    <p:extLst>
      <p:ext uri="{BB962C8B-B14F-4D97-AF65-F5344CB8AC3E}">
        <p14:creationId xmlns:p14="http://schemas.microsoft.com/office/powerpoint/2010/main" val="212153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a:t>
            </a:r>
            <a:br>
              <a:rPr lang="en-US" sz="4400" dirty="0"/>
            </a:br>
            <a:r>
              <a:rPr lang="en-US" sz="4400" dirty="0"/>
              <a:t>CNN made of?</a:t>
            </a:r>
            <a:endParaRPr sz="4400" dirty="0"/>
          </a:p>
        </p:txBody>
      </p:sp>
      <p:sp>
        <p:nvSpPr>
          <p:cNvPr id="3" name="Text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0894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arly Convolution Network Design - Le-Net5">
            <a:extLst>
              <a:ext uri="{FF2B5EF4-FFF2-40B4-BE49-F238E27FC236}">
                <a16:creationId xmlns:a16="http://schemas.microsoft.com/office/drawing/2014/main" id="{41960C99-7B66-4FC9-9709-D2B2DCAEBD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151"/>
          <a:stretch/>
        </p:blipFill>
        <p:spPr bwMode="auto">
          <a:xfrm>
            <a:off x="1927513" y="2057401"/>
            <a:ext cx="8048625" cy="2362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1A3844-BC82-4058-8538-7BF4212C50E1}"/>
              </a:ext>
            </a:extLst>
          </p:cNvPr>
          <p:cNvSpPr>
            <a:spLocks noGrp="1"/>
          </p:cNvSpPr>
          <p:nvPr>
            <p:ph type="title"/>
          </p:nvPr>
        </p:nvSpPr>
        <p:spPr/>
        <p:txBody>
          <a:bodyPr/>
          <a:lstStyle/>
          <a:p>
            <a:r>
              <a:rPr lang="en-GB" dirty="0"/>
              <a:t>Ingredients of CNN</a:t>
            </a:r>
          </a:p>
        </p:txBody>
      </p:sp>
      <p:sp>
        <p:nvSpPr>
          <p:cNvPr id="5" name="Rectangle 4">
            <a:extLst>
              <a:ext uri="{FF2B5EF4-FFF2-40B4-BE49-F238E27FC236}">
                <a16:creationId xmlns:a16="http://schemas.microsoft.com/office/drawing/2014/main" id="{5AF8C96B-D4C0-4F15-BE32-127275F76B99}"/>
              </a:ext>
            </a:extLst>
          </p:cNvPr>
          <p:cNvSpPr/>
          <p:nvPr/>
        </p:nvSpPr>
        <p:spPr>
          <a:xfrm>
            <a:off x="1927513" y="2057400"/>
            <a:ext cx="2873087" cy="2362199"/>
          </a:xfrm>
          <a:prstGeom prst="rect">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48F3E50-9739-4525-B5AC-235D2AF9A6CE}"/>
              </a:ext>
            </a:extLst>
          </p:cNvPr>
          <p:cNvSpPr/>
          <p:nvPr/>
        </p:nvSpPr>
        <p:spPr>
          <a:xfrm>
            <a:off x="3051685" y="5151268"/>
            <a:ext cx="6038976" cy="369332"/>
          </a:xfrm>
          <a:prstGeom prst="rect">
            <a:avLst/>
          </a:prstGeom>
        </p:spPr>
        <p:txBody>
          <a:bodyPr wrap="square">
            <a:spAutoFit/>
          </a:bodyPr>
          <a:lstStyle/>
          <a:p>
            <a:r>
              <a:rPr lang="en-GB" dirty="0"/>
              <a:t>https://www.rsipvision.com/exploring-deep-learning/</a:t>
            </a:r>
          </a:p>
        </p:txBody>
      </p:sp>
    </p:spTree>
    <p:extLst>
      <p:ext uri="{BB962C8B-B14F-4D97-AF65-F5344CB8AC3E}">
        <p14:creationId xmlns:p14="http://schemas.microsoft.com/office/powerpoint/2010/main" val="402115548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4873beb7-5857-4685-be1f-d57550cc96cc"/>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3597</TotalTime>
  <Words>520</Words>
  <Application>Microsoft Office PowerPoint</Application>
  <PresentationFormat>Widescreen</PresentationFormat>
  <Paragraphs>93</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Candara</vt:lpstr>
      <vt:lpstr>Consolas</vt:lpstr>
      <vt:lpstr>Tech Computer 16x9</vt:lpstr>
      <vt:lpstr>Introduction to Convolutional Neural Network</vt:lpstr>
      <vt:lpstr>What is convolutional neural network?</vt:lpstr>
      <vt:lpstr>Convolutional Neural Network (CNN)</vt:lpstr>
      <vt:lpstr>Convolutional Neural Network (CNN)</vt:lpstr>
      <vt:lpstr>Convolutional Neural Network (CNN)</vt:lpstr>
      <vt:lpstr>Convolutional Neural Network (CNN)</vt:lpstr>
      <vt:lpstr>Convolutional Neural Network (CNN)</vt:lpstr>
      <vt:lpstr>What is CNN made of?</vt:lpstr>
      <vt:lpstr>Ingredients of CNN</vt:lpstr>
      <vt:lpstr>Ingredients of CNN</vt:lpstr>
      <vt:lpstr>Ingredients of CNN</vt:lpstr>
      <vt:lpstr>Ingredients of CNN</vt:lpstr>
      <vt:lpstr>Ingredients of CNN</vt:lpstr>
      <vt:lpstr>Ingredients of CNN</vt:lpstr>
      <vt:lpstr>Ingredients of CNN</vt:lpstr>
      <vt:lpstr>Ingredients of CNN</vt:lpstr>
      <vt:lpstr>Ingredients of CNN</vt:lpstr>
      <vt:lpstr>Ingredients of CNN</vt:lpstr>
      <vt:lpstr>Let’s make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Convolutional Neural Network</dc:title>
  <dc:creator>Oh Se-Wook</dc:creator>
  <cp:lastModifiedBy>Oh Se-Wook</cp:lastModifiedBy>
  <cp:revision>16</cp:revision>
  <dcterms:created xsi:type="dcterms:W3CDTF">2018-05-30T00:09:52Z</dcterms:created>
  <dcterms:modified xsi:type="dcterms:W3CDTF">2018-06-01T15:06:46Z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