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7" r:id="rId2"/>
    <p:sldId id="2147481363" r:id="rId3"/>
    <p:sldId id="2147481351" r:id="rId4"/>
    <p:sldId id="2147481354" r:id="rId5"/>
    <p:sldId id="2147481355" r:id="rId6"/>
    <p:sldId id="2147481356" r:id="rId7"/>
    <p:sldId id="2147481357" r:id="rId8"/>
    <p:sldId id="2147481364" r:id="rId9"/>
    <p:sldId id="2147481358" r:id="rId10"/>
    <p:sldId id="2147481359" r:id="rId11"/>
    <p:sldId id="2147481360" r:id="rId12"/>
    <p:sldId id="214748136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95" autoAdjust="0"/>
    <p:restoredTop sz="69116"/>
  </p:normalViewPr>
  <p:slideViewPr>
    <p:cSldViewPr snapToGrid="0">
      <p:cViewPr varScale="1">
        <p:scale>
          <a:sx n="69" d="100"/>
          <a:sy n="69" d="100"/>
        </p:scale>
        <p:origin x="216" y="5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9D1A8-F942-4365-A419-D1A035C0143B}" type="datetimeFigureOut">
              <a:rPr lang="en-US" smtClean="0"/>
              <a:t>6/19/24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559379-5E26-4110-93F7-AA96C9ECC293}" type="slidenum">
              <a:rPr lang="en-US" smtClean="0"/>
              <a:t>‹#›</a:t>
            </a:fld>
            <a:endParaRPr lang="en-US"/>
          </a:p>
        </p:txBody>
      </p:sp>
    </p:spTree>
    <p:extLst>
      <p:ext uri="{BB962C8B-B14F-4D97-AF65-F5344CB8AC3E}">
        <p14:creationId xmlns:p14="http://schemas.microsoft.com/office/powerpoint/2010/main" val="5389838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Day everyone. Welcome to our presentation on "Detection and Prevention of Vehicle Insurance Claim Fraud.”</a:t>
            </a:r>
          </a:p>
          <a:p>
            <a:endParaRPr lang="en-US" dirty="0"/>
          </a:p>
          <a:p>
            <a:r>
              <a:rPr lang="en-US" dirty="0"/>
              <a:t>I am Muhammad Haris, presenting on behalf of our team. Our project lead is Outhai Xayavongsa, and our technical team leader is Aaron Ramirez.</a:t>
            </a:r>
          </a:p>
          <a:p>
            <a:endParaRPr lang="en-US" dirty="0"/>
          </a:p>
          <a:p>
            <a:r>
              <a:rPr lang="en-US" dirty="0"/>
              <a:t>Together, we have worked diligently to develop a reliable predictive model that leverages historical data to identify fraudulent claims effectively.</a:t>
            </a:r>
          </a:p>
          <a:p>
            <a:endParaRPr lang="en-US" dirty="0"/>
          </a:p>
          <a:p>
            <a:r>
              <a:rPr lang="en-US" dirty="0"/>
              <a:t>Today, we will guide you through our approach, key findings, and actionable recommendations. </a:t>
            </a:r>
          </a:p>
          <a:p>
            <a:endParaRPr lang="en-US" dirty="0"/>
          </a:p>
          <a:p>
            <a:r>
              <a:rPr lang="en-US" dirty="0"/>
              <a:t>Let's delve into how we can enhance the security and trustworthiness of our insurance system through advanced machine learning techniques.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54CBDAE6-D274-4CD5-9AC4-1DC94EBEB61A}"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S PGothic"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Tree>
    <p:extLst>
      <p:ext uri="{BB962C8B-B14F-4D97-AF65-F5344CB8AC3E}">
        <p14:creationId xmlns:p14="http://schemas.microsoft.com/office/powerpoint/2010/main" val="11166624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training our models, we compared their performance based on the evaluation metrics. The graph here provides a visual comparison of each model's accuracy, precision, recall, and F1 score.</a:t>
            </a:r>
          </a:p>
          <a:p>
            <a:endParaRPr lang="en-US" dirty="0"/>
          </a:p>
          <a:p>
            <a:r>
              <a:rPr lang="en-US" dirty="0"/>
              <a:t>Starting with accuracy, </a:t>
            </a:r>
            <a:r>
              <a:rPr lang="en-US" dirty="0" err="1"/>
              <a:t>CatBoost</a:t>
            </a:r>
            <a:r>
              <a:rPr lang="en-US" dirty="0"/>
              <a:t> achieved the highest score at 86%, closely followed by Random Forest and </a:t>
            </a:r>
            <a:r>
              <a:rPr lang="en-US" dirty="0" err="1"/>
              <a:t>XGBoost</a:t>
            </a:r>
            <a:r>
              <a:rPr lang="en-US" dirty="0"/>
              <a:t>. Precision, which measures the accuracy of positive predictions, showed similar results with </a:t>
            </a:r>
            <a:r>
              <a:rPr lang="en-US" dirty="0" err="1"/>
              <a:t>CatBoost</a:t>
            </a:r>
            <a:r>
              <a:rPr lang="en-US" dirty="0"/>
              <a:t> leading at 80%.</a:t>
            </a:r>
          </a:p>
          <a:p>
            <a:endParaRPr lang="en-US" dirty="0"/>
          </a:p>
          <a:p>
            <a:r>
              <a:rPr lang="en-US" dirty="0"/>
              <a:t>Recall, an indicator of how well the model identifies actual positives, saw </a:t>
            </a:r>
            <a:r>
              <a:rPr lang="en-US" dirty="0" err="1"/>
              <a:t>CatBoost</a:t>
            </a:r>
            <a:r>
              <a:rPr lang="en-US" dirty="0"/>
              <a:t> once again at the top with a remarkable score of 0.946. Finally, the F1 score, which balances precision and recall, highlighted </a:t>
            </a:r>
            <a:r>
              <a:rPr lang="en-US" dirty="0" err="1"/>
              <a:t>CatBoost</a:t>
            </a:r>
            <a:r>
              <a:rPr lang="en-US" dirty="0"/>
              <a:t> as the leader at 87%.</a:t>
            </a:r>
          </a:p>
          <a:p>
            <a:endParaRPr lang="en-US" dirty="0"/>
          </a:p>
          <a:p>
            <a:r>
              <a:rPr lang="en-US" dirty="0"/>
              <a:t>Isolation Forest, while useful for anomaly detection, showed significantly lower performance across all metrics. This indicates it's not suitable for our fraud detection needs.</a:t>
            </a:r>
          </a:p>
          <a:p>
            <a:endParaRPr lang="en-US" dirty="0"/>
          </a:p>
          <a:p>
            <a:r>
              <a:rPr lang="en-US" dirty="0"/>
              <a:t>Given these results, we selected </a:t>
            </a:r>
            <a:r>
              <a:rPr lang="en-US" dirty="0" err="1"/>
              <a:t>CatBoost</a:t>
            </a:r>
            <a:r>
              <a:rPr lang="en-US" dirty="0"/>
              <a:t> as our primary model for detecting vehicle insurance fraud due to its superior performance across all key metrics.</a:t>
            </a:r>
          </a:p>
          <a:p>
            <a:pPr>
              <a:spcBef>
                <a:spcPts val="0"/>
              </a:spcBef>
              <a:spcAft>
                <a:spcPts val="0"/>
              </a:spcAft>
            </a:pPr>
            <a:endParaRPr lang="en-US" dirty="0"/>
          </a:p>
          <a:p>
            <a:pPr>
              <a:spcBef>
                <a:spcPts val="0"/>
              </a:spcBef>
              <a:spcAft>
                <a:spcPts val="0"/>
              </a:spcAft>
            </a:pPr>
            <a:endParaRPr lang="en-US" dirty="0">
              <a:cs typeface="Arial"/>
            </a:endParaRPr>
          </a:p>
        </p:txBody>
      </p:sp>
      <p:sp>
        <p:nvSpPr>
          <p:cNvPr id="4" name="Slide Number Placeholder 3"/>
          <p:cNvSpPr>
            <a:spLocks noGrp="1"/>
          </p:cNvSpPr>
          <p:nvPr>
            <p:ph type="sldNum" sz="quarter" idx="5"/>
          </p:nvPr>
        </p:nvSpPr>
        <p:spPr/>
        <p:txBody>
          <a:bodyPr/>
          <a:lstStyle/>
          <a:p>
            <a:pPr>
              <a:defRPr/>
            </a:pPr>
            <a:fld id="{54CBDAE6-D274-4CD5-9AC4-1DC94EBEB61A}" type="slidenum">
              <a:rPr lang="en-US" altLang="en-US"/>
              <a:pPr>
                <a:defRPr/>
              </a:pPr>
              <a:t>10</a:t>
            </a:fld>
            <a:endParaRPr lang="en-US" altLang="en-US"/>
          </a:p>
        </p:txBody>
      </p:sp>
    </p:spTree>
    <p:extLst>
      <p:ext uri="{BB962C8B-B14F-4D97-AF65-F5344CB8AC3E}">
        <p14:creationId xmlns:p14="http://schemas.microsoft.com/office/powerpoint/2010/main" val="36318093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conclusion, our comprehensive analysis of multiple AI models for detecting fraudulent vehicle insurance claims highlighted the </a:t>
            </a:r>
            <a:r>
              <a:rPr lang="en-US" dirty="0" err="1"/>
              <a:t>CatBoost</a:t>
            </a:r>
            <a:r>
              <a:rPr lang="en-US" dirty="0"/>
              <a:t> model as the top performer across all key metrics, including accuracy, precision, recall, and F1 score. </a:t>
            </a:r>
          </a:p>
          <a:p>
            <a:endParaRPr lang="en-US" dirty="0"/>
          </a:p>
          <a:p>
            <a:r>
              <a:rPr lang="en-US" dirty="0"/>
              <a:t>This indicates its superior capability in accurately identifying fraudulent claims. Models like Random Forest and </a:t>
            </a:r>
            <a:r>
              <a:rPr lang="en-US" dirty="0" err="1"/>
              <a:t>XGBoost</a:t>
            </a:r>
            <a:r>
              <a:rPr lang="en-US" dirty="0"/>
              <a:t> also demonstrated strong performance, making them viable options. </a:t>
            </a:r>
          </a:p>
          <a:p>
            <a:endParaRPr lang="en-US" dirty="0"/>
          </a:p>
          <a:p>
            <a:r>
              <a:rPr lang="en-US" dirty="0"/>
              <a:t>However, the Isolation Forest model did not perform well and is not suitable for this specific task. </a:t>
            </a:r>
          </a:p>
          <a:p>
            <a:endParaRPr lang="en-US" dirty="0"/>
          </a:p>
          <a:p>
            <a:r>
              <a:rPr lang="en-US" dirty="0"/>
              <a:t>Implementing these models can help insurance companies reduce financial losses, streamline claims processing, and maintain fair premium pricing, ultimately fostering better customer trust.</a:t>
            </a:r>
            <a:endParaRPr lang="en-US" dirty="0">
              <a:cs typeface="Arial"/>
            </a:endParaRPr>
          </a:p>
        </p:txBody>
      </p:sp>
      <p:sp>
        <p:nvSpPr>
          <p:cNvPr id="4" name="Slide Number Placeholder 3"/>
          <p:cNvSpPr>
            <a:spLocks noGrp="1"/>
          </p:cNvSpPr>
          <p:nvPr>
            <p:ph type="sldNum" sz="quarter" idx="5"/>
          </p:nvPr>
        </p:nvSpPr>
        <p:spPr/>
        <p:txBody>
          <a:bodyPr/>
          <a:lstStyle/>
          <a:p>
            <a:pPr>
              <a:defRPr/>
            </a:pPr>
            <a:fld id="{54CBDAE6-D274-4CD5-9AC4-1DC94EBEB61A}" type="slidenum">
              <a:rPr lang="en-US" altLang="en-US"/>
              <a:pPr>
                <a:defRPr/>
              </a:pPr>
              <a:t>11</a:t>
            </a:fld>
            <a:endParaRPr lang="en-US" altLang="en-US"/>
          </a:p>
        </p:txBody>
      </p:sp>
    </p:spTree>
    <p:extLst>
      <p:ext uri="{BB962C8B-B14F-4D97-AF65-F5344CB8AC3E}">
        <p14:creationId xmlns:p14="http://schemas.microsoft.com/office/powerpoint/2010/main" val="12659326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a:t>Recommendations:</a:t>
            </a:r>
          </a:p>
          <a:p>
            <a:r>
              <a:rPr lang="en-US" dirty="0"/>
              <a:t>We recommend deploying the </a:t>
            </a:r>
            <a:r>
              <a:rPr lang="en-US" dirty="0" err="1"/>
              <a:t>CatBoost</a:t>
            </a:r>
            <a:r>
              <a:rPr lang="en-US" dirty="0"/>
              <a:t> model as the primary tool for detecting fraudulent vehicle insurance claims due to its superior performance. To ensure robustness, Random Forest or </a:t>
            </a:r>
            <a:r>
              <a:rPr lang="en-US" dirty="0" err="1"/>
              <a:t>XGBoost</a:t>
            </a:r>
            <a:r>
              <a:rPr lang="en-US" dirty="0"/>
              <a:t> can be used as supplementary models. </a:t>
            </a:r>
          </a:p>
          <a:p>
            <a:endParaRPr lang="en-US" dirty="0"/>
          </a:p>
          <a:p>
            <a:r>
              <a:rPr lang="en-US" dirty="0"/>
              <a:t>Continuous monitoring and periodic retraining of these models are essential to adapt to evolving fraud patterns and maintain their effectiveness.</a:t>
            </a:r>
          </a:p>
          <a:p>
            <a:endParaRPr lang="en-US" dirty="0"/>
          </a:p>
          <a:p>
            <a:r>
              <a:rPr lang="en-US" dirty="0"/>
              <a:t>Additionally, integrating these models with the claims processing system will automate fraud detection, enhancing both efficiency and accuracy in handling claims.</a:t>
            </a:r>
          </a:p>
          <a:p>
            <a:pPr>
              <a:spcBef>
                <a:spcPts val="0"/>
              </a:spcBef>
              <a:spcAft>
                <a:spcPts val="0"/>
              </a:spcAft>
            </a:pPr>
            <a:endParaRPr lang="en-US" dirty="0">
              <a:cs typeface="Arial"/>
            </a:endParaRPr>
          </a:p>
          <a:p>
            <a:pPr>
              <a:spcBef>
                <a:spcPts val="0"/>
              </a:spcBef>
              <a:spcAft>
                <a:spcPts val="0"/>
              </a:spcAft>
            </a:pPr>
            <a:r>
              <a:rPr lang="en-US" u="sng" dirty="0">
                <a:cs typeface="Arial"/>
              </a:rPr>
              <a:t>Societal Impacts:</a:t>
            </a:r>
          </a:p>
          <a:p>
            <a:pPr>
              <a:spcBef>
                <a:spcPts val="0"/>
              </a:spcBef>
              <a:spcAft>
                <a:spcPts val="0"/>
              </a:spcAft>
            </a:pPr>
            <a:r>
              <a:rPr lang="en-US" dirty="0"/>
              <a:t>Implementing advanced AI models for fraud detection has significant societal impacts. </a:t>
            </a:r>
          </a:p>
          <a:p>
            <a:pPr>
              <a:spcBef>
                <a:spcPts val="0"/>
              </a:spcBef>
              <a:spcAft>
                <a:spcPts val="0"/>
              </a:spcAft>
            </a:pPr>
            <a:endParaRPr lang="en-US" dirty="0"/>
          </a:p>
          <a:p>
            <a:pPr>
              <a:spcBef>
                <a:spcPts val="0"/>
              </a:spcBef>
              <a:spcAft>
                <a:spcPts val="0"/>
              </a:spcAft>
            </a:pPr>
            <a:r>
              <a:rPr lang="en-US" dirty="0"/>
              <a:t>Firstly, it provides financial protection by reducing losses for insurance companies, which can result in lower premiums for customers. This enhances the affordability of insurance. </a:t>
            </a:r>
          </a:p>
          <a:p>
            <a:pPr>
              <a:spcBef>
                <a:spcPts val="0"/>
              </a:spcBef>
              <a:spcAft>
                <a:spcPts val="0"/>
              </a:spcAft>
            </a:pPr>
            <a:endParaRPr lang="en-US" dirty="0"/>
          </a:p>
          <a:p>
            <a:pPr>
              <a:spcBef>
                <a:spcPts val="0"/>
              </a:spcBef>
              <a:spcAft>
                <a:spcPts val="0"/>
              </a:spcAft>
            </a:pPr>
            <a:r>
              <a:rPr lang="en-US" dirty="0"/>
              <a:t>Secondly, the fair and transparent processing of claims builds customer trust, leading to higher satisfaction and loyalty. </a:t>
            </a:r>
          </a:p>
          <a:p>
            <a:pPr>
              <a:spcBef>
                <a:spcPts val="0"/>
              </a:spcBef>
              <a:spcAft>
                <a:spcPts val="0"/>
              </a:spcAft>
            </a:pPr>
            <a:endParaRPr lang="en-US" dirty="0"/>
          </a:p>
          <a:p>
            <a:pPr>
              <a:spcBef>
                <a:spcPts val="0"/>
              </a:spcBef>
              <a:spcAft>
                <a:spcPts val="0"/>
              </a:spcAft>
            </a:pPr>
            <a:r>
              <a:rPr lang="en-US" dirty="0"/>
              <a:t>Lastly, by setting a benchmark for fraud detection, we can encourage other companies within the industry to adopt similar technologies, driving overall improvements in the insurance sector's standards and practices.</a:t>
            </a:r>
            <a:endParaRPr lang="en-US" dirty="0">
              <a:cs typeface="Arial"/>
            </a:endParaRPr>
          </a:p>
        </p:txBody>
      </p:sp>
      <p:sp>
        <p:nvSpPr>
          <p:cNvPr id="4" name="Slide Number Placeholder 3"/>
          <p:cNvSpPr>
            <a:spLocks noGrp="1"/>
          </p:cNvSpPr>
          <p:nvPr>
            <p:ph type="sldNum" sz="quarter" idx="5"/>
          </p:nvPr>
        </p:nvSpPr>
        <p:spPr/>
        <p:txBody>
          <a:bodyPr/>
          <a:lstStyle/>
          <a:p>
            <a:pPr>
              <a:defRPr/>
            </a:pPr>
            <a:fld id="{54CBDAE6-D274-4CD5-9AC4-1DC94EBEB61A}" type="slidenum">
              <a:rPr lang="en-US" altLang="en-US"/>
              <a:pPr>
                <a:defRPr/>
              </a:pPr>
              <a:t>12</a:t>
            </a:fld>
            <a:endParaRPr lang="en-US" altLang="en-US"/>
          </a:p>
        </p:txBody>
      </p:sp>
    </p:spTree>
    <p:extLst>
      <p:ext uri="{BB962C8B-B14F-4D97-AF65-F5344CB8AC3E}">
        <p14:creationId xmlns:p14="http://schemas.microsoft.com/office/powerpoint/2010/main" val="39110847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moment to understand the gravity of the issue we're dealing with—insurance fraud. </a:t>
            </a:r>
          </a:p>
          <a:p>
            <a:endParaRPr lang="en-US" dirty="0"/>
          </a:p>
          <a:p>
            <a:r>
              <a:rPr lang="en-US" dirty="0"/>
              <a:t>Insurance fraud costs companies millions of dollars annually, impacting profitability and premium rates for honest customers. This not only affects the bottom line of insurance companies but also places a financial burden on policyholders, leading to higher premiums and reduced customer satisfaction.</a:t>
            </a:r>
          </a:p>
          <a:p>
            <a:endParaRPr lang="en-US" dirty="0"/>
          </a:p>
          <a:p>
            <a:r>
              <a:rPr lang="en-US" dirty="0"/>
              <a:t>Detecting fraudulent claims promptly and accurately is crucial for minimizing financial losses and maintaining customer trust. By swiftly identifying and addressing fraudulent activities, we can enhance operational efficiency and foster a fair, transparent environment where our customers feel valued and protected.</a:t>
            </a:r>
          </a:p>
          <a:p>
            <a:endParaRPr lang="en-US" dirty="0"/>
          </a:p>
          <a:p>
            <a:r>
              <a:rPr lang="en-US" dirty="0"/>
              <a:t>In 2022 alone, the insurance industry in the United States generated over $276 billion in revenue, with vehicle insurance being a significant contributor. Fraudulent claims not only affect insurance companies but also impact related industries such as tourism and dining, and account for a substantial portion of the nearly $23 billion in tax revenues.</a:t>
            </a:r>
          </a:p>
          <a:p>
            <a:endParaRPr lang="en-US" dirty="0"/>
          </a:p>
          <a:p>
            <a:r>
              <a:rPr lang="en-US" dirty="0"/>
              <a:t>Understanding the problem is the first step towards solving it. By acknowledging the significant financial and reputational impact of insurance fraud, we can appreciate the importance of our project’s objective—developing a reliable model to detect and prevent fraudulent claims. This initiative is not just a technical endeavor but a strategic move to safeguard our business and our customers.</a:t>
            </a:r>
          </a:p>
          <a:p>
            <a:endParaRPr lang="en-US" dirty="0"/>
          </a:p>
        </p:txBody>
      </p:sp>
      <p:sp>
        <p:nvSpPr>
          <p:cNvPr id="4" name="Slide Number Placeholder 3"/>
          <p:cNvSpPr>
            <a:spLocks noGrp="1"/>
          </p:cNvSpPr>
          <p:nvPr>
            <p:ph type="sldNum" sz="quarter" idx="5"/>
          </p:nvPr>
        </p:nvSpPr>
        <p:spPr/>
        <p:txBody>
          <a:bodyPr/>
          <a:lstStyle/>
          <a:p>
            <a:fld id="{5F559379-5E26-4110-93F7-AA96C9ECC293}" type="slidenum">
              <a:rPr lang="en-US" smtClean="0"/>
              <a:t>2</a:t>
            </a:fld>
            <a:endParaRPr lang="en-US"/>
          </a:p>
        </p:txBody>
      </p:sp>
    </p:spTree>
    <p:extLst>
      <p:ext uri="{BB962C8B-B14F-4D97-AF65-F5344CB8AC3E}">
        <p14:creationId xmlns:p14="http://schemas.microsoft.com/office/powerpoint/2010/main" val="15722924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Fraudulent claims not only lead to significant financial losses for insurance companies but also undermine the trust and fairness of the entire insurance system. These fraudulent activities can range from staged accidents to exaggerated personal injury claims, making the claims process more complicated and expensive.</a:t>
            </a:r>
          </a:p>
          <a:p>
            <a:endParaRPr lang="en-US" dirty="0"/>
          </a:p>
          <a:p>
            <a:r>
              <a:rPr lang="en-US" dirty="0"/>
              <a:t>Our key question is: </a:t>
            </a:r>
            <a:r>
              <a:rPr lang="en-US" i="1" dirty="0"/>
              <a:t>How can vehicle and policy data be leveraged to accurately detect and prevent fraudulent insurance claims? </a:t>
            </a:r>
          </a:p>
          <a:p>
            <a:endParaRPr lang="en-US" i="1" dirty="0"/>
          </a:p>
          <a:p>
            <a:r>
              <a:rPr lang="en-US" dirty="0"/>
              <a:t>This question is at the heart of our project, as we aim to find a robust solution to this pervasive problem.</a:t>
            </a:r>
          </a:p>
          <a:p>
            <a:endParaRPr lang="en-US" dirty="0"/>
          </a:p>
          <a:p>
            <a:r>
              <a:rPr lang="en-US" dirty="0"/>
              <a:t>The primary goal of our project is to develop a reliable predictive model that can accurately identify fraudulent claims using historical data. This model is designed to:</a:t>
            </a:r>
          </a:p>
          <a:p>
            <a:endParaRPr lang="en-US" dirty="0"/>
          </a:p>
          <a:p>
            <a:pPr>
              <a:buFont typeface="Arial" panose="020B0604020202020204" pitchFamily="34" charset="0"/>
              <a:buChar char="•"/>
            </a:pPr>
            <a:r>
              <a:rPr lang="en-US" b="1" dirty="0"/>
              <a:t>Reduce Financial Losses:</a:t>
            </a:r>
            <a:r>
              <a:rPr lang="en-US" dirty="0"/>
              <a:t> By identifying fraudulent claims early, we can prevent unnecessary payouts, saving the company significant amounts of money.</a:t>
            </a:r>
          </a:p>
          <a:p>
            <a:pPr>
              <a:buFont typeface="Arial" panose="020B0604020202020204" pitchFamily="34" charset="0"/>
              <a:buChar char="•"/>
            </a:pPr>
            <a:r>
              <a:rPr lang="en-US" b="1" dirty="0"/>
              <a:t>Enhance Operational Efficiency:</a:t>
            </a:r>
            <a:r>
              <a:rPr lang="en-US" dirty="0"/>
              <a:t> Streamlining the claims process by quickly flagging potentially fraudulent claims allows for faster and more efficient handling of legitimate claims.</a:t>
            </a:r>
          </a:p>
          <a:p>
            <a:pPr>
              <a:buFont typeface="Arial" panose="020B0604020202020204" pitchFamily="34" charset="0"/>
              <a:buChar char="•"/>
            </a:pPr>
            <a:r>
              <a:rPr lang="en-US" b="1" dirty="0"/>
              <a:t>Boost Customer Trust:</a:t>
            </a:r>
            <a:r>
              <a:rPr lang="en-US" dirty="0"/>
              <a:t> Ensuring that only valid claims are paid helps maintain fair premium pricing and increases trust among policyholders.</a:t>
            </a:r>
          </a:p>
          <a:p>
            <a:endParaRPr lang="en-US" dirty="0"/>
          </a:p>
          <a:p>
            <a:r>
              <a:rPr lang="en-US" dirty="0"/>
              <a:t>In summary, this project aims to use historical data to develop a model that accurately detects and prevents fraudulent insurance claims, thereby protecting the financial health of the company and ensuring fairness for our customers.</a:t>
            </a:r>
          </a:p>
          <a:p>
            <a:endParaRPr lang="en-US" dirty="0"/>
          </a:p>
        </p:txBody>
      </p:sp>
      <p:sp>
        <p:nvSpPr>
          <p:cNvPr id="4" name="Slide Number Placeholder 3"/>
          <p:cNvSpPr>
            <a:spLocks noGrp="1"/>
          </p:cNvSpPr>
          <p:nvPr>
            <p:ph type="sldNum" sz="quarter" idx="5"/>
          </p:nvPr>
        </p:nvSpPr>
        <p:spPr/>
        <p:txBody>
          <a:bodyPr/>
          <a:lstStyle/>
          <a:p>
            <a:pPr marL="0" marR="0" lvl="0" indent="0" algn="r" defTabSz="457040" rtl="0" eaLnBrk="1" fontAlgn="auto" latinLnBrk="0" hangingPunct="1">
              <a:lnSpc>
                <a:spcPct val="100000"/>
              </a:lnSpc>
              <a:spcBef>
                <a:spcPts val="0"/>
              </a:spcBef>
              <a:spcAft>
                <a:spcPts val="0"/>
              </a:spcAft>
              <a:buClrTx/>
              <a:buSzTx/>
              <a:buFontTx/>
              <a:buNone/>
              <a:tabLst/>
              <a:defRPr/>
            </a:pPr>
            <a:fld id="{074299CD-3469-7241-AD37-C0E01E3A61D2}" type="slidenum">
              <a:rPr kumimoji="0" lang="en-US" sz="1200" b="0" i="0" u="none" strike="noStrike" kern="1200" cap="none" spc="0" normalizeH="0" baseline="0" noProof="0" smtClean="0">
                <a:ln>
                  <a:noFill/>
                </a:ln>
                <a:solidFill>
                  <a:srgbClr val="293E40"/>
                </a:solidFill>
                <a:effectLst/>
                <a:uLnTx/>
                <a:uFillTx/>
                <a:latin typeface="Century Gothic" panose="020F0302020204030204"/>
                <a:ea typeface="+mn-ea"/>
                <a:cs typeface="+mn-cs"/>
              </a:rPr>
              <a:pPr marL="0" marR="0" lvl="0" indent="0" algn="r" defTabSz="45704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srgbClr val="293E40"/>
              </a:solidFill>
              <a:effectLst/>
              <a:uLnTx/>
              <a:uFillTx/>
              <a:latin typeface="Century Gothic" panose="020F0302020204030204"/>
              <a:ea typeface="+mn-ea"/>
              <a:cs typeface="+mn-cs"/>
            </a:endParaRPr>
          </a:p>
        </p:txBody>
      </p:sp>
    </p:spTree>
    <p:extLst>
      <p:ext uri="{BB962C8B-B14F-4D97-AF65-F5344CB8AC3E}">
        <p14:creationId xmlns:p14="http://schemas.microsoft.com/office/powerpoint/2010/main" val="3966092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mj-lt"/>
              <a:buAutoNum type="arabicPeriod"/>
            </a:pPr>
            <a:r>
              <a:rPr lang="en-US" b="1" dirty="0"/>
              <a:t>Dataset Overview:</a:t>
            </a:r>
            <a:endParaRPr lang="en-US" dirty="0"/>
          </a:p>
          <a:p>
            <a:pPr marL="457200" lvl="1" indent="0">
              <a:buFont typeface="+mj-lt"/>
              <a:buNone/>
            </a:pPr>
            <a:r>
              <a:rPr lang="en-US" dirty="0"/>
              <a:t>In this section, we provide a high-level summary of the dataset. This includes the number of records, the types of features (such as numerical and categorical variables), and any initial observations about the data's distribution and structure. Understanding the scope and content of the dataset sets the foundation for further analysis.</a:t>
            </a:r>
          </a:p>
          <a:p>
            <a:pPr marL="457200" lvl="1" indent="0">
              <a:buFont typeface="+mj-lt"/>
              <a:buNone/>
            </a:pPr>
            <a:endParaRPr lang="en-US" dirty="0"/>
          </a:p>
          <a:p>
            <a:pPr>
              <a:buFont typeface="+mj-lt"/>
              <a:buAutoNum type="arabicPeriod"/>
            </a:pPr>
            <a:r>
              <a:rPr lang="en-US" b="1" dirty="0"/>
              <a:t>Understanding Data:</a:t>
            </a:r>
            <a:endParaRPr lang="en-US" dirty="0"/>
          </a:p>
          <a:p>
            <a:pPr marL="457200" lvl="1" indent="0">
              <a:buFont typeface="+mj-lt"/>
              <a:buNone/>
            </a:pPr>
            <a:r>
              <a:rPr lang="en-US" dirty="0"/>
              <a:t>Here, we conduct a more in-depth examination of the data. This involves exploring the relationships between features, identifying any potential patterns, and understanding the context of each variable. For example, we look at how different features correlate with the target variable, which in this case is the presence of fraud. This step helps us identify which features might be most predictive of fraudulent claims.</a:t>
            </a:r>
          </a:p>
          <a:p>
            <a:pPr marL="457200" lvl="1" indent="0">
              <a:buFont typeface="+mj-lt"/>
              <a:buNone/>
            </a:pPr>
            <a:endParaRPr lang="en-US" dirty="0"/>
          </a:p>
          <a:p>
            <a:pPr>
              <a:buFont typeface="+mj-lt"/>
              <a:buAutoNum type="arabicPeriod"/>
            </a:pPr>
            <a:r>
              <a:rPr lang="en-US" b="1" dirty="0"/>
              <a:t>Data Cleaning:</a:t>
            </a:r>
            <a:endParaRPr lang="en-US" dirty="0"/>
          </a:p>
          <a:p>
            <a:pPr marL="457200" lvl="1" indent="0">
              <a:buFont typeface="+mj-lt"/>
              <a:buNone/>
            </a:pPr>
            <a:r>
              <a:rPr lang="en-US" dirty="0"/>
              <a:t>This crucial step involves handling missing values, correcting any inaccuracies, and addressing outliers that could skew our model's performance. By ensuring the data is clean and accurate, we improve the quality and robustness of our model. For instance, we might fill missing values using statistical methods or remove records that contain erroneous data.</a:t>
            </a:r>
          </a:p>
          <a:p>
            <a:pPr marL="457200" lvl="1" indent="0">
              <a:buFont typeface="+mj-lt"/>
              <a:buNone/>
            </a:pPr>
            <a:endParaRPr lang="en-US" dirty="0"/>
          </a:p>
          <a:p>
            <a:pPr>
              <a:buFont typeface="+mj-lt"/>
              <a:buAutoNum type="arabicPeriod"/>
            </a:pPr>
            <a:r>
              <a:rPr lang="en-US" b="1" dirty="0"/>
              <a:t>Encoding &amp; Scaling:</a:t>
            </a:r>
            <a:endParaRPr lang="en-US" dirty="0"/>
          </a:p>
          <a:p>
            <a:pPr marL="457200" lvl="1" indent="0">
              <a:buFont typeface="+mj-lt"/>
              <a:buNone/>
            </a:pPr>
            <a:r>
              <a:rPr lang="en-US" dirty="0"/>
              <a:t>In the final section, we transform the data into a format suitable for machine learning algorithms. This includes encoding categorical variables into numerical values and scaling numerical features to ensure they are on a similar scale. Proper encoding and scaling help enhance the performance and efficiency of the machine learning models.</a:t>
            </a:r>
          </a:p>
          <a:p>
            <a:pPr marL="457200" lvl="1" indent="0">
              <a:buFont typeface="+mj-lt"/>
              <a:buNone/>
            </a:pPr>
            <a:endParaRPr lang="en-US" dirty="0"/>
          </a:p>
          <a:p>
            <a:r>
              <a:rPr lang="en-US" dirty="0"/>
              <a:t>Together, these steps provide a comprehensive understanding of our dataset and prepare it for effective modeling. By thoroughly analyzing and preparing our data, we can ensure that our models are built on a solid foundation, leading to more accurate and reliable fraud detection."</a:t>
            </a:r>
          </a:p>
          <a:p>
            <a:pPr>
              <a:spcBef>
                <a:spcPts val="0"/>
              </a:spcBef>
              <a:spcAft>
                <a:spcPts val="0"/>
              </a:spcAft>
            </a:pPr>
            <a:endParaRPr lang="en-US" dirty="0">
              <a:cs typeface="Arial"/>
            </a:endParaRPr>
          </a:p>
        </p:txBody>
      </p:sp>
      <p:sp>
        <p:nvSpPr>
          <p:cNvPr id="4" name="Slide Number Placeholder 3"/>
          <p:cNvSpPr>
            <a:spLocks noGrp="1"/>
          </p:cNvSpPr>
          <p:nvPr>
            <p:ph type="sldNum" sz="quarter" idx="5"/>
          </p:nvPr>
        </p:nvSpPr>
        <p:spPr/>
        <p:txBody>
          <a:bodyPr/>
          <a:lstStyle/>
          <a:p>
            <a:pPr>
              <a:defRPr/>
            </a:pPr>
            <a:fld id="{54CBDAE6-D274-4CD5-9AC4-1DC94EBEB61A}" type="slidenum">
              <a:rPr lang="en-US" altLang="en-US"/>
              <a:pPr>
                <a:defRPr/>
              </a:pPr>
              <a:t>4</a:t>
            </a:fld>
            <a:endParaRPr lang="en-US" altLang="en-US"/>
          </a:p>
        </p:txBody>
      </p:sp>
    </p:spTree>
    <p:extLst>
      <p:ext uri="{BB962C8B-B14F-4D97-AF65-F5344CB8AC3E}">
        <p14:creationId xmlns:p14="http://schemas.microsoft.com/office/powerpoint/2010/main" val="4180315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our exploratory data analysis, we focused on understanding the distribution of fraudulent claims within our dataset. </a:t>
            </a:r>
          </a:p>
          <a:p>
            <a:endParaRPr lang="en-US" dirty="0"/>
          </a:p>
          <a:p>
            <a:r>
              <a:rPr lang="en-US" dirty="0"/>
              <a:t>The pie chart on this slide provides a clear visualization of this distribution. As we can see, only 6% of the claims are identified as fraudulent, while the remaining 94% are legitimate. </a:t>
            </a:r>
          </a:p>
          <a:p>
            <a:endParaRPr lang="en-US" dirty="0"/>
          </a:p>
          <a:p>
            <a:r>
              <a:rPr lang="en-US" dirty="0"/>
              <a:t>This significant imbalance underscores the challenge in accurately detecting fraud, as fraudulent claims are relatively rare. </a:t>
            </a:r>
          </a:p>
          <a:p>
            <a:endParaRPr lang="en-US" dirty="0"/>
          </a:p>
          <a:p>
            <a:r>
              <a:rPr lang="en-US" dirty="0"/>
              <a:t>It emphasizes the necessity of employing robust and precise models to ensure that we can effectively identify these fraudulent claims amidst a large volume of legitimate ones. </a:t>
            </a:r>
          </a:p>
          <a:p>
            <a:endParaRPr lang="en-US" dirty="0"/>
          </a:p>
          <a:p>
            <a:r>
              <a:rPr lang="en-US" dirty="0"/>
              <a:t>This insight guided our approach in selecting and tuning our models to enhance their performance in fraud detection.</a:t>
            </a:r>
          </a:p>
          <a:p>
            <a:pPr>
              <a:spcBef>
                <a:spcPts val="0"/>
              </a:spcBef>
              <a:spcAft>
                <a:spcPts val="0"/>
              </a:spcAft>
            </a:pPr>
            <a:endParaRPr lang="en-US" dirty="0">
              <a:cs typeface="Arial"/>
            </a:endParaRPr>
          </a:p>
        </p:txBody>
      </p:sp>
      <p:sp>
        <p:nvSpPr>
          <p:cNvPr id="4" name="Slide Number Placeholder 3"/>
          <p:cNvSpPr>
            <a:spLocks noGrp="1"/>
          </p:cNvSpPr>
          <p:nvPr>
            <p:ph type="sldNum" sz="quarter" idx="5"/>
          </p:nvPr>
        </p:nvSpPr>
        <p:spPr/>
        <p:txBody>
          <a:bodyPr/>
          <a:lstStyle/>
          <a:p>
            <a:pPr>
              <a:defRPr/>
            </a:pPr>
            <a:fld id="{54CBDAE6-D274-4CD5-9AC4-1DC94EBEB61A}" type="slidenum">
              <a:rPr lang="en-US" altLang="en-US"/>
              <a:pPr>
                <a:defRPr/>
              </a:pPr>
              <a:t>5</a:t>
            </a:fld>
            <a:endParaRPr lang="en-US" altLang="en-US"/>
          </a:p>
        </p:txBody>
      </p:sp>
    </p:spTree>
    <p:extLst>
      <p:ext uri="{BB962C8B-B14F-4D97-AF65-F5344CB8AC3E}">
        <p14:creationId xmlns:p14="http://schemas.microsoft.com/office/powerpoint/2010/main" val="37422204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our data distribution analysis, we examined key variables such as Deductible and Age to understand their overall distributions and their relation to fraud detection. </a:t>
            </a:r>
          </a:p>
          <a:p>
            <a:endParaRPr lang="en-US" dirty="0"/>
          </a:p>
          <a:p>
            <a:r>
              <a:rPr lang="en-US" dirty="0"/>
              <a:t>Starting with the histogram of deductible amounts in the top left, we observe that most deductible values are concentrated around $500. The histogram of ages in the top right shows that the majority of claimants are in their 20s and 30s. </a:t>
            </a:r>
          </a:p>
          <a:p>
            <a:endParaRPr lang="en-US" dirty="0"/>
          </a:p>
          <a:p>
            <a:r>
              <a:rPr lang="en-US" dirty="0"/>
              <a:t>Moving to the bottom left, the distribution of deductible by fraud status indicates that both fraudulent and non-fraudulent claims have similar deductible amounts clustered around $500. This suggests that the deductible amount alone may not be a strong predictor of fraud. </a:t>
            </a:r>
          </a:p>
          <a:p>
            <a:endParaRPr lang="en-US" dirty="0"/>
          </a:p>
          <a:p>
            <a:r>
              <a:rPr lang="en-US" dirty="0"/>
              <a:t>On the bottom right, the age distribution by fraud status reveals a higher incidence of fraud among younger claimants, particularly those in their 20s and 30s. This insight suggests that age could be a more significant factor in predicting fraudulent claims. </a:t>
            </a:r>
          </a:p>
          <a:p>
            <a:endParaRPr lang="en-US" dirty="0"/>
          </a:p>
          <a:p>
            <a:r>
              <a:rPr lang="en-US" dirty="0"/>
              <a:t>These findings guided our model development process, helping us to focus on the most relevant features for fraud detection.</a:t>
            </a:r>
          </a:p>
        </p:txBody>
      </p:sp>
      <p:sp>
        <p:nvSpPr>
          <p:cNvPr id="4" name="Slide Number Placeholder 3"/>
          <p:cNvSpPr>
            <a:spLocks noGrp="1"/>
          </p:cNvSpPr>
          <p:nvPr>
            <p:ph type="sldNum" sz="quarter" idx="5"/>
          </p:nvPr>
        </p:nvSpPr>
        <p:spPr/>
        <p:txBody>
          <a:bodyPr/>
          <a:lstStyle/>
          <a:p>
            <a:pPr>
              <a:defRPr/>
            </a:pPr>
            <a:fld id="{54CBDAE6-D274-4CD5-9AC4-1DC94EBEB61A}" type="slidenum">
              <a:rPr lang="en-US" altLang="en-US"/>
              <a:pPr>
                <a:defRPr/>
              </a:pPr>
              <a:t>6</a:t>
            </a:fld>
            <a:endParaRPr lang="en-US" altLang="en-US"/>
          </a:p>
        </p:txBody>
      </p:sp>
    </p:spTree>
    <p:extLst>
      <p:ext uri="{BB962C8B-B14F-4D97-AF65-F5344CB8AC3E}">
        <p14:creationId xmlns:p14="http://schemas.microsoft.com/office/powerpoint/2010/main" val="2822710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Feature engineering is a crucial step in our process, where we transform raw data into meaningful features that improve our model's accuracy. First, we applied domain knowledge to create new features that might be relevant for fraud detection, such as the age of the vehicle and the number of past claims.</a:t>
            </a:r>
          </a:p>
          <a:p>
            <a:endParaRPr lang="en-US" dirty="0"/>
          </a:p>
          <a:p>
            <a:r>
              <a:rPr lang="en-US" dirty="0"/>
              <a:t>Next, we handled any missing values and outliers to ensure our data's integrity. For example, we filled missing values using statistical methods and removed extreme outliers that could skew our model's performance.</a:t>
            </a:r>
          </a:p>
          <a:p>
            <a:endParaRPr lang="en-US" dirty="0"/>
          </a:p>
          <a:p>
            <a:r>
              <a:rPr lang="en-US" dirty="0"/>
              <a:t>We then encoded categorical variables into numerical formats using techniques like one-hot encoding, which allows our machine learning algorithms to process these variables effectively.</a:t>
            </a:r>
          </a:p>
          <a:p>
            <a:endParaRPr lang="en-US" dirty="0"/>
          </a:p>
          <a:p>
            <a:r>
              <a:rPr lang="en-US" dirty="0"/>
              <a:t>Additionally, we scaled numerical features to ensure they are on a similar scale, which is especially important for models sensitive to feature magnitudes, such as gradient boosting models.</a:t>
            </a:r>
          </a:p>
          <a:p>
            <a:endParaRPr lang="en-US" dirty="0"/>
          </a:p>
          <a:p>
            <a:r>
              <a:rPr lang="en-US" dirty="0"/>
              <a:t>To address class imbalance, where fraudulent claims are much rarer than non-fraudulent ones, we used SMOTE, a technique that oversamples the minority class, to create a more balanced dataset.</a:t>
            </a:r>
          </a:p>
          <a:p>
            <a:endParaRPr lang="en-US" dirty="0"/>
          </a:p>
          <a:p>
            <a:r>
              <a:rPr lang="en-US" dirty="0"/>
              <a:t>By carefully engineering these features, we lay a strong foundation for building robust and accurate models for fraud detection.</a:t>
            </a:r>
          </a:p>
          <a:p>
            <a:pPr>
              <a:spcBef>
                <a:spcPts val="0"/>
              </a:spcBef>
              <a:spcAft>
                <a:spcPts val="0"/>
              </a:spcAft>
            </a:pPr>
            <a:endParaRPr lang="en-US" dirty="0">
              <a:cs typeface="Arial"/>
            </a:endParaRPr>
          </a:p>
        </p:txBody>
      </p:sp>
      <p:sp>
        <p:nvSpPr>
          <p:cNvPr id="4" name="Slide Number Placeholder 3"/>
          <p:cNvSpPr>
            <a:spLocks noGrp="1"/>
          </p:cNvSpPr>
          <p:nvPr>
            <p:ph type="sldNum" sz="quarter" idx="5"/>
          </p:nvPr>
        </p:nvSpPr>
        <p:spPr/>
        <p:txBody>
          <a:bodyPr/>
          <a:lstStyle/>
          <a:p>
            <a:pPr>
              <a:defRPr/>
            </a:pPr>
            <a:fld id="{54CBDAE6-D274-4CD5-9AC4-1DC94EBEB61A}" type="slidenum">
              <a:rPr lang="en-US" altLang="en-US"/>
              <a:pPr>
                <a:defRPr/>
              </a:pPr>
              <a:t>7</a:t>
            </a:fld>
            <a:endParaRPr lang="en-US" altLang="en-US"/>
          </a:p>
        </p:txBody>
      </p:sp>
    </p:spTree>
    <p:extLst>
      <p:ext uri="{BB962C8B-B14F-4D97-AF65-F5344CB8AC3E}">
        <p14:creationId xmlns:p14="http://schemas.microsoft.com/office/powerpoint/2010/main" val="7392832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discuss the feature selection process, which is a critical step in building an effective machine learning model. </a:t>
            </a:r>
          </a:p>
          <a:p>
            <a:endParaRPr lang="en-US" dirty="0"/>
          </a:p>
          <a:p>
            <a:r>
              <a:rPr lang="en-US" dirty="0"/>
              <a:t>Our objective was to identify the most relevant features that would improve the model's performance and interpretability. </a:t>
            </a:r>
          </a:p>
          <a:p>
            <a:endParaRPr lang="en-US" dirty="0"/>
          </a:p>
          <a:p>
            <a:r>
              <a:rPr lang="en-US" dirty="0"/>
              <a:t>We began by conducting a correlation analysis to find linear relationships between features and the target variable. </a:t>
            </a:r>
          </a:p>
          <a:p>
            <a:endParaRPr lang="en-US" dirty="0"/>
          </a:p>
          <a:p>
            <a:r>
              <a:rPr lang="en-US" dirty="0"/>
              <a:t>We also performed a Chi-Square Test to evaluate the association between categorical features and the target variable, and a T-Test to compare the means of numerical features between fraudulent and non-fraudulent claims.</a:t>
            </a:r>
          </a:p>
          <a:p>
            <a:endParaRPr lang="en-US" dirty="0"/>
          </a:p>
          <a:p>
            <a:r>
              <a:rPr lang="en-US" dirty="0"/>
              <a:t>In addition to these statistical methods, we incorporated domain knowledge from industry experts to identify important features. </a:t>
            </a:r>
          </a:p>
          <a:p>
            <a:endParaRPr lang="en-US" dirty="0"/>
          </a:p>
          <a:p>
            <a:r>
              <a:rPr lang="en-US" dirty="0"/>
              <a:t>This combined approach led us to select the following features: age of the vehicle, age groups between 18 and 50, the past number of claims, vehicle price, vehicle category, base policy, fault, deductible, policy type, and sex.</a:t>
            </a:r>
          </a:p>
          <a:p>
            <a:endParaRPr lang="en-US" dirty="0"/>
          </a:p>
          <a:p>
            <a:r>
              <a:rPr lang="en-US" dirty="0"/>
              <a:t>By focusing on these features, we enhanced our model's performance, ensuring it accurately identifies fraudulent claims while remaining interpretable. </a:t>
            </a:r>
          </a:p>
        </p:txBody>
      </p:sp>
      <p:sp>
        <p:nvSpPr>
          <p:cNvPr id="4" name="Slide Number Placeholder 3"/>
          <p:cNvSpPr>
            <a:spLocks noGrp="1"/>
          </p:cNvSpPr>
          <p:nvPr>
            <p:ph type="sldNum" sz="quarter" idx="5"/>
          </p:nvPr>
        </p:nvSpPr>
        <p:spPr/>
        <p:txBody>
          <a:bodyPr/>
          <a:lstStyle/>
          <a:p>
            <a:fld id="{5F559379-5E26-4110-93F7-AA96C9ECC293}" type="slidenum">
              <a:rPr lang="en-US" smtClean="0"/>
              <a:t>8</a:t>
            </a:fld>
            <a:endParaRPr lang="en-US"/>
          </a:p>
        </p:txBody>
      </p:sp>
    </p:spTree>
    <p:extLst>
      <p:ext uri="{BB962C8B-B14F-4D97-AF65-F5344CB8AC3E}">
        <p14:creationId xmlns:p14="http://schemas.microsoft.com/office/powerpoint/2010/main" val="41344717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our data ready, we trained various machine learning models to detect fraudulent claims. </a:t>
            </a:r>
          </a:p>
          <a:p>
            <a:endParaRPr lang="en-US" dirty="0"/>
          </a:p>
          <a:p>
            <a:r>
              <a:rPr lang="en-US" dirty="0"/>
              <a:t>The models we trained included Isolation Forest, Gradient Boosting, Decision Tree, </a:t>
            </a:r>
            <a:r>
              <a:rPr lang="en-US" dirty="0" err="1"/>
              <a:t>XGBoost</a:t>
            </a:r>
            <a:r>
              <a:rPr lang="en-US" dirty="0"/>
              <a:t>, Random Forest, K-Nearest Neighbor, Logistic Regression, and </a:t>
            </a:r>
            <a:r>
              <a:rPr lang="en-US" dirty="0" err="1"/>
              <a:t>CatBoost</a:t>
            </a:r>
            <a:r>
              <a:rPr lang="en-US" dirty="0"/>
              <a:t>. </a:t>
            </a:r>
          </a:p>
          <a:p>
            <a:endParaRPr lang="en-US" dirty="0"/>
          </a:p>
          <a:p>
            <a:r>
              <a:rPr lang="en-US" dirty="0"/>
              <a:t>Each of these models brings a different approach to the table, helping us to understand the nuances of our dataset.</a:t>
            </a:r>
          </a:p>
          <a:p>
            <a:endParaRPr lang="en-US" dirty="0"/>
          </a:p>
          <a:p>
            <a:r>
              <a:rPr lang="en-US" dirty="0"/>
              <a:t>We evaluated these models using key metrics such as accuracy, precision, recall, and F1 score. </a:t>
            </a:r>
          </a:p>
          <a:p>
            <a:endParaRPr lang="en-US" dirty="0"/>
          </a:p>
          <a:p>
            <a:r>
              <a:rPr lang="en-US" dirty="0"/>
              <a:t>These metrics provided a comprehensive view of each model’s performance, allowing us to identify which model best balanced the need for identifying fraudulent claims without raising too many false alarms</a:t>
            </a:r>
          </a:p>
          <a:p>
            <a:pPr>
              <a:spcBef>
                <a:spcPts val="0"/>
              </a:spcBef>
              <a:spcAft>
                <a:spcPts val="0"/>
              </a:spcAft>
            </a:pPr>
            <a:endParaRPr lang="en-US" dirty="0">
              <a:cs typeface="Arial"/>
            </a:endParaRPr>
          </a:p>
        </p:txBody>
      </p:sp>
      <p:sp>
        <p:nvSpPr>
          <p:cNvPr id="4" name="Slide Number Placeholder 3"/>
          <p:cNvSpPr>
            <a:spLocks noGrp="1"/>
          </p:cNvSpPr>
          <p:nvPr>
            <p:ph type="sldNum" sz="quarter" idx="5"/>
          </p:nvPr>
        </p:nvSpPr>
        <p:spPr/>
        <p:txBody>
          <a:bodyPr/>
          <a:lstStyle/>
          <a:p>
            <a:pPr>
              <a:defRPr/>
            </a:pPr>
            <a:fld id="{54CBDAE6-D274-4CD5-9AC4-1DC94EBEB61A}" type="slidenum">
              <a:rPr lang="en-US" altLang="en-US"/>
              <a:pPr>
                <a:defRPr/>
              </a:pPr>
              <a:t>9</a:t>
            </a:fld>
            <a:endParaRPr lang="en-US" altLang="en-US"/>
          </a:p>
        </p:txBody>
      </p:sp>
    </p:spTree>
    <p:extLst>
      <p:ext uri="{BB962C8B-B14F-4D97-AF65-F5344CB8AC3E}">
        <p14:creationId xmlns:p14="http://schemas.microsoft.com/office/powerpoint/2010/main" val="13198250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 - 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1600200"/>
            <a:ext cx="10363200" cy="2743200"/>
          </a:xfrm>
        </p:spPr>
        <p:txBody>
          <a:bodyPr/>
          <a:lstStyle>
            <a:lvl1pPr algn="ctr">
              <a:defRPr b="1" i="0"/>
            </a:lvl1pPr>
          </a:lstStyle>
          <a:p>
            <a:r>
              <a:rPr lang="en-US" dirty="0"/>
              <a:t>Click to edit Master title style</a:t>
            </a:r>
          </a:p>
        </p:txBody>
      </p:sp>
      <p:sp>
        <p:nvSpPr>
          <p:cNvPr id="3" name="Date Placeholder 2">
            <a:extLst>
              <a:ext uri="{FF2B5EF4-FFF2-40B4-BE49-F238E27FC236}">
                <a16:creationId xmlns:a16="http://schemas.microsoft.com/office/drawing/2014/main" id="{EDAF1FFA-5E00-6AAF-93D5-25BA15B231AA}"/>
              </a:ext>
            </a:extLst>
          </p:cNvPr>
          <p:cNvSpPr>
            <a:spLocks noGrp="1"/>
          </p:cNvSpPr>
          <p:nvPr>
            <p:ph type="dt" sz="half" idx="10"/>
          </p:nvPr>
        </p:nvSpPr>
        <p:spPr/>
        <p:txBody>
          <a:bodyPr/>
          <a:lstStyle>
            <a:lvl1pPr>
              <a:defRPr/>
            </a:lvl1pPr>
          </a:lstStyle>
          <a:p>
            <a:pPr>
              <a:defRPr/>
            </a:pPr>
            <a:fld id="{2B256993-2410-40E7-BB1B-AF62FE8E5D61}" type="datetimeFigureOut">
              <a:rPr lang="en-US" altLang="en-US"/>
              <a:pPr>
                <a:defRPr/>
              </a:pPr>
              <a:t>6/19/24</a:t>
            </a:fld>
            <a:endParaRPr lang="en-US" altLang="en-US"/>
          </a:p>
        </p:txBody>
      </p:sp>
      <p:sp>
        <p:nvSpPr>
          <p:cNvPr id="4" name="Footer Placeholder 3">
            <a:extLst>
              <a:ext uri="{FF2B5EF4-FFF2-40B4-BE49-F238E27FC236}">
                <a16:creationId xmlns:a16="http://schemas.microsoft.com/office/drawing/2014/main" id="{97AA6911-B051-D5A4-A9C1-47E2BA41926B}"/>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4">
            <a:extLst>
              <a:ext uri="{FF2B5EF4-FFF2-40B4-BE49-F238E27FC236}">
                <a16:creationId xmlns:a16="http://schemas.microsoft.com/office/drawing/2014/main" id="{EFA05458-514D-5443-4C0D-B3509AED8564}"/>
              </a:ext>
            </a:extLst>
          </p:cNvPr>
          <p:cNvSpPr>
            <a:spLocks noGrp="1"/>
          </p:cNvSpPr>
          <p:nvPr>
            <p:ph type="sldNum" sz="quarter" idx="12"/>
          </p:nvPr>
        </p:nvSpPr>
        <p:spPr/>
        <p:txBody>
          <a:bodyPr/>
          <a:lstStyle>
            <a:lvl1pPr>
              <a:defRPr/>
            </a:lvl1pPr>
          </a:lstStyle>
          <a:p>
            <a:pPr>
              <a:defRPr/>
            </a:pPr>
            <a:fld id="{3926BE58-2A1A-4F35-B72F-26008A46BC91}" type="slidenum">
              <a:rPr lang="en-US" altLang="en-US"/>
              <a:pPr>
                <a:defRPr/>
              </a:pPr>
              <a:t>‹#›</a:t>
            </a:fld>
            <a:endParaRPr lang="en-US" altLang="en-US"/>
          </a:p>
        </p:txBody>
      </p:sp>
    </p:spTree>
    <p:extLst>
      <p:ext uri="{BB962C8B-B14F-4D97-AF65-F5344CB8AC3E}">
        <p14:creationId xmlns:p14="http://schemas.microsoft.com/office/powerpoint/2010/main" val="3415666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 -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768096" y="1947672"/>
            <a:ext cx="10509504" cy="377647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2">
            <a:extLst>
              <a:ext uri="{FF2B5EF4-FFF2-40B4-BE49-F238E27FC236}">
                <a16:creationId xmlns:a16="http://schemas.microsoft.com/office/drawing/2014/main" id="{1FE7912A-ACCC-09B2-D9D8-F1C488CF927F}"/>
              </a:ext>
            </a:extLst>
          </p:cNvPr>
          <p:cNvSpPr>
            <a:spLocks noGrp="1"/>
          </p:cNvSpPr>
          <p:nvPr>
            <p:ph type="dt" sz="half" idx="11"/>
          </p:nvPr>
        </p:nvSpPr>
        <p:spPr/>
        <p:txBody>
          <a:bodyPr/>
          <a:lstStyle>
            <a:lvl1pPr>
              <a:defRPr/>
            </a:lvl1pPr>
          </a:lstStyle>
          <a:p>
            <a:pPr>
              <a:defRPr/>
            </a:pPr>
            <a:fld id="{AA057694-E22C-49E7-9005-00A213931CBC}" type="datetimeFigureOut">
              <a:rPr lang="en-US" altLang="en-US"/>
              <a:pPr>
                <a:defRPr/>
              </a:pPr>
              <a:t>6/19/24</a:t>
            </a:fld>
            <a:endParaRPr lang="en-US" altLang="en-US"/>
          </a:p>
        </p:txBody>
      </p:sp>
      <p:sp>
        <p:nvSpPr>
          <p:cNvPr id="5" name="Footer Placeholder 3">
            <a:extLst>
              <a:ext uri="{FF2B5EF4-FFF2-40B4-BE49-F238E27FC236}">
                <a16:creationId xmlns:a16="http://schemas.microsoft.com/office/drawing/2014/main" id="{C34C4C61-E98A-B864-730C-42110DD80081}"/>
              </a:ext>
            </a:extLst>
          </p:cNvPr>
          <p:cNvSpPr>
            <a:spLocks noGrp="1"/>
          </p:cNvSpPr>
          <p:nvPr>
            <p:ph type="ftr" sz="quarter" idx="12"/>
          </p:nvPr>
        </p:nvSpPr>
        <p:spPr/>
        <p:txBody>
          <a:bodyPr/>
          <a:lstStyle>
            <a:lvl1pPr>
              <a:defRPr/>
            </a:lvl1pPr>
          </a:lstStyle>
          <a:p>
            <a:pPr>
              <a:defRPr/>
            </a:pPr>
            <a:endParaRPr lang="en-US"/>
          </a:p>
        </p:txBody>
      </p:sp>
      <p:sp>
        <p:nvSpPr>
          <p:cNvPr id="6" name="Slide Number Placeholder 4">
            <a:extLst>
              <a:ext uri="{FF2B5EF4-FFF2-40B4-BE49-F238E27FC236}">
                <a16:creationId xmlns:a16="http://schemas.microsoft.com/office/drawing/2014/main" id="{6C71350F-96EA-F9BB-D61E-E2AFBF14ACF5}"/>
              </a:ext>
            </a:extLst>
          </p:cNvPr>
          <p:cNvSpPr>
            <a:spLocks noGrp="1"/>
          </p:cNvSpPr>
          <p:nvPr>
            <p:ph type="sldNum" sz="quarter" idx="13"/>
          </p:nvPr>
        </p:nvSpPr>
        <p:spPr/>
        <p:txBody>
          <a:bodyPr/>
          <a:lstStyle>
            <a:lvl1pPr>
              <a:defRPr/>
            </a:lvl1pPr>
          </a:lstStyle>
          <a:p>
            <a:pPr>
              <a:defRPr/>
            </a:pPr>
            <a:fld id="{D1A1D877-CF77-4C0F-A4F0-518AC51DE2F9}" type="slidenum">
              <a:rPr lang="en-US" altLang="en-US"/>
              <a:pPr>
                <a:defRPr/>
              </a:pPr>
              <a:t>‹#›</a:t>
            </a:fld>
            <a:endParaRPr lang="en-US" altLang="en-US"/>
          </a:p>
        </p:txBody>
      </p:sp>
    </p:spTree>
    <p:extLst>
      <p:ext uri="{BB962C8B-B14F-4D97-AF65-F5344CB8AC3E}">
        <p14:creationId xmlns:p14="http://schemas.microsoft.com/office/powerpoint/2010/main" val="1841038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 - Comparison">
    <p:spTree>
      <p:nvGrpSpPr>
        <p:cNvPr id="1" name=""/>
        <p:cNvGrpSpPr/>
        <p:nvPr/>
      </p:nvGrpSpPr>
      <p:grpSpPr>
        <a:xfrm>
          <a:off x="0" y="0"/>
          <a:ext cx="0" cy="0"/>
          <a:chOff x="0" y="0"/>
          <a:chExt cx="0" cy="0"/>
        </a:xfrm>
      </p:grpSpPr>
      <p:sp>
        <p:nvSpPr>
          <p:cNvPr id="13" name="Text Placeholder 2"/>
          <p:cNvSpPr>
            <a:spLocks noGrp="1"/>
          </p:cNvSpPr>
          <p:nvPr>
            <p:ph type="body" idx="1"/>
          </p:nvPr>
        </p:nvSpPr>
        <p:spPr>
          <a:xfrm>
            <a:off x="914400" y="1828800"/>
            <a:ext cx="5080000" cy="639762"/>
          </a:xfrm>
          <a:prstGeom prst="rect">
            <a:avLst/>
          </a:prstGeom>
        </p:spPr>
        <p:txBody>
          <a:bodyPr/>
          <a:lstStyle>
            <a:lvl1pPr marL="0" indent="0">
              <a:lnSpc>
                <a:spcPts val="28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4" name="Content Placeholder 3"/>
          <p:cNvSpPr>
            <a:spLocks noGrp="1"/>
          </p:cNvSpPr>
          <p:nvPr>
            <p:ph sz="half" idx="2"/>
          </p:nvPr>
        </p:nvSpPr>
        <p:spPr>
          <a:xfrm>
            <a:off x="810683" y="2533650"/>
            <a:ext cx="5183717" cy="3276600"/>
          </a:xfrm>
          <a:prstGeom prst="rect">
            <a:avLst/>
          </a:prstGeom>
        </p:spPr>
        <p:txBody>
          <a:bodyPr/>
          <a:lstStyle>
            <a:lvl1pPr>
              <a:lnSpc>
                <a:spcPts val="2800"/>
              </a:lnSpc>
              <a:spcAft>
                <a:spcPts val="600"/>
              </a:spcAft>
              <a:defRPr sz="2400">
                <a:latin typeface="+mn-lt"/>
              </a:defRPr>
            </a:lvl1pPr>
            <a:lvl2pPr>
              <a:lnSpc>
                <a:spcPts val="2800"/>
              </a:lnSpc>
              <a:spcAft>
                <a:spcPts val="600"/>
              </a:spcAft>
              <a:defRPr sz="2400">
                <a:latin typeface="+mn-lt"/>
              </a:defRPr>
            </a:lvl2pPr>
            <a:lvl3pPr>
              <a:lnSpc>
                <a:spcPts val="2800"/>
              </a:lnSpc>
              <a:spcAft>
                <a:spcPts val="600"/>
              </a:spcAft>
              <a:defRPr sz="2400">
                <a:latin typeface="+mn-lt"/>
              </a:defRPr>
            </a:lvl3pPr>
            <a:lvl4pPr>
              <a:lnSpc>
                <a:spcPts val="2800"/>
              </a:lnSpc>
              <a:spcAft>
                <a:spcPts val="600"/>
              </a:spcAft>
              <a:defRPr sz="2400">
                <a:latin typeface="+mn-lt"/>
              </a:defRPr>
            </a:lvl4pPr>
            <a:lvl5pPr>
              <a:lnSpc>
                <a:spcPts val="2800"/>
              </a:lnSpc>
              <a:spcAft>
                <a:spcPts val="600"/>
              </a:spcAft>
              <a:defRPr sz="2400">
                <a:latin typeface="+mn-lt"/>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itle 1"/>
          <p:cNvSpPr>
            <a:spLocks noGrp="1"/>
          </p:cNvSpPr>
          <p:nvPr>
            <p:ph type="title"/>
          </p:nvPr>
        </p:nvSpPr>
        <p:spPr>
          <a:xfrm>
            <a:off x="914400" y="685800"/>
            <a:ext cx="10363200" cy="1143000"/>
          </a:xfrm>
          <a:prstGeom prst="rect">
            <a:avLst/>
          </a:prstGeom>
        </p:spPr>
        <p:txBody>
          <a:bodyPr/>
          <a:lstStyle/>
          <a:p>
            <a:r>
              <a:rPr lang="en-US" dirty="0"/>
              <a:t>Click to edit Master title style</a:t>
            </a:r>
          </a:p>
        </p:txBody>
      </p:sp>
      <p:sp>
        <p:nvSpPr>
          <p:cNvPr id="18" name="Text Placeholder 2"/>
          <p:cNvSpPr>
            <a:spLocks noGrp="1"/>
          </p:cNvSpPr>
          <p:nvPr>
            <p:ph type="body" idx="13"/>
          </p:nvPr>
        </p:nvSpPr>
        <p:spPr>
          <a:xfrm>
            <a:off x="6197600" y="1828800"/>
            <a:ext cx="5080000" cy="639762"/>
          </a:xfrm>
          <a:prstGeom prst="rect">
            <a:avLst/>
          </a:prstGeom>
        </p:spPr>
        <p:txBody>
          <a:bodyPr/>
          <a:lstStyle>
            <a:lvl1pPr marL="0" indent="0">
              <a:lnSpc>
                <a:spcPts val="28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Content Placeholder 3"/>
          <p:cNvSpPr>
            <a:spLocks noGrp="1"/>
          </p:cNvSpPr>
          <p:nvPr>
            <p:ph sz="half" idx="14"/>
          </p:nvPr>
        </p:nvSpPr>
        <p:spPr>
          <a:xfrm>
            <a:off x="6093883" y="2533650"/>
            <a:ext cx="5183717" cy="3276600"/>
          </a:xfrm>
          <a:prstGeom prst="rect">
            <a:avLst/>
          </a:prstGeom>
        </p:spPr>
        <p:txBody>
          <a:bodyPr/>
          <a:lstStyle>
            <a:lvl1pPr>
              <a:lnSpc>
                <a:spcPts val="2800"/>
              </a:lnSpc>
              <a:spcAft>
                <a:spcPts val="600"/>
              </a:spcAft>
              <a:defRPr sz="2400">
                <a:latin typeface="+mn-lt"/>
              </a:defRPr>
            </a:lvl1pPr>
            <a:lvl2pPr>
              <a:lnSpc>
                <a:spcPts val="2800"/>
              </a:lnSpc>
              <a:spcAft>
                <a:spcPts val="600"/>
              </a:spcAft>
              <a:defRPr sz="2400">
                <a:latin typeface="+mn-lt"/>
              </a:defRPr>
            </a:lvl2pPr>
            <a:lvl3pPr>
              <a:lnSpc>
                <a:spcPts val="2800"/>
              </a:lnSpc>
              <a:spcAft>
                <a:spcPts val="600"/>
              </a:spcAft>
              <a:defRPr sz="2400">
                <a:latin typeface="+mn-lt"/>
              </a:defRPr>
            </a:lvl3pPr>
            <a:lvl4pPr>
              <a:lnSpc>
                <a:spcPts val="2800"/>
              </a:lnSpc>
              <a:spcAft>
                <a:spcPts val="600"/>
              </a:spcAft>
              <a:defRPr sz="2400">
                <a:latin typeface="+mn-lt"/>
              </a:defRPr>
            </a:lvl4pPr>
            <a:lvl5pPr>
              <a:lnSpc>
                <a:spcPts val="2800"/>
              </a:lnSpc>
              <a:spcAft>
                <a:spcPts val="600"/>
              </a:spcAft>
              <a:defRPr sz="2400">
                <a:latin typeface="+mn-lt"/>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2">
            <a:extLst>
              <a:ext uri="{FF2B5EF4-FFF2-40B4-BE49-F238E27FC236}">
                <a16:creationId xmlns:a16="http://schemas.microsoft.com/office/drawing/2014/main" id="{48F6D5D3-BF40-9B84-559B-8E7B321977CE}"/>
              </a:ext>
            </a:extLst>
          </p:cNvPr>
          <p:cNvSpPr>
            <a:spLocks noGrp="1"/>
          </p:cNvSpPr>
          <p:nvPr>
            <p:ph type="dt" sz="half" idx="15"/>
          </p:nvPr>
        </p:nvSpPr>
        <p:spPr/>
        <p:txBody>
          <a:bodyPr/>
          <a:lstStyle>
            <a:lvl1pPr>
              <a:defRPr/>
            </a:lvl1pPr>
          </a:lstStyle>
          <a:p>
            <a:pPr>
              <a:defRPr/>
            </a:pPr>
            <a:fld id="{91B0A6BE-09AF-4ED3-86B4-E2F68FE0D4DD}" type="datetimeFigureOut">
              <a:rPr lang="en-US" altLang="en-US"/>
              <a:pPr>
                <a:defRPr/>
              </a:pPr>
              <a:t>6/19/24</a:t>
            </a:fld>
            <a:endParaRPr lang="en-US" altLang="en-US"/>
          </a:p>
        </p:txBody>
      </p:sp>
      <p:sp>
        <p:nvSpPr>
          <p:cNvPr id="3" name="Footer Placeholder 3">
            <a:extLst>
              <a:ext uri="{FF2B5EF4-FFF2-40B4-BE49-F238E27FC236}">
                <a16:creationId xmlns:a16="http://schemas.microsoft.com/office/drawing/2014/main" id="{E6B18683-C774-371C-F2DD-7B9EF43A047B}"/>
              </a:ext>
            </a:extLst>
          </p:cNvPr>
          <p:cNvSpPr>
            <a:spLocks noGrp="1"/>
          </p:cNvSpPr>
          <p:nvPr>
            <p:ph type="ftr" sz="quarter" idx="16"/>
          </p:nvPr>
        </p:nvSpPr>
        <p:spPr/>
        <p:txBody>
          <a:bodyPr/>
          <a:lstStyle>
            <a:lvl1pPr>
              <a:defRPr/>
            </a:lvl1pPr>
          </a:lstStyle>
          <a:p>
            <a:pPr>
              <a:defRPr/>
            </a:pPr>
            <a:endParaRPr lang="en-US"/>
          </a:p>
        </p:txBody>
      </p:sp>
      <p:sp>
        <p:nvSpPr>
          <p:cNvPr id="4" name="Slide Number Placeholder 4">
            <a:extLst>
              <a:ext uri="{FF2B5EF4-FFF2-40B4-BE49-F238E27FC236}">
                <a16:creationId xmlns:a16="http://schemas.microsoft.com/office/drawing/2014/main" id="{CB6F75A3-EC0E-DC25-A53F-815228897C95}"/>
              </a:ext>
            </a:extLst>
          </p:cNvPr>
          <p:cNvSpPr>
            <a:spLocks noGrp="1"/>
          </p:cNvSpPr>
          <p:nvPr>
            <p:ph type="sldNum" sz="quarter" idx="17"/>
          </p:nvPr>
        </p:nvSpPr>
        <p:spPr/>
        <p:txBody>
          <a:bodyPr/>
          <a:lstStyle>
            <a:lvl1pPr>
              <a:defRPr/>
            </a:lvl1pPr>
          </a:lstStyle>
          <a:p>
            <a:pPr>
              <a:defRPr/>
            </a:pPr>
            <a:fld id="{D4C2B32C-63DF-417E-BA57-3E65D56120B3}" type="slidenum">
              <a:rPr lang="en-US" altLang="en-US"/>
              <a:pPr>
                <a:defRPr/>
              </a:pPr>
              <a:t>‹#›</a:t>
            </a:fld>
            <a:endParaRPr lang="en-US" altLang="en-US"/>
          </a:p>
        </p:txBody>
      </p:sp>
    </p:spTree>
    <p:extLst>
      <p:ext uri="{BB962C8B-B14F-4D97-AF65-F5344CB8AC3E}">
        <p14:creationId xmlns:p14="http://schemas.microsoft.com/office/powerpoint/2010/main" val="3524904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 Blank">
    <p:spTree>
      <p:nvGrpSpPr>
        <p:cNvPr id="1" name=""/>
        <p:cNvGrpSpPr/>
        <p:nvPr/>
      </p:nvGrpSpPr>
      <p:grpSpPr>
        <a:xfrm>
          <a:off x="0" y="0"/>
          <a:ext cx="0" cy="0"/>
          <a:chOff x="0" y="0"/>
          <a:chExt cx="0" cy="0"/>
        </a:xfrm>
      </p:grpSpPr>
      <p:sp>
        <p:nvSpPr>
          <p:cNvPr id="2" name="Date Placeholder 2">
            <a:extLst>
              <a:ext uri="{FF2B5EF4-FFF2-40B4-BE49-F238E27FC236}">
                <a16:creationId xmlns:a16="http://schemas.microsoft.com/office/drawing/2014/main" id="{C6877BAD-363C-3B23-200F-143348988E5B}"/>
              </a:ext>
            </a:extLst>
          </p:cNvPr>
          <p:cNvSpPr>
            <a:spLocks noGrp="1"/>
          </p:cNvSpPr>
          <p:nvPr>
            <p:ph type="dt" sz="half" idx="10"/>
          </p:nvPr>
        </p:nvSpPr>
        <p:spPr/>
        <p:txBody>
          <a:bodyPr/>
          <a:lstStyle>
            <a:lvl1pPr>
              <a:defRPr/>
            </a:lvl1pPr>
          </a:lstStyle>
          <a:p>
            <a:pPr>
              <a:defRPr/>
            </a:pPr>
            <a:fld id="{831C443C-05DC-4610-AE6B-9D9E7775FB44}" type="datetimeFigureOut">
              <a:rPr lang="en-US" altLang="en-US"/>
              <a:pPr>
                <a:defRPr/>
              </a:pPr>
              <a:t>6/19/24</a:t>
            </a:fld>
            <a:endParaRPr lang="en-US" altLang="en-US"/>
          </a:p>
        </p:txBody>
      </p:sp>
      <p:sp>
        <p:nvSpPr>
          <p:cNvPr id="3" name="Footer Placeholder 3">
            <a:extLst>
              <a:ext uri="{FF2B5EF4-FFF2-40B4-BE49-F238E27FC236}">
                <a16:creationId xmlns:a16="http://schemas.microsoft.com/office/drawing/2014/main" id="{9E30E144-D007-B031-C34E-C1FD9FE2F357}"/>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4">
            <a:extLst>
              <a:ext uri="{FF2B5EF4-FFF2-40B4-BE49-F238E27FC236}">
                <a16:creationId xmlns:a16="http://schemas.microsoft.com/office/drawing/2014/main" id="{53A5A755-78C8-F2E5-CA92-368D1C5001E7}"/>
              </a:ext>
            </a:extLst>
          </p:cNvPr>
          <p:cNvSpPr>
            <a:spLocks noGrp="1"/>
          </p:cNvSpPr>
          <p:nvPr>
            <p:ph type="sldNum" sz="quarter" idx="12"/>
          </p:nvPr>
        </p:nvSpPr>
        <p:spPr/>
        <p:txBody>
          <a:bodyPr/>
          <a:lstStyle>
            <a:lvl1pPr>
              <a:defRPr/>
            </a:lvl1pPr>
          </a:lstStyle>
          <a:p>
            <a:pPr>
              <a:defRPr/>
            </a:pPr>
            <a:fld id="{CB7DDFC4-F5DD-4580-ABDC-EC52F650BE7A}" type="slidenum">
              <a:rPr lang="en-US" altLang="en-US"/>
              <a:pPr>
                <a:defRPr/>
              </a:pPr>
              <a:t>‹#›</a:t>
            </a:fld>
            <a:endParaRPr lang="en-US" altLang="en-US"/>
          </a:p>
        </p:txBody>
      </p:sp>
    </p:spTree>
    <p:extLst>
      <p:ext uri="{BB962C8B-B14F-4D97-AF65-F5344CB8AC3E}">
        <p14:creationId xmlns:p14="http://schemas.microsoft.com/office/powerpoint/2010/main" val="3768350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44D19B4-F253-BFFF-34AC-C5991F57DBBC}"/>
              </a:ext>
            </a:extLst>
          </p:cNvPr>
          <p:cNvSpPr/>
          <p:nvPr userDrawn="1"/>
        </p:nvSpPr>
        <p:spPr>
          <a:xfrm>
            <a:off x="2028434" y="-1"/>
            <a:ext cx="8135132" cy="6858001"/>
          </a:xfrm>
          <a:prstGeom prst="rect">
            <a:avLst/>
          </a:prstGeom>
          <a:gradFill flip="none" rotWithShape="1">
            <a:gsLst>
              <a:gs pos="15000">
                <a:schemeClr val="tx2">
                  <a:lumMod val="50000"/>
                  <a:lumOff val="50000"/>
                  <a:alpha val="11832"/>
                </a:schemeClr>
              </a:gs>
              <a:gs pos="40000">
                <a:schemeClr val="tx2">
                  <a:lumMod val="50000"/>
                  <a:lumOff val="50000"/>
                  <a:alpha val="9101"/>
                </a:schemeClr>
              </a:gs>
              <a:gs pos="0">
                <a:schemeClr val="tx2">
                  <a:lumMod val="50000"/>
                  <a:lumOff val="50000"/>
                  <a:alpha val="12000"/>
                </a:schemeClr>
              </a:gs>
              <a:gs pos="77000">
                <a:schemeClr val="tx2">
                  <a:lumMod val="50000"/>
                  <a:lumOff val="50000"/>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889">
              <a:defRPr/>
            </a:pPr>
            <a:endParaRPr lang="en-US" sz="1800">
              <a:solidFill>
                <a:srgbClr val="FFFFFF"/>
              </a:solidFill>
              <a:latin typeface="Century Gothic" panose="020B0502020202020204" pitchFamily="34" charset="0"/>
            </a:endParaRPr>
          </a:p>
        </p:txBody>
      </p:sp>
      <p:sp>
        <p:nvSpPr>
          <p:cNvPr id="2" name="Title 1">
            <a:extLst>
              <a:ext uri="{FF2B5EF4-FFF2-40B4-BE49-F238E27FC236}">
                <a16:creationId xmlns:a16="http://schemas.microsoft.com/office/drawing/2014/main" id="{E5CEF386-598B-964E-ABB5-F96918DE8792}"/>
              </a:ext>
            </a:extLst>
          </p:cNvPr>
          <p:cNvSpPr>
            <a:spLocks noGrp="1"/>
          </p:cNvSpPr>
          <p:nvPr>
            <p:ph type="title" hasCustomPrompt="1"/>
          </p:nvPr>
        </p:nvSpPr>
        <p:spPr/>
        <p:txBody>
          <a:bodyPr/>
          <a:lstStyle/>
          <a:p>
            <a:r>
              <a:rPr lang="en-US"/>
              <a:t>Click to add title</a:t>
            </a:r>
          </a:p>
        </p:txBody>
      </p:sp>
      <p:sp>
        <p:nvSpPr>
          <p:cNvPr id="3" name="Content Placeholder 2">
            <a:extLst>
              <a:ext uri="{FF2B5EF4-FFF2-40B4-BE49-F238E27FC236}">
                <a16:creationId xmlns:a16="http://schemas.microsoft.com/office/drawing/2014/main" id="{19E1F70F-9DF1-C846-84F8-0C243B6FBA5B}"/>
              </a:ext>
            </a:extLst>
          </p:cNvPr>
          <p:cNvSpPr>
            <a:spLocks noGrp="1"/>
          </p:cNvSpPr>
          <p:nvPr>
            <p:ph idx="1" hasCustomPrompt="1"/>
          </p:nvPr>
        </p:nvSpPr>
        <p:spPr>
          <a:xfrm>
            <a:off x="448173" y="1106426"/>
            <a:ext cx="11191625" cy="4504817"/>
          </a:xfrm>
          <a:prstGeom prst="rect">
            <a:avLst/>
          </a:prstGeom>
        </p:spPr>
        <p:txBody>
          <a:bodyPr/>
          <a:lstStyle/>
          <a:p>
            <a:pPr lvl="0"/>
            <a:r>
              <a:rPr lang="en-US"/>
              <a:t>Click to edit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11">
            <a:extLst>
              <a:ext uri="{FF2B5EF4-FFF2-40B4-BE49-F238E27FC236}">
                <a16:creationId xmlns:a16="http://schemas.microsoft.com/office/drawing/2014/main" id="{3F9667A9-1E78-13CD-15EC-4D0E59B27B21}"/>
              </a:ext>
            </a:extLst>
          </p:cNvPr>
          <p:cNvSpPr>
            <a:spLocks noGrp="1"/>
          </p:cNvSpPr>
          <p:nvPr>
            <p:ph type="body" sz="quarter" idx="11" hasCustomPrompt="1"/>
          </p:nvPr>
        </p:nvSpPr>
        <p:spPr>
          <a:xfrm>
            <a:off x="1947473" y="6439254"/>
            <a:ext cx="5303713" cy="214738"/>
          </a:xfrm>
          <a:prstGeom prst="rect">
            <a:avLst/>
          </a:prstGeom>
        </p:spPr>
        <p:txBody>
          <a:bodyPr/>
          <a:lstStyle>
            <a:lvl1pPr marL="0" indent="0">
              <a:buNone/>
              <a:defRPr sz="450"/>
            </a:lvl1pPr>
            <a:lvl2pPr marL="213178" indent="0">
              <a:buNone/>
              <a:defRPr sz="450"/>
            </a:lvl2pPr>
            <a:lvl3pPr marL="429930" indent="0">
              <a:buNone/>
              <a:defRPr sz="450"/>
            </a:lvl3pPr>
            <a:lvl4pPr marL="643109" indent="0">
              <a:buNone/>
              <a:defRPr sz="450"/>
            </a:lvl4pPr>
            <a:lvl5pPr marL="856287" indent="0">
              <a:buNone/>
              <a:defRPr sz="450"/>
            </a:lvl5pPr>
          </a:lstStyle>
          <a:p>
            <a:pPr lvl="0"/>
            <a:r>
              <a:rPr lang="en-US"/>
              <a:t>Click to edit text</a:t>
            </a:r>
          </a:p>
        </p:txBody>
      </p:sp>
    </p:spTree>
    <p:extLst>
      <p:ext uri="{BB962C8B-B14F-4D97-AF65-F5344CB8AC3E}">
        <p14:creationId xmlns:p14="http://schemas.microsoft.com/office/powerpoint/2010/main" val="1791302692"/>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EF386-598B-964E-ABB5-F96918DE87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E1F70F-9DF1-C846-84F8-0C243B6FBA5B}"/>
              </a:ext>
            </a:extLst>
          </p:cNvPr>
          <p:cNvSpPr>
            <a:spLocks noGrp="1"/>
          </p:cNvSpPr>
          <p:nvPr>
            <p:ph idx="1"/>
          </p:nvPr>
        </p:nvSpPr>
        <p:spPr>
          <a:xfrm>
            <a:off x="448173" y="1664210"/>
            <a:ext cx="11191625" cy="41852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86420900"/>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 descr="USD-footer.png">
            <a:extLst>
              <a:ext uri="{FF2B5EF4-FFF2-40B4-BE49-F238E27FC236}">
                <a16:creationId xmlns:a16="http://schemas.microsoft.com/office/drawing/2014/main" id="{8750F341-5127-59F7-0616-0350CDAB4128}"/>
              </a:ext>
            </a:extLst>
          </p:cNvPr>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0" y="5943600"/>
            <a:ext cx="12192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ext Placeholder 1">
            <a:extLst>
              <a:ext uri="{FF2B5EF4-FFF2-40B4-BE49-F238E27FC236}">
                <a16:creationId xmlns:a16="http://schemas.microsoft.com/office/drawing/2014/main" id="{93AE740E-8D20-DB07-14BF-45BD9F80C8C4}"/>
              </a:ext>
            </a:extLst>
          </p:cNvPr>
          <p:cNvSpPr>
            <a:spLocks noGrp="1"/>
          </p:cNvSpPr>
          <p:nvPr>
            <p:ph type="body" idx="1"/>
          </p:nvPr>
        </p:nvSpPr>
        <p:spPr bwMode="auto">
          <a:xfrm>
            <a:off x="768352" y="1947863"/>
            <a:ext cx="10509249"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Title Placeholder 1">
            <a:extLst>
              <a:ext uri="{FF2B5EF4-FFF2-40B4-BE49-F238E27FC236}">
                <a16:creationId xmlns:a16="http://schemas.microsoft.com/office/drawing/2014/main" id="{E3AD1E5D-71B6-FF2E-241B-764A34FF7089}"/>
              </a:ext>
            </a:extLst>
          </p:cNvPr>
          <p:cNvSpPr>
            <a:spLocks noGrp="1"/>
          </p:cNvSpPr>
          <p:nvPr>
            <p:ph type="title"/>
          </p:nvPr>
        </p:nvSpPr>
        <p:spPr bwMode="auto">
          <a:xfrm>
            <a:off x="914400" y="685800"/>
            <a:ext cx="1036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altLang="en-US"/>
              <a:t>Click to edit Master title style</a:t>
            </a:r>
          </a:p>
        </p:txBody>
      </p:sp>
      <p:sp>
        <p:nvSpPr>
          <p:cNvPr id="3" name="Date Placeholder 2">
            <a:extLst>
              <a:ext uri="{FF2B5EF4-FFF2-40B4-BE49-F238E27FC236}">
                <a16:creationId xmlns:a16="http://schemas.microsoft.com/office/drawing/2014/main" id="{B5FDAF3F-FEAB-F756-2436-E338371346D4}"/>
              </a:ext>
            </a:extLst>
          </p:cNvPr>
          <p:cNvSpPr>
            <a:spLocks noGrp="1"/>
          </p:cNvSpPr>
          <p:nvPr>
            <p:ph type="dt" sz="half" idx="2"/>
          </p:nvPr>
        </p:nvSpPr>
        <p:spPr>
          <a:xfrm>
            <a:off x="304800" y="6629401"/>
            <a:ext cx="2844800" cy="136525"/>
          </a:xfrm>
          <a:prstGeom prst="rect">
            <a:avLst/>
          </a:prstGeom>
        </p:spPr>
        <p:txBody>
          <a:bodyPr vert="horz" wrap="square" lIns="0" tIns="0" rIns="0" bIns="0" numCol="1" anchor="b" anchorCtr="0" compatLnSpc="1">
            <a:prstTxWarp prst="textNoShape">
              <a:avLst/>
            </a:prstTxWarp>
          </a:bodyPr>
          <a:lstStyle>
            <a:lvl1pPr>
              <a:defRPr sz="1000" smtClean="0">
                <a:solidFill>
                  <a:srgbClr val="898989"/>
                </a:solidFill>
              </a:defRPr>
            </a:lvl1pPr>
          </a:lstStyle>
          <a:p>
            <a:pPr>
              <a:defRPr/>
            </a:pPr>
            <a:fld id="{A011ED24-52CB-4802-82C3-3446C4D105B6}" type="datetimeFigureOut">
              <a:rPr lang="en-US" altLang="en-US"/>
              <a:pPr>
                <a:defRPr/>
              </a:pPr>
              <a:t>6/19/24</a:t>
            </a:fld>
            <a:endParaRPr lang="en-US" altLang="en-US"/>
          </a:p>
        </p:txBody>
      </p:sp>
      <p:sp>
        <p:nvSpPr>
          <p:cNvPr id="4" name="Footer Placeholder 3">
            <a:extLst>
              <a:ext uri="{FF2B5EF4-FFF2-40B4-BE49-F238E27FC236}">
                <a16:creationId xmlns:a16="http://schemas.microsoft.com/office/drawing/2014/main" id="{C1B7196A-77F5-53E9-1572-C1472F17C7A5}"/>
              </a:ext>
            </a:extLst>
          </p:cNvPr>
          <p:cNvSpPr>
            <a:spLocks noGrp="1"/>
          </p:cNvSpPr>
          <p:nvPr>
            <p:ph type="ftr" sz="quarter" idx="3"/>
          </p:nvPr>
        </p:nvSpPr>
        <p:spPr>
          <a:xfrm>
            <a:off x="4165600" y="6629401"/>
            <a:ext cx="3860800" cy="136525"/>
          </a:xfrm>
          <a:prstGeom prst="rect">
            <a:avLst/>
          </a:prstGeom>
        </p:spPr>
        <p:txBody>
          <a:bodyPr vert="horz" lIns="0" tIns="0" rIns="0" bIns="0" rtlCol="0" anchor="ctr"/>
          <a:lstStyle>
            <a:lvl1pPr algn="ctr">
              <a:defRPr sz="1000">
                <a:solidFill>
                  <a:schemeClr val="tx1">
                    <a:tint val="75000"/>
                  </a:schemeClr>
                </a:solidFill>
                <a:latin typeface="Arial" charset="0"/>
                <a:ea typeface="ＭＳ Ｐゴシック" charset="0"/>
                <a:cs typeface="ＭＳ Ｐゴシック" charset="0"/>
              </a:defRPr>
            </a:lvl1pPr>
          </a:lstStyle>
          <a:p>
            <a:pPr>
              <a:defRPr/>
            </a:pPr>
            <a:endParaRPr lang="en-US"/>
          </a:p>
        </p:txBody>
      </p:sp>
      <p:sp>
        <p:nvSpPr>
          <p:cNvPr id="5" name="Slide Number Placeholder 4">
            <a:extLst>
              <a:ext uri="{FF2B5EF4-FFF2-40B4-BE49-F238E27FC236}">
                <a16:creationId xmlns:a16="http://schemas.microsoft.com/office/drawing/2014/main" id="{57FAD4FF-C3BF-F39D-BEC2-57EA980F7AD1}"/>
              </a:ext>
            </a:extLst>
          </p:cNvPr>
          <p:cNvSpPr>
            <a:spLocks noGrp="1"/>
          </p:cNvSpPr>
          <p:nvPr>
            <p:ph type="sldNum" sz="quarter" idx="4"/>
          </p:nvPr>
        </p:nvSpPr>
        <p:spPr>
          <a:xfrm>
            <a:off x="9144000" y="6629401"/>
            <a:ext cx="2844800" cy="136525"/>
          </a:xfrm>
          <a:prstGeom prst="rect">
            <a:avLst/>
          </a:prstGeom>
        </p:spPr>
        <p:txBody>
          <a:bodyPr vert="horz" wrap="square" lIns="0" tIns="0" rIns="0" bIns="0" numCol="1" anchor="ctr" anchorCtr="0" compatLnSpc="1">
            <a:prstTxWarp prst="textNoShape">
              <a:avLst/>
            </a:prstTxWarp>
          </a:bodyPr>
          <a:lstStyle>
            <a:lvl1pPr algn="r">
              <a:defRPr sz="1000" smtClean="0">
                <a:solidFill>
                  <a:srgbClr val="898989"/>
                </a:solidFill>
              </a:defRPr>
            </a:lvl1pPr>
          </a:lstStyle>
          <a:p>
            <a:pPr>
              <a:defRPr/>
            </a:pPr>
            <a:fld id="{F437B988-8741-4A0E-82CB-71BB5D4828E3}" type="slidenum">
              <a:rPr lang="en-US" altLang="en-US"/>
              <a:pPr>
                <a:defRPr/>
              </a:pPr>
              <a:t>‹#›</a:t>
            </a:fld>
            <a:endParaRPr lang="en-US" altLang="en-US"/>
          </a:p>
        </p:txBody>
      </p:sp>
    </p:spTree>
    <p:extLst>
      <p:ext uri="{BB962C8B-B14F-4D97-AF65-F5344CB8AC3E}">
        <p14:creationId xmlns:p14="http://schemas.microsoft.com/office/powerpoint/2010/main" val="2208021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7" r:id="rId6"/>
  </p:sldLayoutIdLst>
  <p:txStyles>
    <p:titleStyle>
      <a:lvl1pPr algn="l" rtl="0" eaLnBrk="0" fontAlgn="base" hangingPunct="0">
        <a:lnSpc>
          <a:spcPts val="4200"/>
        </a:lnSpc>
        <a:spcBef>
          <a:spcPct val="0"/>
        </a:spcBef>
        <a:spcAft>
          <a:spcPct val="0"/>
        </a:spcAft>
        <a:defRPr sz="4000">
          <a:solidFill>
            <a:srgbClr val="003B70"/>
          </a:solidFill>
          <a:latin typeface="+mj-lt"/>
          <a:ea typeface="MS PGothic" panose="020B0600070205080204" pitchFamily="34" charset="-128"/>
          <a:cs typeface="ＭＳ Ｐゴシック" charset="0"/>
        </a:defRPr>
      </a:lvl1pPr>
      <a:lvl2pPr algn="l" rtl="0" eaLnBrk="0" fontAlgn="base" hangingPunct="0">
        <a:lnSpc>
          <a:spcPts val="4200"/>
        </a:lnSpc>
        <a:spcBef>
          <a:spcPct val="0"/>
        </a:spcBef>
        <a:spcAft>
          <a:spcPct val="0"/>
        </a:spcAft>
        <a:defRPr sz="4000">
          <a:solidFill>
            <a:srgbClr val="003B70"/>
          </a:solidFill>
          <a:latin typeface="Arial" charset="0"/>
          <a:ea typeface="MS PGothic" panose="020B0600070205080204" pitchFamily="34" charset="-128"/>
          <a:cs typeface="ＭＳ Ｐゴシック" charset="0"/>
        </a:defRPr>
      </a:lvl2pPr>
      <a:lvl3pPr algn="l" rtl="0" eaLnBrk="0" fontAlgn="base" hangingPunct="0">
        <a:lnSpc>
          <a:spcPts val="4200"/>
        </a:lnSpc>
        <a:spcBef>
          <a:spcPct val="0"/>
        </a:spcBef>
        <a:spcAft>
          <a:spcPct val="0"/>
        </a:spcAft>
        <a:defRPr sz="4000">
          <a:solidFill>
            <a:srgbClr val="003B70"/>
          </a:solidFill>
          <a:latin typeface="Arial" charset="0"/>
          <a:ea typeface="MS PGothic" panose="020B0600070205080204" pitchFamily="34" charset="-128"/>
          <a:cs typeface="ＭＳ Ｐゴシック" charset="0"/>
        </a:defRPr>
      </a:lvl3pPr>
      <a:lvl4pPr algn="l" rtl="0" eaLnBrk="0" fontAlgn="base" hangingPunct="0">
        <a:lnSpc>
          <a:spcPts val="4200"/>
        </a:lnSpc>
        <a:spcBef>
          <a:spcPct val="0"/>
        </a:spcBef>
        <a:spcAft>
          <a:spcPct val="0"/>
        </a:spcAft>
        <a:defRPr sz="4000">
          <a:solidFill>
            <a:srgbClr val="003B70"/>
          </a:solidFill>
          <a:latin typeface="Arial" charset="0"/>
          <a:ea typeface="MS PGothic" panose="020B0600070205080204" pitchFamily="34" charset="-128"/>
          <a:cs typeface="ＭＳ Ｐゴシック" charset="0"/>
        </a:defRPr>
      </a:lvl4pPr>
      <a:lvl5pPr algn="l" rtl="0" eaLnBrk="0" fontAlgn="base" hangingPunct="0">
        <a:lnSpc>
          <a:spcPts val="4200"/>
        </a:lnSpc>
        <a:spcBef>
          <a:spcPct val="0"/>
        </a:spcBef>
        <a:spcAft>
          <a:spcPct val="0"/>
        </a:spcAft>
        <a:defRPr sz="4000">
          <a:solidFill>
            <a:srgbClr val="003B70"/>
          </a:solidFill>
          <a:latin typeface="Arial" charset="0"/>
          <a:ea typeface="MS PGothic" panose="020B0600070205080204" pitchFamily="34" charset="-128"/>
          <a:cs typeface="ＭＳ Ｐゴシック" charset="0"/>
        </a:defRPr>
      </a:lvl5pPr>
      <a:lvl6pPr marL="457200" algn="l" rtl="0" eaLnBrk="1" fontAlgn="base" hangingPunct="1">
        <a:spcBef>
          <a:spcPct val="0"/>
        </a:spcBef>
        <a:spcAft>
          <a:spcPct val="0"/>
        </a:spcAft>
        <a:defRPr sz="3200" b="1">
          <a:solidFill>
            <a:srgbClr val="71BEFF"/>
          </a:solidFill>
          <a:latin typeface="Palatino" charset="0"/>
          <a:ea typeface="ＭＳ Ｐゴシック" charset="0"/>
          <a:cs typeface="ＭＳ Ｐゴシック" charset="0"/>
        </a:defRPr>
      </a:lvl6pPr>
      <a:lvl7pPr marL="914400" algn="l" rtl="0" eaLnBrk="1" fontAlgn="base" hangingPunct="1">
        <a:spcBef>
          <a:spcPct val="0"/>
        </a:spcBef>
        <a:spcAft>
          <a:spcPct val="0"/>
        </a:spcAft>
        <a:defRPr sz="3200" b="1">
          <a:solidFill>
            <a:srgbClr val="71BEFF"/>
          </a:solidFill>
          <a:latin typeface="Palatino" charset="0"/>
          <a:ea typeface="ＭＳ Ｐゴシック" charset="0"/>
          <a:cs typeface="ＭＳ Ｐゴシック" charset="0"/>
        </a:defRPr>
      </a:lvl7pPr>
      <a:lvl8pPr marL="1371600" algn="l" rtl="0" eaLnBrk="1" fontAlgn="base" hangingPunct="1">
        <a:spcBef>
          <a:spcPct val="0"/>
        </a:spcBef>
        <a:spcAft>
          <a:spcPct val="0"/>
        </a:spcAft>
        <a:defRPr sz="3200" b="1">
          <a:solidFill>
            <a:srgbClr val="71BEFF"/>
          </a:solidFill>
          <a:latin typeface="Palatino" charset="0"/>
          <a:ea typeface="ＭＳ Ｐゴシック" charset="0"/>
          <a:cs typeface="ＭＳ Ｐゴシック" charset="0"/>
        </a:defRPr>
      </a:lvl8pPr>
      <a:lvl9pPr marL="1828800" algn="l" rtl="0" eaLnBrk="1" fontAlgn="base" hangingPunct="1">
        <a:spcBef>
          <a:spcPct val="0"/>
        </a:spcBef>
        <a:spcAft>
          <a:spcPct val="0"/>
        </a:spcAft>
        <a:defRPr sz="3200" b="1">
          <a:solidFill>
            <a:srgbClr val="71BEFF"/>
          </a:solidFill>
          <a:latin typeface="Palatino" charset="0"/>
          <a:ea typeface="ＭＳ Ｐゴシック" charset="0"/>
          <a:cs typeface="ＭＳ Ｐゴシック" charset="0"/>
        </a:defRPr>
      </a:lvl9pPr>
    </p:titleStyle>
    <p:bodyStyle>
      <a:lvl1pPr marL="90488" indent="-90488" algn="l" rtl="0" eaLnBrk="0" fontAlgn="base" hangingPunct="0">
        <a:lnSpc>
          <a:spcPts val="3200"/>
        </a:lnSpc>
        <a:spcBef>
          <a:spcPct val="0"/>
        </a:spcBef>
        <a:spcAft>
          <a:spcPts val="600"/>
        </a:spcAft>
        <a:buClr>
          <a:srgbClr val="173063"/>
        </a:buClr>
        <a:buSzPct val="25000"/>
        <a:buFont typeface="Lucida Grande" charset="0"/>
        <a:buChar char=" "/>
        <a:defRPr sz="2800">
          <a:solidFill>
            <a:srgbClr val="003B70"/>
          </a:solidFill>
          <a:latin typeface="+mn-lt"/>
          <a:ea typeface="MS PGothic" panose="020B0600070205080204" pitchFamily="34" charset="-128"/>
          <a:cs typeface="ＭＳ Ｐゴシック" charset="0"/>
        </a:defRPr>
      </a:lvl1pPr>
      <a:lvl2pPr marL="114300" indent="227013" algn="l" rtl="0" eaLnBrk="0" fontAlgn="base" hangingPunct="0">
        <a:lnSpc>
          <a:spcPts val="3200"/>
        </a:lnSpc>
        <a:spcBef>
          <a:spcPct val="0"/>
        </a:spcBef>
        <a:spcAft>
          <a:spcPts val="600"/>
        </a:spcAft>
        <a:buClr>
          <a:srgbClr val="173063"/>
        </a:buClr>
        <a:buFont typeface="Arial" panose="020B0604020202020204" pitchFamily="34" charset="0"/>
        <a:buChar char="•"/>
        <a:defRPr sz="2800">
          <a:solidFill>
            <a:srgbClr val="003B70"/>
          </a:solidFill>
          <a:latin typeface="+mj-lt"/>
          <a:ea typeface="MS PGothic" panose="020B0600070205080204" pitchFamily="34" charset="-128"/>
        </a:defRPr>
      </a:lvl2pPr>
      <a:lvl3pPr marL="346075" indent="228600" algn="l" rtl="0" eaLnBrk="0" fontAlgn="base" hangingPunct="0">
        <a:lnSpc>
          <a:spcPts val="3200"/>
        </a:lnSpc>
        <a:spcBef>
          <a:spcPct val="0"/>
        </a:spcBef>
        <a:spcAft>
          <a:spcPts val="600"/>
        </a:spcAft>
        <a:buFont typeface="Lucida Grande" charset="0"/>
        <a:buChar char="-"/>
        <a:defRPr sz="2800">
          <a:solidFill>
            <a:srgbClr val="003B70"/>
          </a:solidFill>
          <a:latin typeface="+mj-lt"/>
          <a:ea typeface="MS PGothic" panose="020B0600070205080204" pitchFamily="34" charset="-128"/>
        </a:defRPr>
      </a:lvl3pPr>
      <a:lvl4pPr marL="803275" indent="-228600" algn="l" rtl="0" eaLnBrk="0" fontAlgn="base" hangingPunct="0">
        <a:lnSpc>
          <a:spcPts val="3200"/>
        </a:lnSpc>
        <a:spcBef>
          <a:spcPct val="0"/>
        </a:spcBef>
        <a:spcAft>
          <a:spcPts val="600"/>
        </a:spcAft>
        <a:buFont typeface="Lucida Grande" charset="0"/>
        <a:buChar char="-"/>
        <a:defRPr sz="2800">
          <a:solidFill>
            <a:srgbClr val="003B70"/>
          </a:solidFill>
          <a:latin typeface="+mj-lt"/>
          <a:ea typeface="MS PGothic" panose="020B0600070205080204" pitchFamily="34" charset="-128"/>
        </a:defRPr>
      </a:lvl4pPr>
      <a:lvl5pPr marL="1031875" indent="-228600" algn="l" rtl="0" eaLnBrk="0" fontAlgn="base" hangingPunct="0">
        <a:lnSpc>
          <a:spcPts val="3200"/>
        </a:lnSpc>
        <a:spcBef>
          <a:spcPct val="0"/>
        </a:spcBef>
        <a:spcAft>
          <a:spcPts val="600"/>
        </a:spcAft>
        <a:buFont typeface="Lucida Grande" charset="0"/>
        <a:buChar char="-"/>
        <a:defRPr sz="2800">
          <a:solidFill>
            <a:srgbClr val="003B70"/>
          </a:solidFill>
          <a:latin typeface="+mj-lt"/>
          <a:ea typeface="MS PGothic" panose="020B0600070205080204" pitchFamily="34" charset="-128"/>
        </a:defRPr>
      </a:lvl5pPr>
      <a:lvl6pPr marL="1600200" indent="174625" algn="l" rtl="0" eaLnBrk="1" fontAlgn="base" hangingPunct="1">
        <a:spcBef>
          <a:spcPct val="20000"/>
        </a:spcBef>
        <a:spcAft>
          <a:spcPct val="0"/>
        </a:spcAft>
        <a:defRPr sz="2200">
          <a:solidFill>
            <a:schemeClr val="tx1"/>
          </a:solidFill>
          <a:latin typeface="+mj-lt"/>
          <a:ea typeface="+mn-ea"/>
        </a:defRPr>
      </a:lvl6pPr>
      <a:lvl7pPr marL="2057400" indent="174625" algn="l" rtl="0" eaLnBrk="1" fontAlgn="base" hangingPunct="1">
        <a:spcBef>
          <a:spcPct val="20000"/>
        </a:spcBef>
        <a:spcAft>
          <a:spcPct val="0"/>
        </a:spcAft>
        <a:defRPr sz="2200">
          <a:solidFill>
            <a:schemeClr val="tx1"/>
          </a:solidFill>
          <a:latin typeface="+mj-lt"/>
          <a:ea typeface="+mn-ea"/>
        </a:defRPr>
      </a:lvl7pPr>
      <a:lvl8pPr marL="2514600" indent="174625" algn="l" rtl="0" eaLnBrk="1" fontAlgn="base" hangingPunct="1">
        <a:spcBef>
          <a:spcPct val="20000"/>
        </a:spcBef>
        <a:spcAft>
          <a:spcPct val="0"/>
        </a:spcAft>
        <a:defRPr sz="2200">
          <a:solidFill>
            <a:schemeClr val="tx1"/>
          </a:solidFill>
          <a:latin typeface="+mj-lt"/>
          <a:ea typeface="+mn-ea"/>
        </a:defRPr>
      </a:lvl8pPr>
      <a:lvl9pPr marL="2971800" indent="174625" algn="l" rtl="0" eaLnBrk="1" fontAlgn="base" hangingPunct="1">
        <a:spcBef>
          <a:spcPct val="20000"/>
        </a:spcBef>
        <a:spcAft>
          <a:spcPct val="0"/>
        </a:spcAft>
        <a:defRPr sz="2200">
          <a:solidFill>
            <a:schemeClr val="tx1"/>
          </a:solidFill>
          <a:latin typeface="+mj-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hyperlink" Target="https://creativecommons.org/licenses/by-nd/3.0/" TargetMode="External"/><Relationship Id="rId4" Type="http://schemas.openxmlformats.org/officeDocument/2006/relationships/hyperlink" Target="https://www.quoteinspector.com/images/car-insurance/auto-insurance-claim-for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FB3C3592-8E49-282E-3BB3-E69DBDF84C8C}"/>
              </a:ext>
            </a:extLst>
          </p:cNvPr>
          <p:cNvSpPr>
            <a:spLocks noGrp="1"/>
          </p:cNvSpPr>
          <p:nvPr>
            <p:ph type="title"/>
          </p:nvPr>
        </p:nvSpPr>
        <p:spPr>
          <a:xfrm>
            <a:off x="1606296" y="455951"/>
            <a:ext cx="8706937" cy="3962400"/>
          </a:xfrm>
        </p:spPr>
        <p:txBody>
          <a:bodyPr/>
          <a:lstStyle/>
          <a:p>
            <a:r>
              <a:rPr lang="en-US" sz="3600" dirty="0">
                <a:ea typeface="MS PGothic"/>
              </a:rPr>
              <a:t>Detection and Prevention of Vehicle Insurance Claim Fraud</a:t>
            </a:r>
            <a:br>
              <a:rPr lang="en-US" sz="3600" dirty="0">
                <a:ea typeface="MS PGothic"/>
              </a:rPr>
            </a:br>
            <a:r>
              <a:rPr lang="en-US" sz="1600" b="0" dirty="0"/>
              <a:t>Leveraging Machine Learning for Accurate Fraud Detection</a:t>
            </a:r>
            <a:br>
              <a:rPr lang="en-US" sz="2000" b="0" dirty="0">
                <a:ea typeface="MS PGothic"/>
              </a:rPr>
            </a:br>
            <a:br>
              <a:rPr lang="en-US" altLang="en-US" dirty="0">
                <a:ea typeface="MS PGothic"/>
              </a:rPr>
            </a:br>
            <a:r>
              <a:rPr lang="en-US" altLang="en-US" sz="2400" dirty="0">
                <a:ea typeface="MS PGothic"/>
              </a:rPr>
              <a:t>Machine Learning Fundamentals</a:t>
            </a:r>
            <a:br>
              <a:rPr lang="en-US" altLang="en-US" sz="2400" dirty="0">
                <a:ea typeface="MS PGothic"/>
              </a:rPr>
            </a:br>
            <a:r>
              <a:rPr lang="en-US" altLang="en-US" sz="2400" dirty="0">
                <a:ea typeface="MS PGothic"/>
              </a:rPr>
              <a:t>(AAI-510)</a:t>
            </a:r>
          </a:p>
        </p:txBody>
      </p:sp>
      <p:sp>
        <p:nvSpPr>
          <p:cNvPr id="3" name="TextBox 2">
            <a:extLst>
              <a:ext uri="{FF2B5EF4-FFF2-40B4-BE49-F238E27FC236}">
                <a16:creationId xmlns:a16="http://schemas.microsoft.com/office/drawing/2014/main" id="{7D738B81-A320-BECB-B7B1-ED370BDFBDD6}"/>
              </a:ext>
            </a:extLst>
          </p:cNvPr>
          <p:cNvSpPr txBox="1"/>
          <p:nvPr/>
        </p:nvSpPr>
        <p:spPr>
          <a:xfrm>
            <a:off x="1351463" y="4583243"/>
            <a:ext cx="4000025" cy="1077218"/>
          </a:xfrm>
          <a:prstGeom prst="rect">
            <a:avLst/>
          </a:prstGeom>
          <a:noFill/>
        </p:spPr>
        <p:txBody>
          <a:bodyPr wrap="square" rtlCol="0">
            <a:spAutoFit/>
          </a:bodyPr>
          <a:lstStyle/>
          <a:p>
            <a:pPr eaLnBrk="0" fontAlgn="base" hangingPunct="0">
              <a:spcBef>
                <a:spcPct val="0"/>
              </a:spcBef>
              <a:spcAft>
                <a:spcPct val="0"/>
              </a:spcAft>
            </a:pPr>
            <a:r>
              <a:rPr lang="en-US" sz="1600" b="1" dirty="0">
                <a:solidFill>
                  <a:srgbClr val="2D2D8A">
                    <a:lumMod val="75000"/>
                  </a:srgbClr>
                </a:solidFill>
                <a:latin typeface="Arial" panose="020B0604020202020204" pitchFamily="34" charset="0"/>
                <a:ea typeface="MS PGothic" panose="020B0600070205080204" pitchFamily="34" charset="-128"/>
              </a:rPr>
              <a:t>Team 1:</a:t>
            </a:r>
          </a:p>
          <a:p>
            <a:pPr marL="285750" indent="-285750" eaLnBrk="0" fontAlgn="base" hangingPunct="0">
              <a:spcBef>
                <a:spcPct val="0"/>
              </a:spcBef>
              <a:spcAft>
                <a:spcPct val="0"/>
              </a:spcAft>
              <a:buFont typeface="Arial" panose="020B0604020202020204" pitchFamily="34" charset="0"/>
              <a:buChar char="•"/>
            </a:pPr>
            <a:r>
              <a:rPr lang="en-US" sz="1600" b="1" dirty="0">
                <a:solidFill>
                  <a:srgbClr val="2D2D8A">
                    <a:lumMod val="75000"/>
                  </a:srgbClr>
                </a:solidFill>
                <a:latin typeface="Arial" panose="020B0604020202020204" pitchFamily="34" charset="0"/>
                <a:ea typeface="MS PGothic" panose="020B0600070205080204" pitchFamily="34" charset="-128"/>
              </a:rPr>
              <a:t>Outhai Xayavongsa (Thai) –  Lead</a:t>
            </a:r>
          </a:p>
          <a:p>
            <a:pPr marL="285750" indent="-285750" eaLnBrk="0" fontAlgn="base" hangingPunct="0">
              <a:spcBef>
                <a:spcPct val="0"/>
              </a:spcBef>
              <a:spcAft>
                <a:spcPct val="0"/>
              </a:spcAft>
              <a:buFont typeface="Arial" panose="020B0604020202020204" pitchFamily="34" charset="0"/>
              <a:buChar char="•"/>
            </a:pPr>
            <a:r>
              <a:rPr lang="en-US" sz="1600" b="1" dirty="0">
                <a:solidFill>
                  <a:srgbClr val="2D2D8A">
                    <a:lumMod val="75000"/>
                  </a:srgbClr>
                </a:solidFill>
                <a:latin typeface="Arial" panose="020B0604020202020204" pitchFamily="34" charset="0"/>
                <a:ea typeface="MS PGothic" panose="020B0600070205080204" pitchFamily="34" charset="-128"/>
              </a:rPr>
              <a:t>Aaron Ramirez</a:t>
            </a:r>
          </a:p>
          <a:p>
            <a:pPr marL="285750" indent="-285750" eaLnBrk="0" fontAlgn="base" hangingPunct="0">
              <a:spcBef>
                <a:spcPct val="0"/>
              </a:spcBef>
              <a:spcAft>
                <a:spcPct val="0"/>
              </a:spcAft>
              <a:buFont typeface="Arial" panose="020B0604020202020204" pitchFamily="34" charset="0"/>
              <a:buChar char="•"/>
            </a:pPr>
            <a:r>
              <a:rPr lang="en-US" sz="1600" b="1" dirty="0">
                <a:solidFill>
                  <a:srgbClr val="2D2D8A">
                    <a:lumMod val="75000"/>
                  </a:srgbClr>
                </a:solidFill>
                <a:latin typeface="Arial" panose="020B0604020202020204" pitchFamily="34" charset="0"/>
                <a:ea typeface="MS PGothic" panose="020B0600070205080204" pitchFamily="34" charset="-128"/>
              </a:rPr>
              <a:t>Muhammad Haris</a:t>
            </a:r>
          </a:p>
        </p:txBody>
      </p:sp>
    </p:spTree>
  </p:cSld>
  <p:clrMapOvr>
    <a:masterClrMapping/>
  </p:clrMapOvr>
  <mc:AlternateContent xmlns:mc="http://schemas.openxmlformats.org/markup-compatibility/2006" xmlns:p14="http://schemas.microsoft.com/office/powerpoint/2010/main">
    <mc:Choice Requires="p14">
      <p:transition spd="slow" p14:dur="2000" advTm="20999"/>
    </mc:Choice>
    <mc:Fallback xmlns="">
      <p:transition spd="slow" advTm="20999"/>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5F875-25A1-D78D-53FF-E8B6BA0CE6E2}"/>
              </a:ext>
            </a:extLst>
          </p:cNvPr>
          <p:cNvSpPr>
            <a:spLocks noGrp="1"/>
          </p:cNvSpPr>
          <p:nvPr>
            <p:ph type="title"/>
          </p:nvPr>
        </p:nvSpPr>
        <p:spPr>
          <a:xfrm>
            <a:off x="357266" y="0"/>
            <a:ext cx="4274695" cy="1143000"/>
          </a:xfrm>
        </p:spPr>
        <p:txBody>
          <a:bodyPr/>
          <a:lstStyle/>
          <a:p>
            <a:r>
              <a:rPr lang="en-US" dirty="0"/>
              <a:t>Model Evaluation</a:t>
            </a:r>
          </a:p>
        </p:txBody>
      </p:sp>
      <p:sp>
        <p:nvSpPr>
          <p:cNvPr id="5" name="TextBox 4">
            <a:extLst>
              <a:ext uri="{FF2B5EF4-FFF2-40B4-BE49-F238E27FC236}">
                <a16:creationId xmlns:a16="http://schemas.microsoft.com/office/drawing/2014/main" id="{16536359-7DC8-ECB9-72EA-2947C285F382}"/>
              </a:ext>
            </a:extLst>
          </p:cNvPr>
          <p:cNvSpPr txBox="1"/>
          <p:nvPr/>
        </p:nvSpPr>
        <p:spPr>
          <a:xfrm>
            <a:off x="357266" y="1137842"/>
            <a:ext cx="3919421" cy="4462760"/>
          </a:xfrm>
          <a:prstGeom prst="rect">
            <a:avLst/>
          </a:prstGeom>
          <a:noFill/>
        </p:spPr>
        <p:txBody>
          <a:bodyPr wrap="square" rtlCol="0">
            <a:spAutoFit/>
          </a:bodyPr>
          <a:lstStyle/>
          <a:p>
            <a:r>
              <a:rPr lang="en-US" b="1" dirty="0"/>
              <a:t>Model Evaluation:</a:t>
            </a:r>
          </a:p>
          <a:p>
            <a:endParaRPr lang="en-US" sz="1400" dirty="0"/>
          </a:p>
          <a:p>
            <a:r>
              <a:rPr lang="en-US" sz="1400" b="1" dirty="0"/>
              <a:t>Evaluation Metrics:</a:t>
            </a:r>
          </a:p>
          <a:p>
            <a:pPr marL="285750" indent="-285750">
              <a:buFont typeface="Arial" panose="020B0604020202020204" pitchFamily="34" charset="0"/>
              <a:buChar char="•"/>
            </a:pPr>
            <a:r>
              <a:rPr lang="en-US" sz="1400" dirty="0"/>
              <a:t>Accuracy</a:t>
            </a:r>
          </a:p>
          <a:p>
            <a:pPr marL="285750" indent="-285750">
              <a:buFont typeface="Arial" panose="020B0604020202020204" pitchFamily="34" charset="0"/>
              <a:buChar char="•"/>
            </a:pPr>
            <a:r>
              <a:rPr lang="en-US" sz="1400" dirty="0"/>
              <a:t>F1-score</a:t>
            </a:r>
          </a:p>
          <a:p>
            <a:pPr marL="285750" indent="-285750">
              <a:buFont typeface="Arial" panose="020B0604020202020204" pitchFamily="34" charset="0"/>
              <a:buChar char="•"/>
            </a:pPr>
            <a:r>
              <a:rPr lang="en-US" sz="1400" dirty="0"/>
              <a:t>Precision</a:t>
            </a:r>
          </a:p>
          <a:p>
            <a:pPr marL="285750" indent="-285750">
              <a:buFont typeface="Arial" panose="020B0604020202020204" pitchFamily="34" charset="0"/>
              <a:buChar char="•"/>
            </a:pPr>
            <a:r>
              <a:rPr lang="en-US" sz="1400" dirty="0"/>
              <a:t>Recall</a:t>
            </a:r>
          </a:p>
          <a:p>
            <a:pPr marL="285750" indent="-285750">
              <a:buFont typeface="Arial" panose="020B0604020202020204" pitchFamily="34" charset="0"/>
              <a:buChar char="•"/>
            </a:pPr>
            <a:endParaRPr lang="en-US" sz="1400" dirty="0"/>
          </a:p>
          <a:p>
            <a:r>
              <a:rPr lang="en-US" sz="1400" dirty="0"/>
              <a:t>The </a:t>
            </a:r>
            <a:r>
              <a:rPr lang="en-US" sz="1400" b="1" i="1" dirty="0"/>
              <a:t>CatBoost </a:t>
            </a:r>
            <a:r>
              <a:rPr lang="en-US" sz="1400" dirty="0"/>
              <a:t>model emerged as the top performer across all the key metrics. </a:t>
            </a:r>
          </a:p>
          <a:p>
            <a:endParaRPr lang="en-US" sz="1400" dirty="0"/>
          </a:p>
          <a:p>
            <a:r>
              <a:rPr lang="en-US" sz="1400" dirty="0"/>
              <a:t>It demonstrated significant improvement in fraud detection, making the most suitable model for deployment.</a:t>
            </a:r>
          </a:p>
          <a:p>
            <a:endParaRPr lang="en-US" sz="1400" b="1" dirty="0"/>
          </a:p>
          <a:p>
            <a:r>
              <a:rPr lang="en-US" sz="1400" b="1" dirty="0"/>
              <a:t>Significance of CatBoost Model:</a:t>
            </a:r>
          </a:p>
          <a:p>
            <a:pPr marL="285750" indent="-285750">
              <a:buFont typeface="Arial" panose="020B0604020202020204" pitchFamily="34" charset="0"/>
              <a:buChar char="•"/>
            </a:pPr>
            <a:r>
              <a:rPr lang="en-US" sz="1400" dirty="0"/>
              <a:t>Handling of Categorial Data</a:t>
            </a:r>
          </a:p>
          <a:p>
            <a:pPr marL="285750" indent="-285750">
              <a:buFont typeface="Arial" panose="020B0604020202020204" pitchFamily="34" charset="0"/>
              <a:buChar char="•"/>
            </a:pPr>
            <a:r>
              <a:rPr lang="en-US" sz="1400" dirty="0"/>
              <a:t>Robust Performance</a:t>
            </a:r>
          </a:p>
          <a:p>
            <a:pPr marL="285750" indent="-285750">
              <a:buFont typeface="Arial" panose="020B0604020202020204" pitchFamily="34" charset="0"/>
              <a:buChar char="•"/>
            </a:pPr>
            <a:r>
              <a:rPr lang="en-US" sz="1400" dirty="0"/>
              <a:t>Imbalance Handling</a:t>
            </a:r>
          </a:p>
          <a:p>
            <a:endParaRPr lang="en-US" sz="1400" dirty="0"/>
          </a:p>
        </p:txBody>
      </p:sp>
      <p:pic>
        <p:nvPicPr>
          <p:cNvPr id="8" name="Picture 7">
            <a:extLst>
              <a:ext uri="{FF2B5EF4-FFF2-40B4-BE49-F238E27FC236}">
                <a16:creationId xmlns:a16="http://schemas.microsoft.com/office/drawing/2014/main" id="{AC3403A8-5991-FC05-40FB-A1BF75B4E853}"/>
              </a:ext>
            </a:extLst>
          </p:cNvPr>
          <p:cNvPicPr>
            <a:picLocks noChangeAspect="1"/>
          </p:cNvPicPr>
          <p:nvPr/>
        </p:nvPicPr>
        <p:blipFill>
          <a:blip r:embed="rId3"/>
          <a:stretch>
            <a:fillRect/>
          </a:stretch>
        </p:blipFill>
        <p:spPr>
          <a:xfrm>
            <a:off x="4062334" y="755872"/>
            <a:ext cx="7772400" cy="5140514"/>
          </a:xfrm>
          <a:prstGeom prst="rect">
            <a:avLst/>
          </a:prstGeom>
        </p:spPr>
      </p:pic>
    </p:spTree>
    <p:extLst>
      <p:ext uri="{BB962C8B-B14F-4D97-AF65-F5344CB8AC3E}">
        <p14:creationId xmlns:p14="http://schemas.microsoft.com/office/powerpoint/2010/main" val="3176713546"/>
      </p:ext>
    </p:extLst>
  </p:cSld>
  <p:clrMapOvr>
    <a:masterClrMapping/>
  </p:clrMapOvr>
  <mc:AlternateContent xmlns:mc="http://schemas.openxmlformats.org/markup-compatibility/2006" xmlns:p14="http://schemas.microsoft.com/office/powerpoint/2010/main">
    <mc:Choice Requires="p14">
      <p:transition spd="slow" p14:dur="2000" advTm="22356"/>
    </mc:Choice>
    <mc:Fallback xmlns="">
      <p:transition spd="slow" advTm="22356"/>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5F875-25A1-D78D-53FF-E8B6BA0CE6E2}"/>
              </a:ext>
            </a:extLst>
          </p:cNvPr>
          <p:cNvSpPr>
            <a:spLocks noGrp="1"/>
          </p:cNvSpPr>
          <p:nvPr>
            <p:ph type="title"/>
          </p:nvPr>
        </p:nvSpPr>
        <p:spPr>
          <a:xfrm>
            <a:off x="427780" y="193430"/>
            <a:ext cx="2834109" cy="1143000"/>
          </a:xfrm>
        </p:spPr>
        <p:txBody>
          <a:bodyPr/>
          <a:lstStyle/>
          <a:p>
            <a:r>
              <a:rPr lang="en-US" dirty="0"/>
              <a:t>Conclusion</a:t>
            </a:r>
          </a:p>
        </p:txBody>
      </p:sp>
      <p:pic>
        <p:nvPicPr>
          <p:cNvPr id="4" name="Picture 3">
            <a:extLst>
              <a:ext uri="{FF2B5EF4-FFF2-40B4-BE49-F238E27FC236}">
                <a16:creationId xmlns:a16="http://schemas.microsoft.com/office/drawing/2014/main" id="{8FF9C612-9901-9D2B-B3AC-45CD5D2099BC}"/>
              </a:ext>
            </a:extLst>
          </p:cNvPr>
          <p:cNvPicPr>
            <a:picLocks noChangeAspect="1"/>
          </p:cNvPicPr>
          <p:nvPr/>
        </p:nvPicPr>
        <p:blipFill>
          <a:blip r:embed="rId3"/>
          <a:stretch>
            <a:fillRect/>
          </a:stretch>
        </p:blipFill>
        <p:spPr>
          <a:xfrm>
            <a:off x="6678380" y="1090897"/>
            <a:ext cx="4787869" cy="4247536"/>
          </a:xfrm>
          <a:prstGeom prst="rect">
            <a:avLst/>
          </a:prstGeom>
        </p:spPr>
      </p:pic>
      <p:sp>
        <p:nvSpPr>
          <p:cNvPr id="3" name="TextBox 2">
            <a:extLst>
              <a:ext uri="{FF2B5EF4-FFF2-40B4-BE49-F238E27FC236}">
                <a16:creationId xmlns:a16="http://schemas.microsoft.com/office/drawing/2014/main" id="{F2E68016-3EB4-1E40-6743-14EB9F5BE897}"/>
              </a:ext>
            </a:extLst>
          </p:cNvPr>
          <p:cNvSpPr txBox="1"/>
          <p:nvPr/>
        </p:nvSpPr>
        <p:spPr>
          <a:xfrm>
            <a:off x="427780" y="1336430"/>
            <a:ext cx="5668219" cy="4247317"/>
          </a:xfrm>
          <a:prstGeom prst="rect">
            <a:avLst/>
          </a:prstGeom>
          <a:noFill/>
        </p:spPr>
        <p:txBody>
          <a:bodyPr wrap="square" rtlCol="0">
            <a:spAutoFit/>
          </a:bodyPr>
          <a:lstStyle/>
          <a:p>
            <a:r>
              <a:rPr lang="en-US" sz="1400" b="1" dirty="0"/>
              <a:t>Summary of Findings</a:t>
            </a:r>
            <a:endParaRPr lang="en-US" sz="1400" dirty="0"/>
          </a:p>
          <a:p>
            <a:pPr>
              <a:buFont typeface="Arial" panose="020B0604020202020204" pitchFamily="34" charset="0"/>
              <a:buChar char="•"/>
            </a:pPr>
            <a:r>
              <a:rPr lang="en-US" sz="1400" dirty="0" err="1"/>
              <a:t>CatBoost</a:t>
            </a:r>
            <a:r>
              <a:rPr lang="en-US" sz="1400" dirty="0"/>
              <a:t> emerged as the best model for detecting fraudulent vehicle insurance claims.</a:t>
            </a:r>
          </a:p>
          <a:p>
            <a:pPr>
              <a:buFont typeface="Arial" panose="020B0604020202020204" pitchFamily="34" charset="0"/>
              <a:buChar char="•"/>
            </a:pPr>
            <a:r>
              <a:rPr lang="en-US" sz="1400" dirty="0"/>
              <a:t>Other models like Random Forest and </a:t>
            </a:r>
            <a:r>
              <a:rPr lang="en-US" sz="1400" dirty="0" err="1"/>
              <a:t>XGBoost</a:t>
            </a:r>
            <a:r>
              <a:rPr lang="en-US" sz="1400" dirty="0"/>
              <a:t> also showed robust performance.</a:t>
            </a:r>
          </a:p>
          <a:p>
            <a:pPr>
              <a:buFont typeface="Arial" panose="020B0604020202020204" pitchFamily="34" charset="0"/>
              <a:buChar char="•"/>
            </a:pPr>
            <a:r>
              <a:rPr lang="en-US" sz="1400" dirty="0"/>
              <a:t>Isolation Forest was not suitable for this specific task.</a:t>
            </a:r>
          </a:p>
          <a:p>
            <a:pPr>
              <a:buFont typeface="Arial" panose="020B0604020202020204" pitchFamily="34" charset="0"/>
              <a:buChar char="•"/>
            </a:pPr>
            <a:endParaRPr lang="en-US" sz="1400" dirty="0"/>
          </a:p>
          <a:p>
            <a:r>
              <a:rPr lang="en-US" sz="1400" b="1" dirty="0"/>
              <a:t>Key Metrics</a:t>
            </a:r>
            <a:endParaRPr lang="en-US" sz="1400" dirty="0"/>
          </a:p>
          <a:p>
            <a:pPr>
              <a:buFont typeface="Arial" panose="020B0604020202020204" pitchFamily="34" charset="0"/>
              <a:buChar char="•"/>
            </a:pPr>
            <a:r>
              <a:rPr lang="en-US" sz="1400" dirty="0" err="1"/>
              <a:t>CatBoost</a:t>
            </a:r>
            <a:r>
              <a:rPr lang="en-US" sz="1400" dirty="0"/>
              <a:t> achieved the highest accuracy, precision, recall, and F1 score.</a:t>
            </a:r>
          </a:p>
          <a:p>
            <a:pPr>
              <a:buFont typeface="Arial" panose="020B0604020202020204" pitchFamily="34" charset="0"/>
              <a:buChar char="•"/>
            </a:pPr>
            <a:r>
              <a:rPr lang="en-US" sz="1400" dirty="0"/>
              <a:t>Performance metrics for other models indicated they are also viable options.</a:t>
            </a:r>
          </a:p>
          <a:p>
            <a:pPr>
              <a:buFont typeface="Arial" panose="020B0604020202020204" pitchFamily="34" charset="0"/>
              <a:buChar char="•"/>
            </a:pPr>
            <a:endParaRPr lang="en-US" sz="1400" dirty="0"/>
          </a:p>
          <a:p>
            <a:r>
              <a:rPr lang="en-US" sz="1400" b="1" dirty="0"/>
              <a:t>Implications</a:t>
            </a:r>
            <a:endParaRPr lang="en-US" sz="1400" dirty="0"/>
          </a:p>
          <a:p>
            <a:pPr>
              <a:buFont typeface="Arial" panose="020B0604020202020204" pitchFamily="34" charset="0"/>
              <a:buChar char="•"/>
            </a:pPr>
            <a:r>
              <a:rPr lang="en-US" sz="1400" dirty="0"/>
              <a:t>Implementing these models can significantly reduce financial losses due to fraud.</a:t>
            </a:r>
          </a:p>
          <a:p>
            <a:pPr>
              <a:buFont typeface="Arial" panose="020B0604020202020204" pitchFamily="34" charset="0"/>
              <a:buChar char="•"/>
            </a:pPr>
            <a:r>
              <a:rPr lang="en-US" sz="1400" dirty="0"/>
              <a:t>Improved fraud detection leads to fairer premium pricing and better customer trust.</a:t>
            </a:r>
          </a:p>
          <a:p>
            <a:endParaRPr lang="en-US" dirty="0"/>
          </a:p>
        </p:txBody>
      </p:sp>
    </p:spTree>
    <p:extLst>
      <p:ext uri="{BB962C8B-B14F-4D97-AF65-F5344CB8AC3E}">
        <p14:creationId xmlns:p14="http://schemas.microsoft.com/office/powerpoint/2010/main" val="3668327403"/>
      </p:ext>
    </p:extLst>
  </p:cSld>
  <p:clrMapOvr>
    <a:masterClrMapping/>
  </p:clrMapOvr>
  <mc:AlternateContent xmlns:mc="http://schemas.openxmlformats.org/markup-compatibility/2006" xmlns:p14="http://schemas.microsoft.com/office/powerpoint/2010/main">
    <mc:Choice Requires="p14">
      <p:transition spd="slow" p14:dur="2000" advTm="22356"/>
    </mc:Choice>
    <mc:Fallback xmlns="">
      <p:transition spd="slow" advTm="22356"/>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5F875-25A1-D78D-53FF-E8B6BA0CE6E2}"/>
              </a:ext>
            </a:extLst>
          </p:cNvPr>
          <p:cNvSpPr>
            <a:spLocks noGrp="1"/>
          </p:cNvSpPr>
          <p:nvPr>
            <p:ph type="title"/>
          </p:nvPr>
        </p:nvSpPr>
        <p:spPr>
          <a:xfrm>
            <a:off x="6096000" y="497390"/>
            <a:ext cx="4532026" cy="1143000"/>
          </a:xfrm>
          <a:ln>
            <a:solidFill>
              <a:schemeClr val="tx1"/>
            </a:solidFill>
          </a:ln>
        </p:spPr>
        <p:txBody>
          <a:bodyPr/>
          <a:lstStyle/>
          <a:p>
            <a:pPr algn="ctr"/>
            <a:r>
              <a:rPr lang="en-US" sz="2800" dirty="0"/>
              <a:t>Societal Impacts</a:t>
            </a:r>
          </a:p>
        </p:txBody>
      </p:sp>
      <p:sp>
        <p:nvSpPr>
          <p:cNvPr id="5" name="TextBox 4">
            <a:extLst>
              <a:ext uri="{FF2B5EF4-FFF2-40B4-BE49-F238E27FC236}">
                <a16:creationId xmlns:a16="http://schemas.microsoft.com/office/drawing/2014/main" id="{16536359-7DC8-ECB9-72EA-2947C285F382}"/>
              </a:ext>
            </a:extLst>
          </p:cNvPr>
          <p:cNvSpPr txBox="1"/>
          <p:nvPr/>
        </p:nvSpPr>
        <p:spPr>
          <a:xfrm>
            <a:off x="6096000" y="1768760"/>
            <a:ext cx="4532026" cy="3785652"/>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b="1" dirty="0"/>
              <a:t>Financial Protection</a:t>
            </a:r>
            <a:endParaRPr lang="en-US" sz="1600" dirty="0"/>
          </a:p>
          <a:p>
            <a:pPr>
              <a:buFont typeface="Arial" panose="020B0604020202020204" pitchFamily="34" charset="0"/>
              <a:buChar char="•"/>
            </a:pPr>
            <a:r>
              <a:rPr lang="en-US" sz="1600" dirty="0"/>
              <a:t>Reduced financial losses for insurance companies.</a:t>
            </a:r>
          </a:p>
          <a:p>
            <a:pPr>
              <a:buFont typeface="Arial" panose="020B0604020202020204" pitchFamily="34" charset="0"/>
              <a:buChar char="•"/>
            </a:pPr>
            <a:r>
              <a:rPr lang="en-US" sz="1600" dirty="0"/>
              <a:t>Lower premiums for customers due to reduced fraud.</a:t>
            </a:r>
          </a:p>
          <a:p>
            <a:pPr>
              <a:buFont typeface="Arial" panose="020B0604020202020204" pitchFamily="34" charset="0"/>
              <a:buChar char="•"/>
            </a:pPr>
            <a:endParaRPr lang="en-US" sz="1600" dirty="0"/>
          </a:p>
          <a:p>
            <a:r>
              <a:rPr lang="en-US" sz="1600" b="1" dirty="0"/>
              <a:t>Customer Trust</a:t>
            </a:r>
            <a:endParaRPr lang="en-US" sz="1600" dirty="0"/>
          </a:p>
          <a:p>
            <a:pPr>
              <a:buFont typeface="Arial" panose="020B0604020202020204" pitchFamily="34" charset="0"/>
              <a:buChar char="•"/>
            </a:pPr>
            <a:r>
              <a:rPr lang="en-US" sz="1600" dirty="0"/>
              <a:t>Fair and transparent claim processing.</a:t>
            </a:r>
          </a:p>
          <a:p>
            <a:pPr>
              <a:buFont typeface="Arial" panose="020B0604020202020204" pitchFamily="34" charset="0"/>
              <a:buChar char="•"/>
            </a:pPr>
            <a:r>
              <a:rPr lang="en-US" sz="1600" dirty="0"/>
              <a:t>Enhanced customer satisfaction and loyalty.</a:t>
            </a:r>
          </a:p>
          <a:p>
            <a:pPr>
              <a:buFont typeface="Arial" panose="020B0604020202020204" pitchFamily="34" charset="0"/>
              <a:buChar char="•"/>
            </a:pPr>
            <a:endParaRPr lang="en-US" sz="1600" dirty="0"/>
          </a:p>
          <a:p>
            <a:r>
              <a:rPr lang="en-US" sz="1600" b="1" dirty="0"/>
              <a:t>Industry Standards</a:t>
            </a:r>
            <a:endParaRPr lang="en-US" sz="1600" dirty="0"/>
          </a:p>
          <a:p>
            <a:pPr>
              <a:buFont typeface="Arial" panose="020B0604020202020204" pitchFamily="34" charset="0"/>
              <a:buChar char="•"/>
            </a:pPr>
            <a:r>
              <a:rPr lang="en-US" sz="1600" dirty="0"/>
              <a:t>Setting a benchmark for fraud detection in the insurance industry.</a:t>
            </a:r>
          </a:p>
          <a:p>
            <a:pPr>
              <a:buFont typeface="Arial" panose="020B0604020202020204" pitchFamily="34" charset="0"/>
              <a:buChar char="•"/>
            </a:pPr>
            <a:r>
              <a:rPr lang="en-US" sz="1600" dirty="0"/>
              <a:t>Encouraging other companies to adopt similar technologies.</a:t>
            </a:r>
          </a:p>
        </p:txBody>
      </p:sp>
      <p:sp>
        <p:nvSpPr>
          <p:cNvPr id="3" name="TextBox 2">
            <a:extLst>
              <a:ext uri="{FF2B5EF4-FFF2-40B4-BE49-F238E27FC236}">
                <a16:creationId xmlns:a16="http://schemas.microsoft.com/office/drawing/2014/main" id="{8F63B88E-0310-CD5D-FC7E-5CBE0B0CB44F}"/>
              </a:ext>
            </a:extLst>
          </p:cNvPr>
          <p:cNvSpPr txBox="1"/>
          <p:nvPr/>
        </p:nvSpPr>
        <p:spPr>
          <a:xfrm>
            <a:off x="956872" y="1768760"/>
            <a:ext cx="4532026" cy="3785652"/>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b="1" dirty="0"/>
              <a:t>Deploy </a:t>
            </a:r>
            <a:r>
              <a:rPr lang="en-US" sz="1600" b="1" dirty="0" err="1"/>
              <a:t>CatBoost</a:t>
            </a:r>
            <a:r>
              <a:rPr lang="en-US" sz="1600" b="1" dirty="0"/>
              <a:t> Model</a:t>
            </a:r>
            <a:endParaRPr lang="en-US" sz="1600" dirty="0"/>
          </a:p>
          <a:p>
            <a:pPr>
              <a:buFont typeface="Arial" panose="020B0604020202020204" pitchFamily="34" charset="0"/>
              <a:buChar char="•"/>
            </a:pPr>
            <a:r>
              <a:rPr lang="en-US" sz="1600" dirty="0"/>
              <a:t>Primary model for fraud detection.</a:t>
            </a:r>
          </a:p>
          <a:p>
            <a:pPr>
              <a:buFont typeface="Arial" panose="020B0604020202020204" pitchFamily="34" charset="0"/>
              <a:buChar char="•"/>
            </a:pPr>
            <a:r>
              <a:rPr lang="en-US" sz="1600" dirty="0"/>
              <a:t>Supplementary use of Random Forest or </a:t>
            </a:r>
            <a:r>
              <a:rPr lang="en-US" sz="1600" dirty="0" err="1"/>
              <a:t>XGBoost</a:t>
            </a:r>
            <a:r>
              <a:rPr lang="en-US" sz="1600" dirty="0"/>
              <a:t> for robustness.</a:t>
            </a:r>
          </a:p>
          <a:p>
            <a:pPr>
              <a:buFont typeface="Arial" panose="020B0604020202020204" pitchFamily="34" charset="0"/>
              <a:buChar char="•"/>
            </a:pPr>
            <a:endParaRPr lang="en-US" sz="1600" dirty="0"/>
          </a:p>
          <a:p>
            <a:r>
              <a:rPr lang="en-US" sz="1600" b="1" dirty="0"/>
              <a:t>Continuous Monitoring and Retraining</a:t>
            </a:r>
            <a:endParaRPr lang="en-US" sz="1600" dirty="0"/>
          </a:p>
          <a:p>
            <a:pPr>
              <a:buFont typeface="Arial" panose="020B0604020202020204" pitchFamily="34" charset="0"/>
              <a:buChar char="•"/>
            </a:pPr>
            <a:r>
              <a:rPr lang="en-US" sz="1600" dirty="0"/>
              <a:t>Regular updates to adapt to evolving fraud patterns.</a:t>
            </a:r>
          </a:p>
          <a:p>
            <a:pPr>
              <a:buFont typeface="Arial" panose="020B0604020202020204" pitchFamily="34" charset="0"/>
              <a:buChar char="•"/>
            </a:pPr>
            <a:r>
              <a:rPr lang="en-US" sz="1600" dirty="0"/>
              <a:t>Ensure sustained model performance.</a:t>
            </a:r>
          </a:p>
          <a:p>
            <a:pPr>
              <a:buFont typeface="Arial" panose="020B0604020202020204" pitchFamily="34" charset="0"/>
              <a:buChar char="•"/>
            </a:pPr>
            <a:endParaRPr lang="en-US" sz="1600" dirty="0"/>
          </a:p>
          <a:p>
            <a:r>
              <a:rPr lang="en-US" sz="1600" b="1" dirty="0"/>
              <a:t>Integration with Claims Processing System</a:t>
            </a:r>
            <a:endParaRPr lang="en-US" sz="1600" dirty="0"/>
          </a:p>
          <a:p>
            <a:pPr>
              <a:buFont typeface="Arial" panose="020B0604020202020204" pitchFamily="34" charset="0"/>
              <a:buChar char="•"/>
            </a:pPr>
            <a:r>
              <a:rPr lang="en-US" sz="1600" dirty="0"/>
              <a:t>Seamless integration to automate fraud detection.</a:t>
            </a:r>
          </a:p>
          <a:p>
            <a:pPr>
              <a:buFont typeface="Arial" panose="020B0604020202020204" pitchFamily="34" charset="0"/>
              <a:buChar char="•"/>
            </a:pPr>
            <a:r>
              <a:rPr lang="en-US" sz="1600" dirty="0"/>
              <a:t>Enhances efficiency and accuracy in processing claims.</a:t>
            </a:r>
          </a:p>
        </p:txBody>
      </p:sp>
      <p:sp>
        <p:nvSpPr>
          <p:cNvPr id="4" name="Title 1">
            <a:extLst>
              <a:ext uri="{FF2B5EF4-FFF2-40B4-BE49-F238E27FC236}">
                <a16:creationId xmlns:a16="http://schemas.microsoft.com/office/drawing/2014/main" id="{D737776B-AF80-63FC-9ED8-AD8910A7C763}"/>
              </a:ext>
            </a:extLst>
          </p:cNvPr>
          <p:cNvSpPr txBox="1">
            <a:spLocks/>
          </p:cNvSpPr>
          <p:nvPr/>
        </p:nvSpPr>
        <p:spPr bwMode="auto">
          <a:xfrm>
            <a:off x="956872" y="500105"/>
            <a:ext cx="4532026" cy="1143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ctr" anchorCtr="0" compatLnSpc="1">
            <a:prstTxWarp prst="textNoShape">
              <a:avLst/>
            </a:prstTxWarp>
          </a:bodyPr>
          <a:lstStyle>
            <a:lvl1pPr algn="l" rtl="0" eaLnBrk="0" fontAlgn="base" hangingPunct="0">
              <a:lnSpc>
                <a:spcPts val="4200"/>
              </a:lnSpc>
              <a:spcBef>
                <a:spcPct val="0"/>
              </a:spcBef>
              <a:spcAft>
                <a:spcPct val="0"/>
              </a:spcAft>
              <a:defRPr sz="4000">
                <a:solidFill>
                  <a:srgbClr val="003B70"/>
                </a:solidFill>
                <a:latin typeface="+mj-lt"/>
                <a:ea typeface="MS PGothic" panose="020B0600070205080204" pitchFamily="34" charset="-128"/>
                <a:cs typeface="ＭＳ Ｐゴシック" charset="0"/>
              </a:defRPr>
            </a:lvl1pPr>
            <a:lvl2pPr algn="l" rtl="0" eaLnBrk="0" fontAlgn="base" hangingPunct="0">
              <a:lnSpc>
                <a:spcPts val="4200"/>
              </a:lnSpc>
              <a:spcBef>
                <a:spcPct val="0"/>
              </a:spcBef>
              <a:spcAft>
                <a:spcPct val="0"/>
              </a:spcAft>
              <a:defRPr sz="4000">
                <a:solidFill>
                  <a:srgbClr val="003B70"/>
                </a:solidFill>
                <a:latin typeface="Arial" charset="0"/>
                <a:ea typeface="MS PGothic" panose="020B0600070205080204" pitchFamily="34" charset="-128"/>
                <a:cs typeface="ＭＳ Ｐゴシック" charset="0"/>
              </a:defRPr>
            </a:lvl2pPr>
            <a:lvl3pPr algn="l" rtl="0" eaLnBrk="0" fontAlgn="base" hangingPunct="0">
              <a:lnSpc>
                <a:spcPts val="4200"/>
              </a:lnSpc>
              <a:spcBef>
                <a:spcPct val="0"/>
              </a:spcBef>
              <a:spcAft>
                <a:spcPct val="0"/>
              </a:spcAft>
              <a:defRPr sz="4000">
                <a:solidFill>
                  <a:srgbClr val="003B70"/>
                </a:solidFill>
                <a:latin typeface="Arial" charset="0"/>
                <a:ea typeface="MS PGothic" panose="020B0600070205080204" pitchFamily="34" charset="-128"/>
                <a:cs typeface="ＭＳ Ｐゴシック" charset="0"/>
              </a:defRPr>
            </a:lvl3pPr>
            <a:lvl4pPr algn="l" rtl="0" eaLnBrk="0" fontAlgn="base" hangingPunct="0">
              <a:lnSpc>
                <a:spcPts val="4200"/>
              </a:lnSpc>
              <a:spcBef>
                <a:spcPct val="0"/>
              </a:spcBef>
              <a:spcAft>
                <a:spcPct val="0"/>
              </a:spcAft>
              <a:defRPr sz="4000">
                <a:solidFill>
                  <a:srgbClr val="003B70"/>
                </a:solidFill>
                <a:latin typeface="Arial" charset="0"/>
                <a:ea typeface="MS PGothic" panose="020B0600070205080204" pitchFamily="34" charset="-128"/>
                <a:cs typeface="ＭＳ Ｐゴシック" charset="0"/>
              </a:defRPr>
            </a:lvl4pPr>
            <a:lvl5pPr algn="l" rtl="0" eaLnBrk="0" fontAlgn="base" hangingPunct="0">
              <a:lnSpc>
                <a:spcPts val="4200"/>
              </a:lnSpc>
              <a:spcBef>
                <a:spcPct val="0"/>
              </a:spcBef>
              <a:spcAft>
                <a:spcPct val="0"/>
              </a:spcAft>
              <a:defRPr sz="4000">
                <a:solidFill>
                  <a:srgbClr val="003B70"/>
                </a:solidFill>
                <a:latin typeface="Arial" charset="0"/>
                <a:ea typeface="MS PGothic" panose="020B0600070205080204" pitchFamily="34" charset="-128"/>
                <a:cs typeface="ＭＳ Ｐゴシック" charset="0"/>
              </a:defRPr>
            </a:lvl5pPr>
            <a:lvl6pPr marL="457200" algn="l" rtl="0" eaLnBrk="1" fontAlgn="base" hangingPunct="1">
              <a:spcBef>
                <a:spcPct val="0"/>
              </a:spcBef>
              <a:spcAft>
                <a:spcPct val="0"/>
              </a:spcAft>
              <a:defRPr sz="3200" b="1">
                <a:solidFill>
                  <a:srgbClr val="71BEFF"/>
                </a:solidFill>
                <a:latin typeface="Palatino" charset="0"/>
                <a:ea typeface="ＭＳ Ｐゴシック" charset="0"/>
                <a:cs typeface="ＭＳ Ｐゴシック" charset="0"/>
              </a:defRPr>
            </a:lvl6pPr>
            <a:lvl7pPr marL="914400" algn="l" rtl="0" eaLnBrk="1" fontAlgn="base" hangingPunct="1">
              <a:spcBef>
                <a:spcPct val="0"/>
              </a:spcBef>
              <a:spcAft>
                <a:spcPct val="0"/>
              </a:spcAft>
              <a:defRPr sz="3200" b="1">
                <a:solidFill>
                  <a:srgbClr val="71BEFF"/>
                </a:solidFill>
                <a:latin typeface="Palatino" charset="0"/>
                <a:ea typeface="ＭＳ Ｐゴシック" charset="0"/>
                <a:cs typeface="ＭＳ Ｐゴシック" charset="0"/>
              </a:defRPr>
            </a:lvl7pPr>
            <a:lvl8pPr marL="1371600" algn="l" rtl="0" eaLnBrk="1" fontAlgn="base" hangingPunct="1">
              <a:spcBef>
                <a:spcPct val="0"/>
              </a:spcBef>
              <a:spcAft>
                <a:spcPct val="0"/>
              </a:spcAft>
              <a:defRPr sz="3200" b="1">
                <a:solidFill>
                  <a:srgbClr val="71BEFF"/>
                </a:solidFill>
                <a:latin typeface="Palatino" charset="0"/>
                <a:ea typeface="ＭＳ Ｐゴシック" charset="0"/>
                <a:cs typeface="ＭＳ Ｐゴシック" charset="0"/>
              </a:defRPr>
            </a:lvl8pPr>
            <a:lvl9pPr marL="1828800" algn="l" rtl="0" eaLnBrk="1" fontAlgn="base" hangingPunct="1">
              <a:spcBef>
                <a:spcPct val="0"/>
              </a:spcBef>
              <a:spcAft>
                <a:spcPct val="0"/>
              </a:spcAft>
              <a:defRPr sz="3200" b="1">
                <a:solidFill>
                  <a:srgbClr val="71BEFF"/>
                </a:solidFill>
                <a:latin typeface="Palatino" charset="0"/>
                <a:ea typeface="ＭＳ Ｐゴシック" charset="0"/>
                <a:cs typeface="ＭＳ Ｐゴシック" charset="0"/>
              </a:defRPr>
            </a:lvl9pPr>
          </a:lstStyle>
          <a:p>
            <a:pPr algn="ctr"/>
            <a:r>
              <a:rPr lang="en-US" sz="2800" kern="0" dirty="0"/>
              <a:t>Implementations and Recommendations</a:t>
            </a:r>
          </a:p>
        </p:txBody>
      </p:sp>
    </p:spTree>
    <p:extLst>
      <p:ext uri="{BB962C8B-B14F-4D97-AF65-F5344CB8AC3E}">
        <p14:creationId xmlns:p14="http://schemas.microsoft.com/office/powerpoint/2010/main" val="1869882888"/>
      </p:ext>
    </p:extLst>
  </p:cSld>
  <p:clrMapOvr>
    <a:masterClrMapping/>
  </p:clrMapOvr>
  <mc:AlternateContent xmlns:mc="http://schemas.openxmlformats.org/markup-compatibility/2006" xmlns:p14="http://schemas.microsoft.com/office/powerpoint/2010/main">
    <mc:Choice Requires="p14">
      <p:transition spd="slow" p14:dur="2000" advTm="22356"/>
    </mc:Choice>
    <mc:Fallback xmlns="">
      <p:transition spd="slow" advTm="22356"/>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37D16C-AB3A-F727-C665-575620B79B4C}"/>
              </a:ext>
            </a:extLst>
          </p:cNvPr>
          <p:cNvSpPr>
            <a:spLocks noGrp="1"/>
          </p:cNvSpPr>
          <p:nvPr>
            <p:ph sz="half" idx="2"/>
          </p:nvPr>
        </p:nvSpPr>
        <p:spPr>
          <a:xfrm>
            <a:off x="810683" y="1763712"/>
            <a:ext cx="5183717" cy="4046538"/>
          </a:xfrm>
        </p:spPr>
        <p:txBody>
          <a:bodyPr/>
          <a:lstStyle/>
          <a:p>
            <a:pPr>
              <a:buFont typeface="Arial" panose="020B0604020202020204" pitchFamily="34" charset="0"/>
              <a:buChar char="•"/>
            </a:pPr>
            <a:endParaRPr lang="en-US" sz="1400" dirty="0">
              <a:solidFill>
                <a:schemeClr val="tx1"/>
              </a:solidFill>
            </a:endParaRPr>
          </a:p>
          <a:p>
            <a:pPr marL="457200" lvl="1" indent="-285750" defTabSz="457200" eaLnBrk="1" hangingPunct="1">
              <a:lnSpc>
                <a:spcPct val="100000"/>
              </a:lnSpc>
            </a:pPr>
            <a:r>
              <a:rPr lang="en-US" sz="1400" kern="1200" dirty="0">
                <a:solidFill>
                  <a:schemeClr val="tx1"/>
                </a:solidFill>
                <a:ea typeface="+mn-ea"/>
                <a:cs typeface="+mn-cs"/>
              </a:rPr>
              <a:t>Insurance fraud costs companies millions annually, impacting profitability and premium rates for honest customers.</a:t>
            </a:r>
          </a:p>
          <a:p>
            <a:pPr marL="457200" lvl="1" indent="-285750" defTabSz="457200" eaLnBrk="1" hangingPunct="1">
              <a:lnSpc>
                <a:spcPct val="100000"/>
              </a:lnSpc>
            </a:pPr>
            <a:endParaRPr lang="en-US" sz="1400" kern="1200" dirty="0">
              <a:solidFill>
                <a:schemeClr val="tx1"/>
              </a:solidFill>
              <a:ea typeface="+mn-ea"/>
              <a:cs typeface="+mn-cs"/>
            </a:endParaRPr>
          </a:p>
          <a:p>
            <a:pPr marL="457200" lvl="1" indent="-285750" defTabSz="457200" eaLnBrk="1" hangingPunct="1">
              <a:lnSpc>
                <a:spcPct val="100000"/>
              </a:lnSpc>
            </a:pPr>
            <a:r>
              <a:rPr lang="en-US" sz="1400" kern="1200" dirty="0">
                <a:solidFill>
                  <a:schemeClr val="tx1"/>
                </a:solidFill>
                <a:ea typeface="+mn-ea"/>
                <a:cs typeface="+mn-cs"/>
              </a:rPr>
              <a:t>Detecting fraudulent claims promptly and accurately is crucial for minimizing financial losses and maintaining customer trust.</a:t>
            </a:r>
          </a:p>
          <a:p>
            <a:pPr marL="457200" lvl="1" indent="-285750" defTabSz="457200" eaLnBrk="1" hangingPunct="1">
              <a:lnSpc>
                <a:spcPct val="100000"/>
              </a:lnSpc>
            </a:pPr>
            <a:endParaRPr lang="en-US" sz="1400" kern="1200" dirty="0">
              <a:solidFill>
                <a:schemeClr val="tx1"/>
              </a:solidFill>
              <a:ea typeface="+mn-ea"/>
              <a:cs typeface="+mn-cs"/>
            </a:endParaRPr>
          </a:p>
          <a:p>
            <a:pPr marL="457200" lvl="1" indent="-285750" defTabSz="457200" eaLnBrk="1" hangingPunct="1">
              <a:lnSpc>
                <a:spcPct val="100000"/>
              </a:lnSpc>
            </a:pPr>
            <a:r>
              <a:rPr lang="en-US" sz="1400" kern="1200" dirty="0">
                <a:solidFill>
                  <a:schemeClr val="tx1"/>
                </a:solidFill>
                <a:ea typeface="+mn-ea"/>
                <a:cs typeface="+mn-cs"/>
              </a:rPr>
              <a:t>In 2022 in the United States alone, the insurance industry generated over $276 billion in revenue.</a:t>
            </a:r>
          </a:p>
          <a:p>
            <a:pPr marL="457200" lvl="1" indent="-285750" defTabSz="457200" eaLnBrk="1" hangingPunct="1">
              <a:lnSpc>
                <a:spcPct val="100000"/>
              </a:lnSpc>
            </a:pPr>
            <a:endParaRPr lang="en-US" sz="1400" kern="1200" dirty="0">
              <a:solidFill>
                <a:schemeClr val="tx1"/>
              </a:solidFill>
              <a:ea typeface="+mn-ea"/>
              <a:cs typeface="+mn-cs"/>
            </a:endParaRPr>
          </a:p>
          <a:p>
            <a:pPr marL="457200" lvl="1" indent="-285750" defTabSz="457200" eaLnBrk="1" hangingPunct="1">
              <a:lnSpc>
                <a:spcPct val="100000"/>
              </a:lnSpc>
            </a:pPr>
            <a:r>
              <a:rPr lang="en-US" sz="1400" kern="1200" dirty="0">
                <a:solidFill>
                  <a:schemeClr val="tx1"/>
                </a:solidFill>
                <a:ea typeface="+mn-ea"/>
                <a:cs typeface="+mn-cs"/>
              </a:rPr>
              <a:t>Fraudulent claims affect many trades such as tourism and dining and account for almost $23 billion </a:t>
            </a:r>
            <a:r>
              <a:rPr lang="en-US" sz="1400" kern="1200" dirty="0">
                <a:solidFill>
                  <a:schemeClr val="bg1"/>
                </a:solidFill>
                <a:ea typeface="+mn-ea"/>
                <a:cs typeface="+mn-cs"/>
              </a:rPr>
              <a:t>in tax revenues.</a:t>
            </a:r>
          </a:p>
        </p:txBody>
      </p:sp>
      <p:sp>
        <p:nvSpPr>
          <p:cNvPr id="4" name="Title 3">
            <a:extLst>
              <a:ext uri="{FF2B5EF4-FFF2-40B4-BE49-F238E27FC236}">
                <a16:creationId xmlns:a16="http://schemas.microsoft.com/office/drawing/2014/main" id="{F3E0F46E-BB4B-1EB1-22A4-FA0BE20F6804}"/>
              </a:ext>
            </a:extLst>
          </p:cNvPr>
          <p:cNvSpPr>
            <a:spLocks noGrp="1"/>
          </p:cNvSpPr>
          <p:nvPr>
            <p:ph type="title"/>
          </p:nvPr>
        </p:nvSpPr>
        <p:spPr>
          <a:xfrm>
            <a:off x="914400" y="685800"/>
            <a:ext cx="10363200" cy="1077912"/>
          </a:xfrm>
        </p:spPr>
        <p:txBody>
          <a:bodyPr/>
          <a:lstStyle/>
          <a:p>
            <a:r>
              <a:rPr lang="en-US" dirty="0"/>
              <a:t>Understanding the Problem</a:t>
            </a:r>
          </a:p>
        </p:txBody>
      </p:sp>
      <p:pic>
        <p:nvPicPr>
          <p:cNvPr id="11" name="Content Placeholder 10" descr="A car accident with a car on top of it&#10;&#10;Description automatically generated">
            <a:extLst>
              <a:ext uri="{FF2B5EF4-FFF2-40B4-BE49-F238E27FC236}">
                <a16:creationId xmlns:a16="http://schemas.microsoft.com/office/drawing/2014/main" id="{C029F0B9-F525-D28F-EB8A-9F21235E26CF}"/>
              </a:ext>
            </a:extLst>
          </p:cNvPr>
          <p:cNvPicPr>
            <a:picLocks noGrp="1" noChangeAspect="1"/>
          </p:cNvPicPr>
          <p:nvPr>
            <p:ph sz="half" idx="14"/>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094413" y="2059252"/>
            <a:ext cx="5183187" cy="3455458"/>
          </a:xfrm>
        </p:spPr>
      </p:pic>
      <p:sp>
        <p:nvSpPr>
          <p:cNvPr id="12" name="TextBox 11">
            <a:extLst>
              <a:ext uri="{FF2B5EF4-FFF2-40B4-BE49-F238E27FC236}">
                <a16:creationId xmlns:a16="http://schemas.microsoft.com/office/drawing/2014/main" id="{65193259-F5DC-BEDC-037F-B2D5C1AAC803}"/>
              </a:ext>
            </a:extLst>
          </p:cNvPr>
          <p:cNvSpPr txBox="1"/>
          <p:nvPr/>
        </p:nvSpPr>
        <p:spPr>
          <a:xfrm>
            <a:off x="6094413" y="5514710"/>
            <a:ext cx="5183187" cy="230832"/>
          </a:xfrm>
          <a:prstGeom prst="rect">
            <a:avLst/>
          </a:prstGeom>
          <a:noFill/>
        </p:spPr>
        <p:txBody>
          <a:bodyPr wrap="square" rtlCol="0">
            <a:spAutoFit/>
          </a:bodyPr>
          <a:lstStyle/>
          <a:p>
            <a:r>
              <a:rPr lang="en-US" sz="900">
                <a:hlinkClick r:id="rId4" tooltip="https://www.quoteinspector.com/images/car-insurance/auto-insurance-claim-form/"/>
              </a:rPr>
              <a:t>This Photo</a:t>
            </a:r>
            <a:r>
              <a:rPr lang="en-US" sz="900"/>
              <a:t> by Unknown Author is licensed under </a:t>
            </a:r>
            <a:r>
              <a:rPr lang="en-US" sz="900">
                <a:hlinkClick r:id="rId5" tooltip="https://creativecommons.org/licenses/by-nd/3.0/"/>
              </a:rPr>
              <a:t>CC BY-ND</a:t>
            </a:r>
            <a:endParaRPr lang="en-US" sz="900"/>
          </a:p>
        </p:txBody>
      </p:sp>
    </p:spTree>
    <p:extLst>
      <p:ext uri="{BB962C8B-B14F-4D97-AF65-F5344CB8AC3E}">
        <p14:creationId xmlns:p14="http://schemas.microsoft.com/office/powerpoint/2010/main" val="2705820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ounded Rectangle 73">
            <a:extLst>
              <a:ext uri="{FF2B5EF4-FFF2-40B4-BE49-F238E27FC236}">
                <a16:creationId xmlns:a16="http://schemas.microsoft.com/office/drawing/2014/main" id="{BDDF9B4C-5F5E-E0CE-EDDE-48C33BA11175}"/>
              </a:ext>
            </a:extLst>
          </p:cNvPr>
          <p:cNvSpPr/>
          <p:nvPr/>
        </p:nvSpPr>
        <p:spPr>
          <a:xfrm>
            <a:off x="1739009" y="1524000"/>
            <a:ext cx="8700392" cy="3649360"/>
          </a:xfrm>
          <a:prstGeom prst="roundRect">
            <a:avLst>
              <a:gd name="adj" fmla="val 3913"/>
            </a:avLst>
          </a:prstGeom>
          <a:solidFill>
            <a:srgbClr val="003B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342871">
              <a:defRPr/>
            </a:pPr>
            <a:endParaRPr lang="en-US" sz="1200" err="1">
              <a:solidFill>
                <a:srgbClr val="000000"/>
              </a:solidFill>
              <a:latin typeface="Century Gothic" panose="020F0302020204030204"/>
            </a:endParaRPr>
          </a:p>
        </p:txBody>
      </p:sp>
      <p:graphicFrame>
        <p:nvGraphicFramePr>
          <p:cNvPr id="29" name="Table Placeholder 28">
            <a:extLst>
              <a:ext uri="{FF2B5EF4-FFF2-40B4-BE49-F238E27FC236}">
                <a16:creationId xmlns:a16="http://schemas.microsoft.com/office/drawing/2014/main" id="{E4539714-B29C-12AB-7DEB-2777A4B2119C}"/>
              </a:ext>
            </a:extLst>
          </p:cNvPr>
          <p:cNvGraphicFramePr>
            <a:graphicFrameLocks noGrp="1"/>
          </p:cNvGraphicFramePr>
          <p:nvPr>
            <p:ph idx="1"/>
            <p:extLst>
              <p:ext uri="{D42A27DB-BD31-4B8C-83A1-F6EECF244321}">
                <p14:modId xmlns:p14="http://schemas.microsoft.com/office/powerpoint/2010/main" val="3791907995"/>
              </p:ext>
            </p:extLst>
          </p:nvPr>
        </p:nvGraphicFramePr>
        <p:xfrm>
          <a:off x="1859750" y="1995608"/>
          <a:ext cx="8593239" cy="3107333"/>
        </p:xfrm>
        <a:graphic>
          <a:graphicData uri="http://schemas.openxmlformats.org/drawingml/2006/table">
            <a:tbl>
              <a:tblPr>
                <a:tableStyleId>{9D7B26C5-4107-4FEC-AEDC-1716B250A1EF}</a:tableStyleId>
              </a:tblPr>
              <a:tblGrid>
                <a:gridCol w="1522442">
                  <a:extLst>
                    <a:ext uri="{9D8B030D-6E8A-4147-A177-3AD203B41FA5}">
                      <a16:colId xmlns:a16="http://schemas.microsoft.com/office/drawing/2014/main" val="2694416938"/>
                    </a:ext>
                  </a:extLst>
                </a:gridCol>
                <a:gridCol w="7070797">
                  <a:extLst>
                    <a:ext uri="{9D8B030D-6E8A-4147-A177-3AD203B41FA5}">
                      <a16:colId xmlns:a16="http://schemas.microsoft.com/office/drawing/2014/main" val="3446635021"/>
                    </a:ext>
                  </a:extLst>
                </a:gridCol>
              </a:tblGrid>
              <a:tr h="897469">
                <a:tc>
                  <a:txBody>
                    <a:bodyPr/>
                    <a:lstStyle/>
                    <a:p>
                      <a:pPr algn="ctr"/>
                      <a:r>
                        <a:rPr lang="en-US" sz="1800" b="1" kern="1200" dirty="0">
                          <a:solidFill>
                            <a:schemeClr val="accent1"/>
                          </a:solidFill>
                          <a:latin typeface="+mn-lt"/>
                          <a:ea typeface="+mn-ea"/>
                          <a:cs typeface="+mn-cs"/>
                        </a:rPr>
                        <a:t>Problem </a:t>
                      </a:r>
                    </a:p>
                    <a:p>
                      <a:pPr algn="ctr"/>
                      <a:r>
                        <a:rPr lang="en-US" sz="1800" b="1" kern="1200" dirty="0">
                          <a:solidFill>
                            <a:schemeClr val="accent1"/>
                          </a:solidFill>
                          <a:latin typeface="+mn-lt"/>
                          <a:ea typeface="+mn-ea"/>
                          <a:cs typeface="+mn-cs"/>
                        </a:rPr>
                        <a:t>Statement</a:t>
                      </a:r>
                    </a:p>
                  </a:txBody>
                  <a:tcPr marL="68598" marR="68598" marT="34299" marB="34299"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457200" marR="0" lvl="1" indent="0" algn="l" defTabSz="914400" rtl="0" eaLnBrk="1" fontAlgn="auto" latinLnBrk="0" hangingPunct="1">
                        <a:lnSpc>
                          <a:spcPct val="100000"/>
                        </a:lnSpc>
                        <a:spcBef>
                          <a:spcPts val="300"/>
                        </a:spcBef>
                        <a:spcAft>
                          <a:spcPts val="300"/>
                        </a:spcAft>
                        <a:buClr>
                          <a:schemeClr val="accent1"/>
                        </a:buClr>
                        <a:buSzTx/>
                        <a:buFont typeface="Arial" panose="020B0604020202020204" pitchFamily="34" charset="0"/>
                        <a:buNone/>
                        <a:tabLst/>
                        <a:defRPr/>
                      </a:pPr>
                      <a:r>
                        <a:rPr lang="en-US" sz="1400" kern="1200" dirty="0">
                          <a:solidFill>
                            <a:schemeClr val="bg1"/>
                          </a:solidFill>
                          <a:latin typeface="+mn-lt"/>
                          <a:ea typeface="+mn-ea"/>
                          <a:cs typeface="+mn-cs"/>
                        </a:rPr>
                        <a:t>How can vehicle and policy data be leveraged to accurately detect and prevent fraudulent insurance claims?</a:t>
                      </a:r>
                    </a:p>
                  </a:txBody>
                  <a:tcPr marL="68598" marR="68598" marT="34299" marB="34299"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70438840"/>
                  </a:ext>
                </a:extLst>
              </a:tr>
              <a:tr h="2209864">
                <a:tc>
                  <a:txBody>
                    <a:bodyPr/>
                    <a:lstStyle/>
                    <a:p>
                      <a:pPr algn="ctr"/>
                      <a:r>
                        <a:rPr lang="en-US" sz="2000" b="1" dirty="0">
                          <a:solidFill>
                            <a:schemeClr val="accent1"/>
                          </a:solidFill>
                        </a:rPr>
                        <a:t>Project</a:t>
                      </a:r>
                    </a:p>
                    <a:p>
                      <a:pPr algn="ctr"/>
                      <a:r>
                        <a:rPr lang="en-US" sz="2000" b="1" dirty="0">
                          <a:solidFill>
                            <a:schemeClr val="accent1"/>
                          </a:solidFill>
                        </a:rPr>
                        <a:t>Objective</a:t>
                      </a:r>
                    </a:p>
                  </a:txBody>
                  <a:tcPr marL="68598" marR="68598" marT="34299" marB="34299"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lvl="1" algn="l">
                        <a:lnSpc>
                          <a:spcPct val="100000"/>
                        </a:lnSpc>
                        <a:buFont typeface="Arial" panose="020B0604020202020204" pitchFamily="34" charset="0"/>
                        <a:buNone/>
                      </a:pPr>
                      <a:r>
                        <a:rPr lang="en-US" sz="1400" b="1" kern="1200" dirty="0">
                          <a:solidFill>
                            <a:schemeClr val="bg1"/>
                          </a:solidFill>
                          <a:latin typeface="+mn-lt"/>
                          <a:ea typeface="+mn-ea"/>
                          <a:cs typeface="+mn-cs"/>
                        </a:rPr>
                        <a:t>Primary Goal: </a:t>
                      </a:r>
                      <a:r>
                        <a:rPr lang="en-US" sz="1400" kern="1200" dirty="0">
                          <a:solidFill>
                            <a:schemeClr val="bg1"/>
                          </a:solidFill>
                          <a:latin typeface="+mn-lt"/>
                          <a:ea typeface="+mn-ea"/>
                          <a:cs typeface="+mn-cs"/>
                        </a:rPr>
                        <a:t>Develop a reliable predictive model to identify fraudulent claims.</a:t>
                      </a:r>
                    </a:p>
                    <a:p>
                      <a:pPr lvl="1" algn="l">
                        <a:lnSpc>
                          <a:spcPct val="100000"/>
                        </a:lnSpc>
                        <a:buFont typeface="Arial" panose="020B0604020202020204" pitchFamily="34" charset="0"/>
                        <a:buNone/>
                      </a:pPr>
                      <a:endParaRPr lang="en-US" sz="1400" kern="1200" dirty="0">
                        <a:solidFill>
                          <a:schemeClr val="bg1"/>
                        </a:solidFill>
                        <a:latin typeface="+mn-lt"/>
                        <a:ea typeface="+mn-ea"/>
                        <a:cs typeface="+mn-cs"/>
                      </a:endParaRPr>
                    </a:p>
                    <a:p>
                      <a:pPr lvl="1" algn="l">
                        <a:lnSpc>
                          <a:spcPct val="100000"/>
                        </a:lnSpc>
                        <a:buFont typeface="Arial" panose="020B0604020202020204" pitchFamily="34" charset="0"/>
                        <a:buNone/>
                      </a:pPr>
                      <a:r>
                        <a:rPr lang="en-US" sz="1400" b="1" kern="1200" dirty="0">
                          <a:solidFill>
                            <a:schemeClr val="bg1"/>
                          </a:solidFill>
                          <a:latin typeface="+mn-lt"/>
                          <a:ea typeface="+mn-ea"/>
                          <a:cs typeface="+mn-cs"/>
                        </a:rPr>
                        <a:t>Benefits: </a:t>
                      </a:r>
                    </a:p>
                    <a:p>
                      <a:pPr lvl="1" algn="l">
                        <a:lnSpc>
                          <a:spcPct val="100000"/>
                        </a:lnSpc>
                        <a:buFont typeface="Arial" panose="020B0604020202020204" pitchFamily="34" charset="0"/>
                        <a:buChar char="•"/>
                      </a:pPr>
                      <a:r>
                        <a:rPr lang="en-US" sz="1400" kern="1200" dirty="0">
                          <a:solidFill>
                            <a:schemeClr val="bg1"/>
                          </a:solidFill>
                          <a:latin typeface="+mn-lt"/>
                          <a:ea typeface="+mn-ea"/>
                          <a:cs typeface="+mn-cs"/>
                        </a:rPr>
                        <a:t> Reduce financial losses.</a:t>
                      </a:r>
                    </a:p>
                    <a:p>
                      <a:pPr lvl="1" algn="l">
                        <a:lnSpc>
                          <a:spcPct val="100000"/>
                        </a:lnSpc>
                        <a:buFont typeface="Arial" panose="020B0604020202020204" pitchFamily="34" charset="0"/>
                        <a:buChar char="•"/>
                      </a:pPr>
                      <a:r>
                        <a:rPr lang="en-US" sz="1400" kern="1200" dirty="0">
                          <a:solidFill>
                            <a:schemeClr val="bg1"/>
                          </a:solidFill>
                          <a:latin typeface="+mn-lt"/>
                          <a:ea typeface="+mn-ea"/>
                          <a:cs typeface="+mn-cs"/>
                        </a:rPr>
                        <a:t> Enhance operational efficiency.</a:t>
                      </a:r>
                    </a:p>
                    <a:p>
                      <a:pPr lvl="1" algn="l">
                        <a:lnSpc>
                          <a:spcPct val="100000"/>
                        </a:lnSpc>
                        <a:buFont typeface="Arial" panose="020B0604020202020204" pitchFamily="34" charset="0"/>
                        <a:buChar char="•"/>
                      </a:pPr>
                      <a:r>
                        <a:rPr lang="en-US" sz="1400" kern="1200" dirty="0">
                          <a:solidFill>
                            <a:schemeClr val="bg1"/>
                          </a:solidFill>
                          <a:latin typeface="+mn-lt"/>
                          <a:ea typeface="+mn-ea"/>
                          <a:cs typeface="+mn-cs"/>
                        </a:rPr>
                        <a:t> Boost customer trust.</a:t>
                      </a:r>
                    </a:p>
                    <a:p>
                      <a:pPr lvl="1" algn="l">
                        <a:lnSpc>
                          <a:spcPct val="100000"/>
                        </a:lnSpc>
                        <a:buFont typeface="Arial" panose="020B0604020202020204" pitchFamily="34" charset="0"/>
                        <a:buChar char="•"/>
                      </a:pPr>
                      <a:endParaRPr lang="en-US" sz="1400" kern="1200" dirty="0">
                        <a:solidFill>
                          <a:schemeClr val="bg1"/>
                        </a:solidFill>
                        <a:latin typeface="+mn-lt"/>
                        <a:ea typeface="+mn-ea"/>
                        <a:cs typeface="+mn-cs"/>
                      </a:endParaRPr>
                    </a:p>
                    <a:p>
                      <a:pPr lvl="1" algn="l">
                        <a:lnSpc>
                          <a:spcPct val="100000"/>
                        </a:lnSpc>
                        <a:buFont typeface="Arial" panose="020B0604020202020204" pitchFamily="34" charset="0"/>
                        <a:buNone/>
                      </a:pPr>
                      <a:r>
                        <a:rPr lang="en-US" sz="1400" kern="1200" dirty="0">
                          <a:solidFill>
                            <a:schemeClr val="bg1"/>
                          </a:solidFill>
                          <a:latin typeface="+mn-lt"/>
                          <a:ea typeface="+mn-ea"/>
                          <a:cs typeface="+mn-cs"/>
                        </a:rPr>
                        <a:t>This project aims to accurately detect and prevent fraudulent insurance claims using historical data.</a:t>
                      </a:r>
                    </a:p>
                  </a:txBody>
                  <a:tcPr marL="68598" marR="68598" marT="34299" marB="34299"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dash"/>
                      <a:round/>
                      <a:headEnd type="none" w="med" len="med"/>
                      <a:tailEnd type="none" w="med" len="med"/>
                    </a:lnT>
                    <a:lnB w="12700" cap="flat" cmpd="sng" algn="ctr">
                      <a:no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48004237"/>
                  </a:ext>
                </a:extLst>
              </a:tr>
            </a:tbl>
          </a:graphicData>
        </a:graphic>
      </p:graphicFrame>
      <p:sp>
        <p:nvSpPr>
          <p:cNvPr id="3" name="TextBox 2">
            <a:extLst>
              <a:ext uri="{FF2B5EF4-FFF2-40B4-BE49-F238E27FC236}">
                <a16:creationId xmlns:a16="http://schemas.microsoft.com/office/drawing/2014/main" id="{709B0233-E660-E528-499C-4270A246AEA6}"/>
              </a:ext>
            </a:extLst>
          </p:cNvPr>
          <p:cNvSpPr txBox="1"/>
          <p:nvPr/>
        </p:nvSpPr>
        <p:spPr>
          <a:xfrm>
            <a:off x="1850533" y="1583088"/>
            <a:ext cx="8490935" cy="369332"/>
          </a:xfrm>
          <a:prstGeom prst="rect">
            <a:avLst/>
          </a:prstGeom>
          <a:noFill/>
        </p:spPr>
        <p:txBody>
          <a:bodyPr wrap="square">
            <a:spAutoFit/>
          </a:bodyPr>
          <a:lstStyle/>
          <a:p>
            <a:pPr algn="ctr" defTabSz="685983">
              <a:spcBef>
                <a:spcPts val="225"/>
              </a:spcBef>
              <a:spcAft>
                <a:spcPts val="225"/>
              </a:spcAft>
              <a:buClr>
                <a:schemeClr val="accent1"/>
              </a:buClr>
              <a:defRPr/>
            </a:pPr>
            <a:r>
              <a:rPr lang="en-US" b="1" dirty="0">
                <a:solidFill>
                  <a:schemeClr val="bg1"/>
                </a:solidFill>
              </a:rPr>
              <a:t>Detection and Prevention of Vehicle Insurance Claim Fraud</a:t>
            </a:r>
          </a:p>
        </p:txBody>
      </p:sp>
      <p:sp>
        <p:nvSpPr>
          <p:cNvPr id="7" name="Title 1">
            <a:extLst>
              <a:ext uri="{FF2B5EF4-FFF2-40B4-BE49-F238E27FC236}">
                <a16:creationId xmlns:a16="http://schemas.microsoft.com/office/drawing/2014/main" id="{037F66B5-47AC-0369-EDA1-170B3E708873}"/>
              </a:ext>
            </a:extLst>
          </p:cNvPr>
          <p:cNvSpPr>
            <a:spLocks noGrp="1"/>
          </p:cNvSpPr>
          <p:nvPr>
            <p:ph type="title"/>
          </p:nvPr>
        </p:nvSpPr>
        <p:spPr>
          <a:xfrm>
            <a:off x="1739009" y="381000"/>
            <a:ext cx="7772400" cy="1143000"/>
          </a:xfrm>
        </p:spPr>
        <p:txBody>
          <a:bodyPr/>
          <a:lstStyle/>
          <a:p>
            <a:r>
              <a:rPr lang="en-US" dirty="0"/>
              <a:t>Executive Summary</a:t>
            </a:r>
          </a:p>
        </p:txBody>
      </p:sp>
      <p:sp>
        <p:nvSpPr>
          <p:cNvPr id="2" name="Rectangle: Rounded Corners 1">
            <a:extLst>
              <a:ext uri="{FF2B5EF4-FFF2-40B4-BE49-F238E27FC236}">
                <a16:creationId xmlns:a16="http://schemas.microsoft.com/office/drawing/2014/main" id="{C6308B55-6A48-9984-21FE-C0F556092F37}"/>
              </a:ext>
            </a:extLst>
          </p:cNvPr>
          <p:cNvSpPr/>
          <p:nvPr/>
        </p:nvSpPr>
        <p:spPr bwMode="auto">
          <a:xfrm>
            <a:off x="1850532" y="2025446"/>
            <a:ext cx="8490935" cy="737420"/>
          </a:xfrm>
          <a:prstGeom prst="roundRect">
            <a:avLst/>
          </a:prstGeom>
          <a:noFill/>
          <a:ln w="19050" cap="flat" cmpd="sng" algn="ctr">
            <a:solidFill>
              <a:srgbClr val="00B0F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Rectangle: Rounded Corners 3">
            <a:extLst>
              <a:ext uri="{FF2B5EF4-FFF2-40B4-BE49-F238E27FC236}">
                <a16:creationId xmlns:a16="http://schemas.microsoft.com/office/drawing/2014/main" id="{51A793E8-29BA-E49A-7A2B-EF821BA2269E}"/>
              </a:ext>
            </a:extLst>
          </p:cNvPr>
          <p:cNvSpPr/>
          <p:nvPr/>
        </p:nvSpPr>
        <p:spPr bwMode="auto">
          <a:xfrm>
            <a:off x="1859750" y="2904714"/>
            <a:ext cx="8481717" cy="2198227"/>
          </a:xfrm>
          <a:prstGeom prst="roundRect">
            <a:avLst/>
          </a:prstGeom>
          <a:noFill/>
          <a:ln w="28575" cap="flat" cmpd="sng" algn="ctr">
            <a:solidFill>
              <a:srgbClr val="00B0F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a typeface="ＭＳ Ｐゴシック" charset="0"/>
              <a:cs typeface="ＭＳ Ｐゴシック" charset="0"/>
            </a:endParaRPr>
          </a:p>
        </p:txBody>
      </p:sp>
    </p:spTree>
    <p:extLst>
      <p:ext uri="{BB962C8B-B14F-4D97-AF65-F5344CB8AC3E}">
        <p14:creationId xmlns:p14="http://schemas.microsoft.com/office/powerpoint/2010/main" val="4114194219"/>
      </p:ext>
    </p:extLst>
  </p:cSld>
  <p:clrMapOvr>
    <a:masterClrMapping/>
  </p:clrMapOvr>
  <mc:AlternateContent xmlns:mc="http://schemas.openxmlformats.org/markup-compatibility/2006" xmlns:p14="http://schemas.microsoft.com/office/powerpoint/2010/main">
    <mc:Choice Requires="p14">
      <p:transition spd="med" p14:dur="600" advTm="44700">
        <p:fade/>
      </p:transition>
    </mc:Choice>
    <mc:Fallback xmlns="">
      <p:transition spd="med" advTm="447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5F875-25A1-D78D-53FF-E8B6BA0CE6E2}"/>
              </a:ext>
            </a:extLst>
          </p:cNvPr>
          <p:cNvSpPr>
            <a:spLocks noGrp="1"/>
          </p:cNvSpPr>
          <p:nvPr>
            <p:ph type="title"/>
          </p:nvPr>
        </p:nvSpPr>
        <p:spPr>
          <a:xfrm>
            <a:off x="3580735" y="0"/>
            <a:ext cx="4948668" cy="1143000"/>
          </a:xfrm>
        </p:spPr>
        <p:txBody>
          <a:bodyPr/>
          <a:lstStyle/>
          <a:p>
            <a:r>
              <a:rPr lang="en-US" dirty="0"/>
              <a:t>Dataset Analysis</a:t>
            </a:r>
          </a:p>
        </p:txBody>
      </p:sp>
      <p:sp>
        <p:nvSpPr>
          <p:cNvPr id="19" name="Rectangle 18">
            <a:extLst>
              <a:ext uri="{FF2B5EF4-FFF2-40B4-BE49-F238E27FC236}">
                <a16:creationId xmlns:a16="http://schemas.microsoft.com/office/drawing/2014/main" id="{84E66EB1-549A-A979-63D9-6ED68DF1055D}"/>
              </a:ext>
            </a:extLst>
          </p:cNvPr>
          <p:cNvSpPr/>
          <p:nvPr/>
        </p:nvSpPr>
        <p:spPr bwMode="auto">
          <a:xfrm>
            <a:off x="6532870" y="1820169"/>
            <a:ext cx="1676400" cy="457200"/>
          </a:xfrm>
          <a:prstGeom prst="rect">
            <a:avLst/>
          </a:prstGeom>
          <a:solidFill>
            <a:srgbClr val="173063"/>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en-US" sz="1600" dirty="0">
                <a:solidFill>
                  <a:schemeClr val="bg1"/>
                </a:solidFill>
                <a:latin typeface="Arial" charset="0"/>
                <a:ea typeface="ＭＳ Ｐゴシック" charset="0"/>
                <a:cs typeface="ＭＳ Ｐゴシック" charset="0"/>
              </a:rPr>
              <a:t>Data Cleaning</a:t>
            </a:r>
          </a:p>
        </p:txBody>
      </p:sp>
      <p:sp>
        <p:nvSpPr>
          <p:cNvPr id="21" name="Rectangle 20">
            <a:extLst>
              <a:ext uri="{FF2B5EF4-FFF2-40B4-BE49-F238E27FC236}">
                <a16:creationId xmlns:a16="http://schemas.microsoft.com/office/drawing/2014/main" id="{4A685D87-A5EF-4572-3FF3-A97902AC38E0}"/>
              </a:ext>
            </a:extLst>
          </p:cNvPr>
          <p:cNvSpPr/>
          <p:nvPr/>
        </p:nvSpPr>
        <p:spPr bwMode="auto">
          <a:xfrm>
            <a:off x="3386992" y="1822026"/>
            <a:ext cx="1814272" cy="527883"/>
          </a:xfrm>
          <a:prstGeom prst="rect">
            <a:avLst/>
          </a:prstGeom>
          <a:solidFill>
            <a:srgbClr val="173063"/>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en-US" sz="1600" dirty="0">
                <a:solidFill>
                  <a:schemeClr val="bg1"/>
                </a:solidFill>
                <a:latin typeface="Arial" charset="0"/>
                <a:ea typeface="ＭＳ Ｐゴシック" charset="0"/>
                <a:cs typeface="ＭＳ Ｐゴシック" charset="0"/>
              </a:rPr>
              <a:t>Understanding</a:t>
            </a:r>
          </a:p>
          <a:p>
            <a:pPr algn="ctr" eaLnBrk="0" fontAlgn="base" hangingPunct="0">
              <a:spcBef>
                <a:spcPct val="0"/>
              </a:spcBef>
              <a:spcAft>
                <a:spcPct val="0"/>
              </a:spcAft>
            </a:pPr>
            <a:r>
              <a:rPr lang="en-US" sz="1600" dirty="0">
                <a:solidFill>
                  <a:schemeClr val="bg1"/>
                </a:solidFill>
                <a:latin typeface="Arial" charset="0"/>
                <a:ea typeface="ＭＳ Ｐゴシック" charset="0"/>
                <a:cs typeface="ＭＳ Ｐゴシック" charset="0"/>
              </a:rPr>
              <a:t>Data</a:t>
            </a:r>
          </a:p>
        </p:txBody>
      </p:sp>
      <p:sp>
        <p:nvSpPr>
          <p:cNvPr id="20" name="Rectangle 19">
            <a:extLst>
              <a:ext uri="{FF2B5EF4-FFF2-40B4-BE49-F238E27FC236}">
                <a16:creationId xmlns:a16="http://schemas.microsoft.com/office/drawing/2014/main" id="{56714C2E-D225-7774-08E3-326F4F7D3AF6}"/>
              </a:ext>
            </a:extLst>
          </p:cNvPr>
          <p:cNvSpPr/>
          <p:nvPr/>
        </p:nvSpPr>
        <p:spPr bwMode="auto">
          <a:xfrm>
            <a:off x="496309" y="1822027"/>
            <a:ext cx="1814272" cy="527882"/>
          </a:xfrm>
          <a:prstGeom prst="rect">
            <a:avLst/>
          </a:prstGeom>
          <a:solidFill>
            <a:srgbClr val="173063"/>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en-US" sz="1600" dirty="0">
                <a:solidFill>
                  <a:schemeClr val="bg1"/>
                </a:solidFill>
                <a:latin typeface="Arial" charset="0"/>
                <a:ea typeface="ＭＳ Ｐゴシック" charset="0"/>
                <a:cs typeface="ＭＳ Ｐゴシック" charset="0"/>
              </a:rPr>
              <a:t>Dataset Overview</a:t>
            </a:r>
          </a:p>
        </p:txBody>
      </p:sp>
      <p:sp>
        <p:nvSpPr>
          <p:cNvPr id="22" name="Rectangle 21">
            <a:extLst>
              <a:ext uri="{FF2B5EF4-FFF2-40B4-BE49-F238E27FC236}">
                <a16:creationId xmlns:a16="http://schemas.microsoft.com/office/drawing/2014/main" id="{01371B04-A535-FBC8-8547-AB83B91636A1}"/>
              </a:ext>
            </a:extLst>
          </p:cNvPr>
          <p:cNvSpPr/>
          <p:nvPr/>
        </p:nvSpPr>
        <p:spPr bwMode="auto">
          <a:xfrm>
            <a:off x="9423553" y="1822027"/>
            <a:ext cx="2031027" cy="457200"/>
          </a:xfrm>
          <a:prstGeom prst="rect">
            <a:avLst/>
          </a:prstGeom>
          <a:solidFill>
            <a:srgbClr val="173063"/>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en-US" sz="1600" dirty="0">
                <a:solidFill>
                  <a:schemeClr val="bg1"/>
                </a:solidFill>
                <a:latin typeface="Arial" charset="0"/>
                <a:ea typeface="ＭＳ Ｐゴシック" charset="0"/>
                <a:cs typeface="ＭＳ Ｐゴシック" charset="0"/>
              </a:rPr>
              <a:t>Encoding &amp; Scaling</a:t>
            </a:r>
          </a:p>
        </p:txBody>
      </p:sp>
      <p:cxnSp>
        <p:nvCxnSpPr>
          <p:cNvPr id="4" name="Straight Connector 3">
            <a:extLst>
              <a:ext uri="{FF2B5EF4-FFF2-40B4-BE49-F238E27FC236}">
                <a16:creationId xmlns:a16="http://schemas.microsoft.com/office/drawing/2014/main" id="{6BE91F7A-43AB-C3E6-8E51-DAA1F8D4006B}"/>
              </a:ext>
            </a:extLst>
          </p:cNvPr>
          <p:cNvCxnSpPr>
            <a:cxnSpLocks/>
            <a:endCxn id="20" idx="0"/>
          </p:cNvCxnSpPr>
          <p:nvPr/>
        </p:nvCxnSpPr>
        <p:spPr bwMode="auto">
          <a:xfrm flipH="1">
            <a:off x="1403445" y="806245"/>
            <a:ext cx="3935471" cy="101578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7" name="Straight Connector 6">
            <a:extLst>
              <a:ext uri="{FF2B5EF4-FFF2-40B4-BE49-F238E27FC236}">
                <a16:creationId xmlns:a16="http://schemas.microsoft.com/office/drawing/2014/main" id="{12F28B1F-22BB-742A-6D7D-036ECCCC68B1}"/>
              </a:ext>
            </a:extLst>
          </p:cNvPr>
          <p:cNvCxnSpPr>
            <a:cxnSpLocks/>
            <a:endCxn id="21" idx="0"/>
          </p:cNvCxnSpPr>
          <p:nvPr/>
        </p:nvCxnSpPr>
        <p:spPr bwMode="auto">
          <a:xfrm flipH="1">
            <a:off x="4294128" y="806244"/>
            <a:ext cx="1044788" cy="101578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0" name="Straight Connector 9">
            <a:extLst>
              <a:ext uri="{FF2B5EF4-FFF2-40B4-BE49-F238E27FC236}">
                <a16:creationId xmlns:a16="http://schemas.microsoft.com/office/drawing/2014/main" id="{58BBB4DA-FE82-00A1-E609-F7A03C7DB85F}"/>
              </a:ext>
            </a:extLst>
          </p:cNvPr>
          <p:cNvCxnSpPr>
            <a:cxnSpLocks/>
            <a:endCxn id="19" idx="0"/>
          </p:cNvCxnSpPr>
          <p:nvPr/>
        </p:nvCxnSpPr>
        <p:spPr bwMode="auto">
          <a:xfrm>
            <a:off x="5338916" y="806244"/>
            <a:ext cx="2032154" cy="101392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3" name="Straight Connector 12">
            <a:extLst>
              <a:ext uri="{FF2B5EF4-FFF2-40B4-BE49-F238E27FC236}">
                <a16:creationId xmlns:a16="http://schemas.microsoft.com/office/drawing/2014/main" id="{157554A0-6F7C-14BF-2BB6-2CF1F7B5046C}"/>
              </a:ext>
            </a:extLst>
          </p:cNvPr>
          <p:cNvCxnSpPr>
            <a:cxnSpLocks/>
            <a:endCxn id="22" idx="0"/>
          </p:cNvCxnSpPr>
          <p:nvPr/>
        </p:nvCxnSpPr>
        <p:spPr bwMode="auto">
          <a:xfrm>
            <a:off x="5338916" y="804386"/>
            <a:ext cx="5100151" cy="101764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6" name="Connector: Elbow 15">
            <a:extLst>
              <a:ext uri="{FF2B5EF4-FFF2-40B4-BE49-F238E27FC236}">
                <a16:creationId xmlns:a16="http://schemas.microsoft.com/office/drawing/2014/main" id="{682E1208-B396-F583-4B7D-0CB50D47F5A4}"/>
              </a:ext>
            </a:extLst>
          </p:cNvPr>
          <p:cNvCxnSpPr>
            <a:cxnSpLocks/>
          </p:cNvCxnSpPr>
          <p:nvPr/>
        </p:nvCxnSpPr>
        <p:spPr bwMode="auto">
          <a:xfrm rot="16200000" flipV="1">
            <a:off x="499499" y="2515112"/>
            <a:ext cx="623216" cy="285244"/>
          </a:xfrm>
          <a:prstGeom prst="bentConnector3">
            <a:avLst>
              <a:gd name="adj1" fmla="val 1092"/>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4" name="TextBox 23">
            <a:extLst>
              <a:ext uri="{FF2B5EF4-FFF2-40B4-BE49-F238E27FC236}">
                <a16:creationId xmlns:a16="http://schemas.microsoft.com/office/drawing/2014/main" id="{08B42150-C370-F3FC-257B-A867CC06CCF3}"/>
              </a:ext>
            </a:extLst>
          </p:cNvPr>
          <p:cNvSpPr txBox="1"/>
          <p:nvPr/>
        </p:nvSpPr>
        <p:spPr>
          <a:xfrm>
            <a:off x="953729" y="2830842"/>
            <a:ext cx="2782529" cy="276999"/>
          </a:xfrm>
          <a:prstGeom prst="rect">
            <a:avLst/>
          </a:prstGeom>
          <a:noFill/>
        </p:spPr>
        <p:txBody>
          <a:bodyPr wrap="square" rtlCol="0">
            <a:spAutoFit/>
          </a:bodyPr>
          <a:lstStyle/>
          <a:p>
            <a:r>
              <a:rPr lang="en-US" sz="1200" b="1" dirty="0"/>
              <a:t>Data Source: Kaggle</a:t>
            </a:r>
          </a:p>
        </p:txBody>
      </p:sp>
      <p:cxnSp>
        <p:nvCxnSpPr>
          <p:cNvPr id="25" name="Connector: Elbow 24">
            <a:extLst>
              <a:ext uri="{FF2B5EF4-FFF2-40B4-BE49-F238E27FC236}">
                <a16:creationId xmlns:a16="http://schemas.microsoft.com/office/drawing/2014/main" id="{84DE12A4-243F-912C-2F36-7314D21FF6B7}"/>
              </a:ext>
            </a:extLst>
          </p:cNvPr>
          <p:cNvCxnSpPr>
            <a:cxnSpLocks/>
          </p:cNvCxnSpPr>
          <p:nvPr/>
        </p:nvCxnSpPr>
        <p:spPr bwMode="auto">
          <a:xfrm rot="16200000" flipV="1">
            <a:off x="499499" y="3151149"/>
            <a:ext cx="623216" cy="285244"/>
          </a:xfrm>
          <a:prstGeom prst="bentConnector3">
            <a:avLst>
              <a:gd name="adj1" fmla="val 1092"/>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6" name="TextBox 25">
            <a:extLst>
              <a:ext uri="{FF2B5EF4-FFF2-40B4-BE49-F238E27FC236}">
                <a16:creationId xmlns:a16="http://schemas.microsoft.com/office/drawing/2014/main" id="{A5C497C0-221E-485D-02CC-75F5786C477D}"/>
              </a:ext>
            </a:extLst>
          </p:cNvPr>
          <p:cNvSpPr txBox="1"/>
          <p:nvPr/>
        </p:nvSpPr>
        <p:spPr>
          <a:xfrm>
            <a:off x="919316" y="3429000"/>
            <a:ext cx="2782529" cy="276999"/>
          </a:xfrm>
          <a:prstGeom prst="rect">
            <a:avLst/>
          </a:prstGeom>
          <a:noFill/>
        </p:spPr>
        <p:txBody>
          <a:bodyPr wrap="square" rtlCol="0">
            <a:spAutoFit/>
          </a:bodyPr>
          <a:lstStyle/>
          <a:p>
            <a:r>
              <a:rPr lang="en-US" sz="1200" b="1" dirty="0"/>
              <a:t>33 variables</a:t>
            </a:r>
          </a:p>
        </p:txBody>
      </p:sp>
      <p:cxnSp>
        <p:nvCxnSpPr>
          <p:cNvPr id="27" name="Connector: Elbow 26">
            <a:extLst>
              <a:ext uri="{FF2B5EF4-FFF2-40B4-BE49-F238E27FC236}">
                <a16:creationId xmlns:a16="http://schemas.microsoft.com/office/drawing/2014/main" id="{27456CA6-9187-298C-F787-9F374554009D}"/>
              </a:ext>
            </a:extLst>
          </p:cNvPr>
          <p:cNvCxnSpPr>
            <a:cxnSpLocks/>
          </p:cNvCxnSpPr>
          <p:nvPr/>
        </p:nvCxnSpPr>
        <p:spPr bwMode="auto">
          <a:xfrm rot="16200000" flipV="1">
            <a:off x="499499" y="3739544"/>
            <a:ext cx="623216" cy="285244"/>
          </a:xfrm>
          <a:prstGeom prst="bentConnector3">
            <a:avLst>
              <a:gd name="adj1" fmla="val 1092"/>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8" name="TextBox 27">
            <a:extLst>
              <a:ext uri="{FF2B5EF4-FFF2-40B4-BE49-F238E27FC236}">
                <a16:creationId xmlns:a16="http://schemas.microsoft.com/office/drawing/2014/main" id="{EF4D2077-C7D9-867C-CF0E-78F39E28B3F2}"/>
              </a:ext>
            </a:extLst>
          </p:cNvPr>
          <p:cNvSpPr txBox="1"/>
          <p:nvPr/>
        </p:nvSpPr>
        <p:spPr>
          <a:xfrm>
            <a:off x="496309" y="4027158"/>
            <a:ext cx="2782529" cy="461665"/>
          </a:xfrm>
          <a:prstGeom prst="rect">
            <a:avLst/>
          </a:prstGeom>
          <a:noFill/>
        </p:spPr>
        <p:txBody>
          <a:bodyPr wrap="square" rtlCol="0">
            <a:spAutoFit/>
          </a:bodyPr>
          <a:lstStyle/>
          <a:p>
            <a:pPr algn="ctr"/>
            <a:r>
              <a:rPr lang="en-US" sz="1200" b="1" dirty="0"/>
              <a:t>Categorial &amp; Numerical</a:t>
            </a:r>
          </a:p>
          <a:p>
            <a:pPr algn="ctr"/>
            <a:r>
              <a:rPr lang="en-US" sz="1200" b="1" dirty="0"/>
              <a:t>Variables</a:t>
            </a:r>
          </a:p>
        </p:txBody>
      </p:sp>
      <p:sp>
        <p:nvSpPr>
          <p:cNvPr id="32" name="TextBox 31">
            <a:extLst>
              <a:ext uri="{FF2B5EF4-FFF2-40B4-BE49-F238E27FC236}">
                <a16:creationId xmlns:a16="http://schemas.microsoft.com/office/drawing/2014/main" id="{D59D190A-75E0-DFD4-B139-B52A99535B22}"/>
              </a:ext>
            </a:extLst>
          </p:cNvPr>
          <p:cNvSpPr txBox="1"/>
          <p:nvPr/>
        </p:nvSpPr>
        <p:spPr>
          <a:xfrm>
            <a:off x="9409473" y="3013501"/>
            <a:ext cx="2403321" cy="830997"/>
          </a:xfrm>
          <a:prstGeom prst="rect">
            <a:avLst/>
          </a:prstGeom>
          <a:noFill/>
        </p:spPr>
        <p:txBody>
          <a:bodyPr wrap="square">
            <a:spAutoFit/>
          </a:bodyPr>
          <a:lstStyle/>
          <a:p>
            <a:r>
              <a:rPr lang="en-US" sz="1200" b="1" dirty="0"/>
              <a:t>Converted categorical variables into numerical formats and standardized numerical features </a:t>
            </a:r>
          </a:p>
        </p:txBody>
      </p:sp>
      <p:sp>
        <p:nvSpPr>
          <p:cNvPr id="36" name="Rectangle: Rounded Corners 35">
            <a:extLst>
              <a:ext uri="{FF2B5EF4-FFF2-40B4-BE49-F238E27FC236}">
                <a16:creationId xmlns:a16="http://schemas.microsoft.com/office/drawing/2014/main" id="{8F68CC37-6A7A-CA5D-2F24-F9B8D082BB1E}"/>
              </a:ext>
            </a:extLst>
          </p:cNvPr>
          <p:cNvSpPr/>
          <p:nvPr/>
        </p:nvSpPr>
        <p:spPr bwMode="auto">
          <a:xfrm>
            <a:off x="9153834" y="2969341"/>
            <a:ext cx="2403321" cy="875157"/>
          </a:xfrm>
          <a:prstGeom prst="roundRect">
            <a:avLst/>
          </a:prstGeom>
          <a:noFill/>
          <a:ln w="28575" cap="flat" cmpd="sng" algn="ctr">
            <a:solidFill>
              <a:srgbClr val="0070C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a typeface="ＭＳ Ｐゴシック" charset="0"/>
              <a:cs typeface="ＭＳ Ｐゴシック" charset="0"/>
            </a:endParaRPr>
          </a:p>
        </p:txBody>
      </p:sp>
      <p:cxnSp>
        <p:nvCxnSpPr>
          <p:cNvPr id="39" name="Straight Arrow Connector 38">
            <a:extLst>
              <a:ext uri="{FF2B5EF4-FFF2-40B4-BE49-F238E27FC236}">
                <a16:creationId xmlns:a16="http://schemas.microsoft.com/office/drawing/2014/main" id="{734D60F7-3F32-BB4D-C823-4B9F6AE06562}"/>
              </a:ext>
            </a:extLst>
          </p:cNvPr>
          <p:cNvCxnSpPr>
            <a:cxnSpLocks/>
            <a:endCxn id="36" idx="0"/>
          </p:cNvCxnSpPr>
          <p:nvPr/>
        </p:nvCxnSpPr>
        <p:spPr bwMode="auto">
          <a:xfrm>
            <a:off x="10340744" y="2279227"/>
            <a:ext cx="14751" cy="690114"/>
          </a:xfrm>
          <a:prstGeom prst="straightConnector1">
            <a:avLst/>
          </a:prstGeom>
          <a:solidFill>
            <a:schemeClr val="accent1"/>
          </a:solidFill>
          <a:ln w="1905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41" name="TextBox 40">
            <a:extLst>
              <a:ext uri="{FF2B5EF4-FFF2-40B4-BE49-F238E27FC236}">
                <a16:creationId xmlns:a16="http://schemas.microsoft.com/office/drawing/2014/main" id="{2B75C7BB-1704-8B30-9A4A-BB530FB960AB}"/>
              </a:ext>
            </a:extLst>
          </p:cNvPr>
          <p:cNvSpPr txBox="1"/>
          <p:nvPr/>
        </p:nvSpPr>
        <p:spPr>
          <a:xfrm>
            <a:off x="6107958" y="2969341"/>
            <a:ext cx="2782529" cy="1015663"/>
          </a:xfrm>
          <a:prstGeom prst="rect">
            <a:avLst/>
          </a:prstGeom>
          <a:noFill/>
        </p:spPr>
        <p:txBody>
          <a:bodyPr wrap="square">
            <a:spAutoFit/>
          </a:bodyPr>
          <a:lstStyle/>
          <a:p>
            <a:r>
              <a:rPr lang="en-US" sz="1200" b="1" dirty="0"/>
              <a:t>To ensure data integrity and suitability for model training, it's essential to comprehend the data's structure, types, and initial statistics.</a:t>
            </a:r>
          </a:p>
        </p:txBody>
      </p:sp>
      <p:sp>
        <p:nvSpPr>
          <p:cNvPr id="42" name="Rectangle: Rounded Corners 41">
            <a:extLst>
              <a:ext uri="{FF2B5EF4-FFF2-40B4-BE49-F238E27FC236}">
                <a16:creationId xmlns:a16="http://schemas.microsoft.com/office/drawing/2014/main" id="{0B7A4FC1-9622-9D84-D4CA-D166BBA9A756}"/>
              </a:ext>
            </a:extLst>
          </p:cNvPr>
          <p:cNvSpPr/>
          <p:nvPr/>
        </p:nvSpPr>
        <p:spPr bwMode="auto">
          <a:xfrm>
            <a:off x="6084043" y="2991421"/>
            <a:ext cx="2686331" cy="993583"/>
          </a:xfrm>
          <a:prstGeom prst="roundRect">
            <a:avLst/>
          </a:prstGeom>
          <a:noFill/>
          <a:ln w="28575" cap="flat" cmpd="sng" algn="ctr">
            <a:solidFill>
              <a:srgbClr val="0070C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a typeface="ＭＳ Ｐゴシック" charset="0"/>
              <a:cs typeface="ＭＳ Ｐゴシック" charset="0"/>
            </a:endParaRPr>
          </a:p>
        </p:txBody>
      </p:sp>
      <p:cxnSp>
        <p:nvCxnSpPr>
          <p:cNvPr id="43" name="Straight Arrow Connector 42">
            <a:extLst>
              <a:ext uri="{FF2B5EF4-FFF2-40B4-BE49-F238E27FC236}">
                <a16:creationId xmlns:a16="http://schemas.microsoft.com/office/drawing/2014/main" id="{3FB22EFA-7D4F-4581-28B3-A3610E475634}"/>
              </a:ext>
            </a:extLst>
          </p:cNvPr>
          <p:cNvCxnSpPr>
            <a:cxnSpLocks/>
            <a:stCxn id="19" idx="2"/>
            <a:endCxn id="42" idx="0"/>
          </p:cNvCxnSpPr>
          <p:nvPr/>
        </p:nvCxnSpPr>
        <p:spPr bwMode="auto">
          <a:xfrm>
            <a:off x="7371070" y="2277369"/>
            <a:ext cx="56139" cy="714052"/>
          </a:xfrm>
          <a:prstGeom prst="straightConnector1">
            <a:avLst/>
          </a:prstGeom>
          <a:solidFill>
            <a:schemeClr val="accent1"/>
          </a:solidFill>
          <a:ln w="1905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44" name="TextBox 43">
            <a:extLst>
              <a:ext uri="{FF2B5EF4-FFF2-40B4-BE49-F238E27FC236}">
                <a16:creationId xmlns:a16="http://schemas.microsoft.com/office/drawing/2014/main" id="{5185D361-3CE3-EF01-C9AB-42EE7D8C5C41}"/>
              </a:ext>
            </a:extLst>
          </p:cNvPr>
          <p:cNvSpPr txBox="1"/>
          <p:nvPr/>
        </p:nvSpPr>
        <p:spPr>
          <a:xfrm>
            <a:off x="3108391" y="3004243"/>
            <a:ext cx="2388570" cy="830997"/>
          </a:xfrm>
          <a:prstGeom prst="rect">
            <a:avLst/>
          </a:prstGeom>
          <a:noFill/>
        </p:spPr>
        <p:txBody>
          <a:bodyPr wrap="square">
            <a:spAutoFit/>
          </a:bodyPr>
          <a:lstStyle/>
          <a:p>
            <a:r>
              <a:rPr lang="en-US" sz="1200" b="1" dirty="0"/>
              <a:t>Checking Missing Values is crucial as they can impact the performance of machine learning models.</a:t>
            </a:r>
          </a:p>
        </p:txBody>
      </p:sp>
      <p:sp>
        <p:nvSpPr>
          <p:cNvPr id="46" name="Rectangle: Rounded Corners 45">
            <a:extLst>
              <a:ext uri="{FF2B5EF4-FFF2-40B4-BE49-F238E27FC236}">
                <a16:creationId xmlns:a16="http://schemas.microsoft.com/office/drawing/2014/main" id="{BE8FB7C1-789E-8912-97B3-AEDCE9460ED5}"/>
              </a:ext>
            </a:extLst>
          </p:cNvPr>
          <p:cNvSpPr/>
          <p:nvPr/>
        </p:nvSpPr>
        <p:spPr bwMode="auto">
          <a:xfrm>
            <a:off x="3113307" y="2982163"/>
            <a:ext cx="2403321" cy="875157"/>
          </a:xfrm>
          <a:prstGeom prst="roundRect">
            <a:avLst/>
          </a:prstGeom>
          <a:noFill/>
          <a:ln w="28575" cap="flat" cmpd="sng" algn="ctr">
            <a:solidFill>
              <a:srgbClr val="0070C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a typeface="ＭＳ Ｐゴシック" charset="0"/>
              <a:cs typeface="ＭＳ Ｐゴシック" charset="0"/>
            </a:endParaRPr>
          </a:p>
        </p:txBody>
      </p:sp>
      <p:cxnSp>
        <p:nvCxnSpPr>
          <p:cNvPr id="47" name="Straight Arrow Connector 46">
            <a:extLst>
              <a:ext uri="{FF2B5EF4-FFF2-40B4-BE49-F238E27FC236}">
                <a16:creationId xmlns:a16="http://schemas.microsoft.com/office/drawing/2014/main" id="{72E9E053-09AB-E9BE-40DE-FA7266865B3A}"/>
              </a:ext>
            </a:extLst>
          </p:cNvPr>
          <p:cNvCxnSpPr>
            <a:cxnSpLocks/>
            <a:endCxn id="46" idx="0"/>
          </p:cNvCxnSpPr>
          <p:nvPr/>
        </p:nvCxnSpPr>
        <p:spPr bwMode="auto">
          <a:xfrm>
            <a:off x="4300217" y="2292049"/>
            <a:ext cx="14751" cy="690114"/>
          </a:xfrm>
          <a:prstGeom prst="straightConnector1">
            <a:avLst/>
          </a:prstGeom>
          <a:solidFill>
            <a:schemeClr val="accent1"/>
          </a:solidFill>
          <a:ln w="1905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762515771"/>
      </p:ext>
    </p:extLst>
  </p:cSld>
  <p:clrMapOvr>
    <a:masterClrMapping/>
  </p:clrMapOvr>
  <mc:AlternateContent xmlns:mc="http://schemas.openxmlformats.org/markup-compatibility/2006" xmlns:p14="http://schemas.microsoft.com/office/powerpoint/2010/main">
    <mc:Choice Requires="p14">
      <p:transition spd="slow" p14:dur="2000" advTm="22356"/>
    </mc:Choice>
    <mc:Fallback xmlns="">
      <p:transition spd="slow" advTm="22356"/>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5F875-25A1-D78D-53FF-E8B6BA0CE6E2}"/>
              </a:ext>
            </a:extLst>
          </p:cNvPr>
          <p:cNvSpPr>
            <a:spLocks noGrp="1"/>
          </p:cNvSpPr>
          <p:nvPr>
            <p:ph type="title"/>
          </p:nvPr>
        </p:nvSpPr>
        <p:spPr>
          <a:xfrm>
            <a:off x="3101637" y="-206515"/>
            <a:ext cx="7772400" cy="1143000"/>
          </a:xfrm>
        </p:spPr>
        <p:txBody>
          <a:bodyPr/>
          <a:lstStyle/>
          <a:p>
            <a:r>
              <a:rPr lang="en-US" dirty="0"/>
              <a:t>Exploratory Data Analysis</a:t>
            </a:r>
          </a:p>
        </p:txBody>
      </p:sp>
      <p:sp>
        <p:nvSpPr>
          <p:cNvPr id="5" name="TextBox 4">
            <a:extLst>
              <a:ext uri="{FF2B5EF4-FFF2-40B4-BE49-F238E27FC236}">
                <a16:creationId xmlns:a16="http://schemas.microsoft.com/office/drawing/2014/main" id="{16536359-7DC8-ECB9-72EA-2947C285F382}"/>
              </a:ext>
            </a:extLst>
          </p:cNvPr>
          <p:cNvSpPr txBox="1"/>
          <p:nvPr/>
        </p:nvSpPr>
        <p:spPr>
          <a:xfrm>
            <a:off x="0" y="968224"/>
            <a:ext cx="8062451" cy="738664"/>
          </a:xfrm>
          <a:prstGeom prst="rect">
            <a:avLst/>
          </a:prstGeom>
          <a:noFill/>
        </p:spPr>
        <p:txBody>
          <a:bodyPr wrap="square" rtlCol="0">
            <a:spAutoFit/>
          </a:bodyPr>
          <a:lstStyle/>
          <a:p>
            <a:pPr marL="285750" indent="-285750">
              <a:buFont typeface="Arial" panose="020B0604020202020204" pitchFamily="34" charset="0"/>
              <a:buChar char="•"/>
            </a:pPr>
            <a:r>
              <a:rPr lang="en-US" sz="1400" b="1" dirty="0"/>
              <a:t>Insights: </a:t>
            </a:r>
            <a:r>
              <a:rPr lang="en-US" sz="1400" dirty="0"/>
              <a:t>Visualizations and statistical analysis to understand data distributions and patterns.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b="1" dirty="0"/>
              <a:t>Key Findings: </a:t>
            </a:r>
            <a:r>
              <a:rPr lang="en-US" sz="1400" dirty="0"/>
              <a:t>High fraud rates in certain age groups, policy types, and vehicle categories.</a:t>
            </a:r>
          </a:p>
        </p:txBody>
      </p:sp>
      <p:sp>
        <p:nvSpPr>
          <p:cNvPr id="13" name="TextBox 12">
            <a:extLst>
              <a:ext uri="{FF2B5EF4-FFF2-40B4-BE49-F238E27FC236}">
                <a16:creationId xmlns:a16="http://schemas.microsoft.com/office/drawing/2014/main" id="{21E60195-3B12-AA60-68EE-BCEE234F4A3B}"/>
              </a:ext>
            </a:extLst>
          </p:cNvPr>
          <p:cNvSpPr txBox="1"/>
          <p:nvPr/>
        </p:nvSpPr>
        <p:spPr>
          <a:xfrm>
            <a:off x="147484" y="2113927"/>
            <a:ext cx="6096000" cy="3447098"/>
          </a:xfrm>
          <a:prstGeom prst="rect">
            <a:avLst/>
          </a:prstGeom>
          <a:noFill/>
        </p:spPr>
        <p:txBody>
          <a:bodyPr wrap="square">
            <a:spAutoFit/>
          </a:bodyPr>
          <a:lstStyle/>
          <a:p>
            <a:r>
              <a:rPr lang="en-US" b="1" dirty="0"/>
              <a:t>Target Variable Distribution</a:t>
            </a:r>
            <a:r>
              <a:rPr lang="en-US" dirty="0"/>
              <a:t>:</a:t>
            </a:r>
          </a:p>
          <a:p>
            <a:endParaRPr lang="en-US" dirty="0"/>
          </a:p>
          <a:p>
            <a:pPr marL="285750" indent="-285750">
              <a:buFont typeface="Arial" panose="020B0604020202020204" pitchFamily="34" charset="0"/>
              <a:buChar char="•"/>
            </a:pPr>
            <a:r>
              <a:rPr lang="en-US" sz="1400" dirty="0"/>
              <a:t>94% Not Fraudulent: The majority of the claims (94%) are identified as not fraudulent. Represented by the large blue section of the pie chart.</a:t>
            </a:r>
          </a:p>
          <a:p>
            <a:endParaRPr lang="en-US" sz="1400" dirty="0"/>
          </a:p>
          <a:p>
            <a:pPr marL="285750" indent="-285750">
              <a:buFont typeface="Arial" panose="020B0604020202020204" pitchFamily="34" charset="0"/>
              <a:buChar char="•"/>
            </a:pPr>
            <a:r>
              <a:rPr lang="en-US" sz="1400" dirty="0"/>
              <a:t>6% Fraudulent: A small portion of the claims (6%) are identified as fraudulent. Represented by the small orange section of the pie chart.</a:t>
            </a:r>
          </a:p>
          <a:p>
            <a:endParaRPr lang="en-US" sz="1400" dirty="0"/>
          </a:p>
          <a:p>
            <a:r>
              <a:rPr lang="en-US" sz="1400" b="1" dirty="0"/>
              <a:t>Significance:</a:t>
            </a:r>
          </a:p>
          <a:p>
            <a:r>
              <a:rPr lang="en-US" sz="1400" dirty="0"/>
              <a:t>Highlights the challenge in detecting fraud due to the rarity of fraudulent    claims compared to non-fraudulent ones.</a:t>
            </a:r>
          </a:p>
          <a:p>
            <a:endParaRPr lang="en-US" sz="1400" dirty="0"/>
          </a:p>
          <a:p>
            <a:r>
              <a:rPr lang="en-US" sz="1400" dirty="0"/>
              <a:t>Emphasizes the importance of an effective fraud detection model to identify the small percentage of fraudulent claims.</a:t>
            </a:r>
          </a:p>
          <a:p>
            <a:endParaRPr lang="en-US" sz="1400" dirty="0"/>
          </a:p>
        </p:txBody>
      </p:sp>
      <p:pic>
        <p:nvPicPr>
          <p:cNvPr id="15" name="Picture 14">
            <a:extLst>
              <a:ext uri="{FF2B5EF4-FFF2-40B4-BE49-F238E27FC236}">
                <a16:creationId xmlns:a16="http://schemas.microsoft.com/office/drawing/2014/main" id="{098741E7-1EEB-E092-A554-BE3AD258E29B}"/>
              </a:ext>
            </a:extLst>
          </p:cNvPr>
          <p:cNvPicPr>
            <a:picLocks noChangeAspect="1"/>
          </p:cNvPicPr>
          <p:nvPr/>
        </p:nvPicPr>
        <p:blipFill>
          <a:blip r:embed="rId3"/>
          <a:stretch>
            <a:fillRect/>
          </a:stretch>
        </p:blipFill>
        <p:spPr>
          <a:xfrm>
            <a:off x="6854243" y="2625214"/>
            <a:ext cx="4385837" cy="3151254"/>
          </a:xfrm>
          <a:prstGeom prst="rect">
            <a:avLst/>
          </a:prstGeom>
        </p:spPr>
      </p:pic>
    </p:spTree>
    <p:extLst>
      <p:ext uri="{BB962C8B-B14F-4D97-AF65-F5344CB8AC3E}">
        <p14:creationId xmlns:p14="http://schemas.microsoft.com/office/powerpoint/2010/main" val="1308108027"/>
      </p:ext>
    </p:extLst>
  </p:cSld>
  <p:clrMapOvr>
    <a:masterClrMapping/>
  </p:clrMapOvr>
  <mc:AlternateContent xmlns:mc="http://schemas.openxmlformats.org/markup-compatibility/2006" xmlns:p14="http://schemas.microsoft.com/office/powerpoint/2010/main">
    <mc:Choice Requires="p14">
      <p:transition spd="slow" p14:dur="2000" advTm="22356"/>
    </mc:Choice>
    <mc:Fallback xmlns="">
      <p:transition spd="slow" advTm="22356"/>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5F875-25A1-D78D-53FF-E8B6BA0CE6E2}"/>
              </a:ext>
            </a:extLst>
          </p:cNvPr>
          <p:cNvSpPr>
            <a:spLocks noGrp="1"/>
          </p:cNvSpPr>
          <p:nvPr>
            <p:ph type="title"/>
          </p:nvPr>
        </p:nvSpPr>
        <p:spPr>
          <a:xfrm>
            <a:off x="2885327" y="-334335"/>
            <a:ext cx="7772400" cy="1143000"/>
          </a:xfrm>
        </p:spPr>
        <p:txBody>
          <a:bodyPr/>
          <a:lstStyle/>
          <a:p>
            <a:r>
              <a:rPr lang="en-US" sz="3200" dirty="0"/>
              <a:t>Exploratory Data Analysis</a:t>
            </a:r>
          </a:p>
        </p:txBody>
      </p:sp>
      <p:pic>
        <p:nvPicPr>
          <p:cNvPr id="4" name="Picture 3">
            <a:extLst>
              <a:ext uri="{FF2B5EF4-FFF2-40B4-BE49-F238E27FC236}">
                <a16:creationId xmlns:a16="http://schemas.microsoft.com/office/drawing/2014/main" id="{C730D968-320C-6823-F770-BDD15E4C6298}"/>
              </a:ext>
            </a:extLst>
          </p:cNvPr>
          <p:cNvPicPr>
            <a:picLocks noChangeAspect="1"/>
          </p:cNvPicPr>
          <p:nvPr/>
        </p:nvPicPr>
        <p:blipFill>
          <a:blip r:embed="rId3"/>
          <a:stretch>
            <a:fillRect/>
          </a:stretch>
        </p:blipFill>
        <p:spPr>
          <a:xfrm>
            <a:off x="8419307" y="480405"/>
            <a:ext cx="2717704" cy="2789728"/>
          </a:xfrm>
          <a:prstGeom prst="rect">
            <a:avLst/>
          </a:prstGeom>
        </p:spPr>
      </p:pic>
      <p:pic>
        <p:nvPicPr>
          <p:cNvPr id="7" name="Picture 6">
            <a:extLst>
              <a:ext uri="{FF2B5EF4-FFF2-40B4-BE49-F238E27FC236}">
                <a16:creationId xmlns:a16="http://schemas.microsoft.com/office/drawing/2014/main" id="{FAD7C107-AD2E-9C43-9EED-710492CEB8B6}"/>
              </a:ext>
            </a:extLst>
          </p:cNvPr>
          <p:cNvPicPr>
            <a:picLocks noChangeAspect="1"/>
          </p:cNvPicPr>
          <p:nvPr/>
        </p:nvPicPr>
        <p:blipFill>
          <a:blip r:embed="rId4"/>
          <a:stretch>
            <a:fillRect/>
          </a:stretch>
        </p:blipFill>
        <p:spPr>
          <a:xfrm>
            <a:off x="4048779" y="480405"/>
            <a:ext cx="3027015" cy="2850271"/>
          </a:xfrm>
          <a:prstGeom prst="rect">
            <a:avLst/>
          </a:prstGeom>
        </p:spPr>
      </p:pic>
      <p:pic>
        <p:nvPicPr>
          <p:cNvPr id="9" name="Picture 8">
            <a:extLst>
              <a:ext uri="{FF2B5EF4-FFF2-40B4-BE49-F238E27FC236}">
                <a16:creationId xmlns:a16="http://schemas.microsoft.com/office/drawing/2014/main" id="{37AE7E6E-C9FE-2517-43BE-4EF30783AF27}"/>
              </a:ext>
            </a:extLst>
          </p:cNvPr>
          <p:cNvPicPr>
            <a:picLocks noChangeAspect="1"/>
          </p:cNvPicPr>
          <p:nvPr/>
        </p:nvPicPr>
        <p:blipFill>
          <a:blip r:embed="rId5"/>
          <a:stretch>
            <a:fillRect/>
          </a:stretch>
        </p:blipFill>
        <p:spPr>
          <a:xfrm>
            <a:off x="3549445" y="3330676"/>
            <a:ext cx="3875371" cy="2608009"/>
          </a:xfrm>
          <a:prstGeom prst="rect">
            <a:avLst/>
          </a:prstGeom>
        </p:spPr>
      </p:pic>
      <p:pic>
        <p:nvPicPr>
          <p:cNvPr id="11" name="Picture 10">
            <a:extLst>
              <a:ext uri="{FF2B5EF4-FFF2-40B4-BE49-F238E27FC236}">
                <a16:creationId xmlns:a16="http://schemas.microsoft.com/office/drawing/2014/main" id="{11F2CE62-AF99-2FE7-FDAD-43B88D635426}"/>
              </a:ext>
            </a:extLst>
          </p:cNvPr>
          <p:cNvPicPr>
            <a:picLocks noChangeAspect="1"/>
          </p:cNvPicPr>
          <p:nvPr/>
        </p:nvPicPr>
        <p:blipFill>
          <a:blip r:embed="rId6"/>
          <a:stretch>
            <a:fillRect/>
          </a:stretch>
        </p:blipFill>
        <p:spPr>
          <a:xfrm>
            <a:off x="7704267" y="3403917"/>
            <a:ext cx="4486413" cy="2534768"/>
          </a:xfrm>
          <a:prstGeom prst="rect">
            <a:avLst/>
          </a:prstGeom>
        </p:spPr>
      </p:pic>
      <p:sp>
        <p:nvSpPr>
          <p:cNvPr id="12" name="TextBox 11">
            <a:extLst>
              <a:ext uri="{FF2B5EF4-FFF2-40B4-BE49-F238E27FC236}">
                <a16:creationId xmlns:a16="http://schemas.microsoft.com/office/drawing/2014/main" id="{A1DBA233-28DC-D6B1-323E-5EF5A1401DAF}"/>
              </a:ext>
            </a:extLst>
          </p:cNvPr>
          <p:cNvSpPr txBox="1"/>
          <p:nvPr/>
        </p:nvSpPr>
        <p:spPr>
          <a:xfrm>
            <a:off x="146270" y="1007975"/>
            <a:ext cx="3403175" cy="4524315"/>
          </a:xfrm>
          <a:prstGeom prst="rect">
            <a:avLst/>
          </a:prstGeom>
          <a:noFill/>
        </p:spPr>
        <p:txBody>
          <a:bodyPr wrap="square" rtlCol="0">
            <a:spAutoFit/>
          </a:bodyPr>
          <a:lstStyle/>
          <a:p>
            <a:r>
              <a:rPr lang="en-US" b="1" dirty="0"/>
              <a:t>Numerical Feature Analysis</a:t>
            </a:r>
          </a:p>
          <a:p>
            <a:endParaRPr lang="en-US" sz="1400" b="1" dirty="0"/>
          </a:p>
          <a:p>
            <a:pPr marL="285750" indent="-285750">
              <a:buFont typeface="Arial" panose="020B0604020202020204" pitchFamily="34" charset="0"/>
              <a:buChar char="•"/>
            </a:pPr>
            <a:r>
              <a:rPr lang="en-US" sz="1400" dirty="0"/>
              <a:t>Histogram of Age</a:t>
            </a:r>
          </a:p>
          <a:p>
            <a:pPr marL="285750" indent="-285750">
              <a:buFont typeface="Arial" panose="020B0604020202020204" pitchFamily="34" charset="0"/>
              <a:buChar char="•"/>
            </a:pPr>
            <a:r>
              <a:rPr lang="en-US" sz="1400" dirty="0"/>
              <a:t>Histogram of Deductible</a:t>
            </a:r>
          </a:p>
          <a:p>
            <a:pPr marL="285750" indent="-285750">
              <a:buFont typeface="Arial" panose="020B0604020202020204" pitchFamily="34" charset="0"/>
              <a:buChar char="•"/>
            </a:pPr>
            <a:endParaRPr lang="en-US" sz="1400" b="1" dirty="0"/>
          </a:p>
          <a:p>
            <a:endParaRPr lang="en-US" sz="1400" b="1" dirty="0"/>
          </a:p>
          <a:p>
            <a:r>
              <a:rPr lang="en-US" sz="1400" b="1" dirty="0"/>
              <a:t>Age and Fraud Distribution:</a:t>
            </a:r>
          </a:p>
          <a:p>
            <a:endParaRPr lang="en-US" sz="1400" dirty="0"/>
          </a:p>
          <a:p>
            <a:r>
              <a:rPr lang="en-US" sz="1400" dirty="0"/>
              <a:t>Observation: Slight concentration of fraudulent claims in the 30-50 age range.</a:t>
            </a:r>
          </a:p>
          <a:p>
            <a:endParaRPr lang="en-US" sz="1400" dirty="0"/>
          </a:p>
          <a:p>
            <a:r>
              <a:rPr lang="en-US" sz="1400" b="1" dirty="0"/>
              <a:t>Deductible and Fraud Distribution:</a:t>
            </a:r>
          </a:p>
          <a:p>
            <a:r>
              <a:rPr lang="en-US" sz="1400" dirty="0"/>
              <a:t>Observation: No distinct deductible amount </a:t>
            </a:r>
          </a:p>
          <a:p>
            <a:r>
              <a:rPr lang="en-US" sz="1400" dirty="0"/>
              <a:t>that differentiates fraudulent claims, but </a:t>
            </a:r>
          </a:p>
          <a:p>
            <a:r>
              <a:rPr lang="en-US" sz="1400" dirty="0"/>
              <a:t>some extreme outliers below $350 and </a:t>
            </a:r>
          </a:p>
          <a:p>
            <a:r>
              <a:rPr lang="en-US" sz="1400" dirty="0"/>
              <a:t>above $600.</a:t>
            </a:r>
          </a:p>
          <a:p>
            <a:endParaRPr lang="en-US" sz="1400" dirty="0"/>
          </a:p>
          <a:p>
            <a:endParaRPr lang="en-US" sz="1400" b="1" dirty="0"/>
          </a:p>
          <a:p>
            <a:endParaRPr lang="en-US" b="1" dirty="0"/>
          </a:p>
        </p:txBody>
      </p:sp>
    </p:spTree>
    <p:extLst>
      <p:ext uri="{BB962C8B-B14F-4D97-AF65-F5344CB8AC3E}">
        <p14:creationId xmlns:p14="http://schemas.microsoft.com/office/powerpoint/2010/main" val="3281708118"/>
      </p:ext>
    </p:extLst>
  </p:cSld>
  <p:clrMapOvr>
    <a:masterClrMapping/>
  </p:clrMapOvr>
  <mc:AlternateContent xmlns:mc="http://schemas.openxmlformats.org/markup-compatibility/2006" xmlns:p14="http://schemas.microsoft.com/office/powerpoint/2010/main">
    <mc:Choice Requires="p14">
      <p:transition spd="slow" p14:dur="2000" advTm="22356"/>
    </mc:Choice>
    <mc:Fallback xmlns="">
      <p:transition spd="slow" advTm="22356"/>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5F875-25A1-D78D-53FF-E8B6BA0CE6E2}"/>
              </a:ext>
            </a:extLst>
          </p:cNvPr>
          <p:cNvSpPr>
            <a:spLocks noGrp="1"/>
          </p:cNvSpPr>
          <p:nvPr>
            <p:ph type="title"/>
          </p:nvPr>
        </p:nvSpPr>
        <p:spPr>
          <a:xfrm>
            <a:off x="837161" y="330021"/>
            <a:ext cx="5547683" cy="1143000"/>
          </a:xfrm>
        </p:spPr>
        <p:txBody>
          <a:bodyPr/>
          <a:lstStyle/>
          <a:p>
            <a:r>
              <a:rPr lang="en-US" dirty="0"/>
              <a:t>Feature Engineering</a:t>
            </a:r>
          </a:p>
        </p:txBody>
      </p:sp>
      <p:sp>
        <p:nvSpPr>
          <p:cNvPr id="5" name="TextBox 4">
            <a:extLst>
              <a:ext uri="{FF2B5EF4-FFF2-40B4-BE49-F238E27FC236}">
                <a16:creationId xmlns:a16="http://schemas.microsoft.com/office/drawing/2014/main" id="{16536359-7DC8-ECB9-72EA-2947C285F382}"/>
              </a:ext>
            </a:extLst>
          </p:cNvPr>
          <p:cNvSpPr txBox="1"/>
          <p:nvPr/>
        </p:nvSpPr>
        <p:spPr>
          <a:xfrm>
            <a:off x="717902" y="1621349"/>
            <a:ext cx="4032049" cy="3293209"/>
          </a:xfrm>
          <a:prstGeom prst="rect">
            <a:avLst/>
          </a:prstGeom>
          <a:noFill/>
        </p:spPr>
        <p:txBody>
          <a:bodyPr wrap="square" rtlCol="0">
            <a:spAutoFit/>
          </a:bodyPr>
          <a:lstStyle/>
          <a:p>
            <a:pPr marL="285750" indent="-285750">
              <a:buFont typeface="Arial" panose="020B0604020202020204" pitchFamily="34" charset="0"/>
              <a:buChar char="•"/>
            </a:pPr>
            <a:r>
              <a:rPr lang="en-US" sz="1600" dirty="0"/>
              <a:t>Transform raw data into meaningful features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Apply domain knowledge to create new features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Handle missing values and outliers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Encode categorical variables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Scale numerical features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Balance classes with SMOTE</a:t>
            </a:r>
          </a:p>
        </p:txBody>
      </p:sp>
      <p:pic>
        <p:nvPicPr>
          <p:cNvPr id="4" name="Picture 3">
            <a:extLst>
              <a:ext uri="{FF2B5EF4-FFF2-40B4-BE49-F238E27FC236}">
                <a16:creationId xmlns:a16="http://schemas.microsoft.com/office/drawing/2014/main" id="{8FAC1EBC-5877-BD18-9947-158517481AE3}"/>
              </a:ext>
            </a:extLst>
          </p:cNvPr>
          <p:cNvPicPr>
            <a:picLocks noChangeAspect="1"/>
          </p:cNvPicPr>
          <p:nvPr/>
        </p:nvPicPr>
        <p:blipFill>
          <a:blip r:embed="rId3"/>
          <a:stretch>
            <a:fillRect/>
          </a:stretch>
        </p:blipFill>
        <p:spPr>
          <a:xfrm>
            <a:off x="6915601" y="1500868"/>
            <a:ext cx="3620899" cy="3498317"/>
          </a:xfrm>
          <a:prstGeom prst="rect">
            <a:avLst/>
          </a:prstGeom>
        </p:spPr>
      </p:pic>
      <p:cxnSp>
        <p:nvCxnSpPr>
          <p:cNvPr id="14" name="Straight Arrow Connector 13">
            <a:extLst>
              <a:ext uri="{FF2B5EF4-FFF2-40B4-BE49-F238E27FC236}">
                <a16:creationId xmlns:a16="http://schemas.microsoft.com/office/drawing/2014/main" id="{812D4BB8-8BF2-A3D1-C06E-ACB8101A1A78}"/>
              </a:ext>
            </a:extLst>
          </p:cNvPr>
          <p:cNvCxnSpPr>
            <a:cxnSpLocks/>
          </p:cNvCxnSpPr>
          <p:nvPr/>
        </p:nvCxnSpPr>
        <p:spPr bwMode="auto">
          <a:xfrm flipH="1" flipV="1">
            <a:off x="7963971" y="1059041"/>
            <a:ext cx="1" cy="478313"/>
          </a:xfrm>
          <a:prstGeom prst="straightConnector1">
            <a:avLst/>
          </a:prstGeom>
          <a:solidFill>
            <a:schemeClr val="accent1"/>
          </a:solidFill>
          <a:ln w="2857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6" name="Straight Arrow Connector 15">
            <a:extLst>
              <a:ext uri="{FF2B5EF4-FFF2-40B4-BE49-F238E27FC236}">
                <a16:creationId xmlns:a16="http://schemas.microsoft.com/office/drawing/2014/main" id="{85984506-CF93-16A0-51CD-4EE27706BCF4}"/>
              </a:ext>
            </a:extLst>
          </p:cNvPr>
          <p:cNvCxnSpPr>
            <a:cxnSpLocks/>
          </p:cNvCxnSpPr>
          <p:nvPr/>
        </p:nvCxnSpPr>
        <p:spPr bwMode="auto">
          <a:xfrm>
            <a:off x="10536500" y="3250026"/>
            <a:ext cx="583783" cy="0"/>
          </a:xfrm>
          <a:prstGeom prst="straightConnector1">
            <a:avLst/>
          </a:prstGeom>
          <a:solidFill>
            <a:schemeClr val="accent1"/>
          </a:solidFill>
          <a:ln w="2857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8" name="Straight Arrow Connector 17">
            <a:extLst>
              <a:ext uri="{FF2B5EF4-FFF2-40B4-BE49-F238E27FC236}">
                <a16:creationId xmlns:a16="http://schemas.microsoft.com/office/drawing/2014/main" id="{C6AD6E54-5722-8E64-3EC7-8E35C2FCE962}"/>
              </a:ext>
            </a:extLst>
          </p:cNvPr>
          <p:cNvCxnSpPr>
            <a:cxnSpLocks/>
          </p:cNvCxnSpPr>
          <p:nvPr/>
        </p:nvCxnSpPr>
        <p:spPr bwMode="auto">
          <a:xfrm>
            <a:off x="9596205" y="4999184"/>
            <a:ext cx="0" cy="402757"/>
          </a:xfrm>
          <a:prstGeom prst="straightConnector1">
            <a:avLst/>
          </a:prstGeom>
          <a:solidFill>
            <a:schemeClr val="accent1"/>
          </a:solidFill>
          <a:ln w="2857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0" name="Straight Arrow Connector 19">
            <a:extLst>
              <a:ext uri="{FF2B5EF4-FFF2-40B4-BE49-F238E27FC236}">
                <a16:creationId xmlns:a16="http://schemas.microsoft.com/office/drawing/2014/main" id="{05E79524-D84F-F6D3-F151-76F30F1D8FA9}"/>
              </a:ext>
            </a:extLst>
          </p:cNvPr>
          <p:cNvCxnSpPr>
            <a:cxnSpLocks/>
          </p:cNvCxnSpPr>
          <p:nvPr/>
        </p:nvCxnSpPr>
        <p:spPr bwMode="auto">
          <a:xfrm flipH="1">
            <a:off x="6341804" y="3250026"/>
            <a:ext cx="573795" cy="0"/>
          </a:xfrm>
          <a:prstGeom prst="straightConnector1">
            <a:avLst/>
          </a:prstGeom>
          <a:solidFill>
            <a:schemeClr val="accent1"/>
          </a:solidFill>
          <a:ln w="2857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3" name="Straight Arrow Connector 22">
            <a:extLst>
              <a:ext uri="{FF2B5EF4-FFF2-40B4-BE49-F238E27FC236}">
                <a16:creationId xmlns:a16="http://schemas.microsoft.com/office/drawing/2014/main" id="{5BEE736E-860E-5559-D880-530D42E51565}"/>
              </a:ext>
            </a:extLst>
          </p:cNvPr>
          <p:cNvCxnSpPr>
            <a:cxnSpLocks/>
          </p:cNvCxnSpPr>
          <p:nvPr/>
        </p:nvCxnSpPr>
        <p:spPr bwMode="auto">
          <a:xfrm flipH="1">
            <a:off x="6341805" y="4403579"/>
            <a:ext cx="573795" cy="0"/>
          </a:xfrm>
          <a:prstGeom prst="straightConnector1">
            <a:avLst/>
          </a:prstGeom>
          <a:solidFill>
            <a:schemeClr val="accent1"/>
          </a:solidFill>
          <a:ln w="2857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4" name="Straight Arrow Connector 23">
            <a:extLst>
              <a:ext uri="{FF2B5EF4-FFF2-40B4-BE49-F238E27FC236}">
                <a16:creationId xmlns:a16="http://schemas.microsoft.com/office/drawing/2014/main" id="{CA16FFFE-8367-CD19-FAE8-2C218F8CAAAA}"/>
              </a:ext>
            </a:extLst>
          </p:cNvPr>
          <p:cNvCxnSpPr>
            <a:cxnSpLocks/>
          </p:cNvCxnSpPr>
          <p:nvPr/>
        </p:nvCxnSpPr>
        <p:spPr bwMode="auto">
          <a:xfrm flipH="1">
            <a:off x="6341804" y="2117579"/>
            <a:ext cx="573795" cy="0"/>
          </a:xfrm>
          <a:prstGeom prst="straightConnector1">
            <a:avLst/>
          </a:prstGeom>
          <a:solidFill>
            <a:schemeClr val="accent1"/>
          </a:solidFill>
          <a:ln w="2857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6" name="Straight Arrow Connector 25">
            <a:extLst>
              <a:ext uri="{FF2B5EF4-FFF2-40B4-BE49-F238E27FC236}">
                <a16:creationId xmlns:a16="http://schemas.microsoft.com/office/drawing/2014/main" id="{3CE5034D-21C0-A784-3EAD-03F2730CA4B8}"/>
              </a:ext>
            </a:extLst>
          </p:cNvPr>
          <p:cNvCxnSpPr>
            <a:cxnSpLocks/>
          </p:cNvCxnSpPr>
          <p:nvPr/>
        </p:nvCxnSpPr>
        <p:spPr bwMode="auto">
          <a:xfrm>
            <a:off x="10536500" y="2117674"/>
            <a:ext cx="583783" cy="0"/>
          </a:xfrm>
          <a:prstGeom prst="straightConnector1">
            <a:avLst/>
          </a:prstGeom>
          <a:solidFill>
            <a:schemeClr val="accent1"/>
          </a:solidFill>
          <a:ln w="2857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7" name="Straight Arrow Connector 26">
            <a:extLst>
              <a:ext uri="{FF2B5EF4-FFF2-40B4-BE49-F238E27FC236}">
                <a16:creationId xmlns:a16="http://schemas.microsoft.com/office/drawing/2014/main" id="{BF13242C-7F2D-3A25-FEEA-6CDCE5B5404C}"/>
              </a:ext>
            </a:extLst>
          </p:cNvPr>
          <p:cNvCxnSpPr>
            <a:cxnSpLocks/>
          </p:cNvCxnSpPr>
          <p:nvPr/>
        </p:nvCxnSpPr>
        <p:spPr bwMode="auto">
          <a:xfrm>
            <a:off x="10539575" y="4257463"/>
            <a:ext cx="583783" cy="0"/>
          </a:xfrm>
          <a:prstGeom prst="straightConnector1">
            <a:avLst/>
          </a:prstGeom>
          <a:solidFill>
            <a:schemeClr val="accent1"/>
          </a:solidFill>
          <a:ln w="2857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8" name="Straight Arrow Connector 27">
            <a:extLst>
              <a:ext uri="{FF2B5EF4-FFF2-40B4-BE49-F238E27FC236}">
                <a16:creationId xmlns:a16="http://schemas.microsoft.com/office/drawing/2014/main" id="{E82D6004-5A54-E628-B4B9-8961CAE9258C}"/>
              </a:ext>
            </a:extLst>
          </p:cNvPr>
          <p:cNvCxnSpPr>
            <a:cxnSpLocks/>
          </p:cNvCxnSpPr>
          <p:nvPr/>
        </p:nvCxnSpPr>
        <p:spPr bwMode="auto">
          <a:xfrm>
            <a:off x="7978799" y="4999184"/>
            <a:ext cx="0" cy="402757"/>
          </a:xfrm>
          <a:prstGeom prst="straightConnector1">
            <a:avLst/>
          </a:prstGeom>
          <a:solidFill>
            <a:schemeClr val="accent1"/>
          </a:solidFill>
          <a:ln w="2857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31" name="Straight Arrow Connector 30">
            <a:extLst>
              <a:ext uri="{FF2B5EF4-FFF2-40B4-BE49-F238E27FC236}">
                <a16:creationId xmlns:a16="http://schemas.microsoft.com/office/drawing/2014/main" id="{3B506FBE-8794-B458-969F-A0640E78F547}"/>
              </a:ext>
            </a:extLst>
          </p:cNvPr>
          <p:cNvCxnSpPr/>
          <p:nvPr/>
        </p:nvCxnSpPr>
        <p:spPr bwMode="auto">
          <a:xfrm flipH="1" flipV="1">
            <a:off x="9631404" y="1033395"/>
            <a:ext cx="1" cy="478313"/>
          </a:xfrm>
          <a:prstGeom prst="straightConnector1">
            <a:avLst/>
          </a:prstGeom>
          <a:solidFill>
            <a:schemeClr val="accent1"/>
          </a:solidFill>
          <a:ln w="2857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32" name="TextBox 31">
            <a:extLst>
              <a:ext uri="{FF2B5EF4-FFF2-40B4-BE49-F238E27FC236}">
                <a16:creationId xmlns:a16="http://schemas.microsoft.com/office/drawing/2014/main" id="{2E60E615-60B4-B155-126E-39FDA5892A51}"/>
              </a:ext>
            </a:extLst>
          </p:cNvPr>
          <p:cNvSpPr txBox="1"/>
          <p:nvPr/>
        </p:nvSpPr>
        <p:spPr>
          <a:xfrm>
            <a:off x="7410212" y="829408"/>
            <a:ext cx="3024292" cy="276999"/>
          </a:xfrm>
          <a:prstGeom prst="rect">
            <a:avLst/>
          </a:prstGeom>
          <a:noFill/>
        </p:spPr>
        <p:txBody>
          <a:bodyPr wrap="square" rtlCol="0">
            <a:spAutoFit/>
          </a:bodyPr>
          <a:lstStyle/>
          <a:p>
            <a:r>
              <a:rPr lang="en-US" sz="1200" b="1" dirty="0"/>
              <a:t>Vehicle Age</a:t>
            </a:r>
          </a:p>
        </p:txBody>
      </p:sp>
      <p:sp>
        <p:nvSpPr>
          <p:cNvPr id="33" name="TextBox 32">
            <a:extLst>
              <a:ext uri="{FF2B5EF4-FFF2-40B4-BE49-F238E27FC236}">
                <a16:creationId xmlns:a16="http://schemas.microsoft.com/office/drawing/2014/main" id="{1D923921-C110-0D12-F87F-1AAC68A0556B}"/>
              </a:ext>
            </a:extLst>
          </p:cNvPr>
          <p:cNvSpPr txBox="1"/>
          <p:nvPr/>
        </p:nvSpPr>
        <p:spPr>
          <a:xfrm>
            <a:off x="9166133" y="825646"/>
            <a:ext cx="3024292" cy="276999"/>
          </a:xfrm>
          <a:prstGeom prst="rect">
            <a:avLst/>
          </a:prstGeom>
          <a:noFill/>
        </p:spPr>
        <p:txBody>
          <a:bodyPr wrap="square" rtlCol="0">
            <a:spAutoFit/>
          </a:bodyPr>
          <a:lstStyle/>
          <a:p>
            <a:r>
              <a:rPr lang="en-US" sz="1200" b="1" dirty="0"/>
              <a:t>Age Group</a:t>
            </a:r>
          </a:p>
        </p:txBody>
      </p:sp>
      <p:sp>
        <p:nvSpPr>
          <p:cNvPr id="34" name="TextBox 33">
            <a:extLst>
              <a:ext uri="{FF2B5EF4-FFF2-40B4-BE49-F238E27FC236}">
                <a16:creationId xmlns:a16="http://schemas.microsoft.com/office/drawing/2014/main" id="{CCD58DCA-707D-5A5C-F264-D81D2D554383}"/>
              </a:ext>
            </a:extLst>
          </p:cNvPr>
          <p:cNvSpPr txBox="1"/>
          <p:nvPr/>
        </p:nvSpPr>
        <p:spPr>
          <a:xfrm>
            <a:off x="7374722" y="5404526"/>
            <a:ext cx="3024292" cy="276999"/>
          </a:xfrm>
          <a:prstGeom prst="rect">
            <a:avLst/>
          </a:prstGeom>
          <a:noFill/>
        </p:spPr>
        <p:txBody>
          <a:bodyPr wrap="square" rtlCol="0">
            <a:spAutoFit/>
          </a:bodyPr>
          <a:lstStyle/>
          <a:p>
            <a:r>
              <a:rPr lang="en-US" sz="1200" b="1" dirty="0"/>
              <a:t>Vehicle Category</a:t>
            </a:r>
          </a:p>
        </p:txBody>
      </p:sp>
      <p:sp>
        <p:nvSpPr>
          <p:cNvPr id="35" name="TextBox 34">
            <a:extLst>
              <a:ext uri="{FF2B5EF4-FFF2-40B4-BE49-F238E27FC236}">
                <a16:creationId xmlns:a16="http://schemas.microsoft.com/office/drawing/2014/main" id="{016E16B2-9CB4-71BF-5EE7-2169F4325D8A}"/>
              </a:ext>
            </a:extLst>
          </p:cNvPr>
          <p:cNvSpPr txBox="1"/>
          <p:nvPr/>
        </p:nvSpPr>
        <p:spPr>
          <a:xfrm>
            <a:off x="9167708" y="5389815"/>
            <a:ext cx="3024292" cy="276999"/>
          </a:xfrm>
          <a:prstGeom prst="rect">
            <a:avLst/>
          </a:prstGeom>
          <a:noFill/>
        </p:spPr>
        <p:txBody>
          <a:bodyPr wrap="square" rtlCol="0">
            <a:spAutoFit/>
          </a:bodyPr>
          <a:lstStyle/>
          <a:p>
            <a:r>
              <a:rPr lang="en-US" sz="1200" b="1" dirty="0"/>
              <a:t>Vehicle Price</a:t>
            </a:r>
          </a:p>
        </p:txBody>
      </p:sp>
      <p:sp>
        <p:nvSpPr>
          <p:cNvPr id="36" name="TextBox 35">
            <a:extLst>
              <a:ext uri="{FF2B5EF4-FFF2-40B4-BE49-F238E27FC236}">
                <a16:creationId xmlns:a16="http://schemas.microsoft.com/office/drawing/2014/main" id="{954744B8-A3BE-330E-143E-A269DBE3A0F0}"/>
              </a:ext>
            </a:extLst>
          </p:cNvPr>
          <p:cNvSpPr txBox="1"/>
          <p:nvPr/>
        </p:nvSpPr>
        <p:spPr>
          <a:xfrm>
            <a:off x="5294406" y="1977368"/>
            <a:ext cx="3024292" cy="276999"/>
          </a:xfrm>
          <a:prstGeom prst="rect">
            <a:avLst/>
          </a:prstGeom>
          <a:noFill/>
        </p:spPr>
        <p:txBody>
          <a:bodyPr wrap="square" rtlCol="0">
            <a:spAutoFit/>
          </a:bodyPr>
          <a:lstStyle/>
          <a:p>
            <a:r>
              <a:rPr lang="en-US" sz="1200" b="1" dirty="0"/>
              <a:t>Deductible</a:t>
            </a:r>
          </a:p>
        </p:txBody>
      </p:sp>
      <p:sp>
        <p:nvSpPr>
          <p:cNvPr id="37" name="TextBox 36">
            <a:extLst>
              <a:ext uri="{FF2B5EF4-FFF2-40B4-BE49-F238E27FC236}">
                <a16:creationId xmlns:a16="http://schemas.microsoft.com/office/drawing/2014/main" id="{87E2FCE1-FBA3-3352-8A39-FF0A40CA437C}"/>
              </a:ext>
            </a:extLst>
          </p:cNvPr>
          <p:cNvSpPr txBox="1"/>
          <p:nvPr/>
        </p:nvSpPr>
        <p:spPr>
          <a:xfrm>
            <a:off x="5294406" y="3118881"/>
            <a:ext cx="3024292" cy="276999"/>
          </a:xfrm>
          <a:prstGeom prst="rect">
            <a:avLst/>
          </a:prstGeom>
          <a:noFill/>
        </p:spPr>
        <p:txBody>
          <a:bodyPr wrap="square" rtlCol="0">
            <a:spAutoFit/>
          </a:bodyPr>
          <a:lstStyle/>
          <a:p>
            <a:r>
              <a:rPr lang="en-US" sz="1200" b="1" dirty="0"/>
              <a:t>Past Claims</a:t>
            </a:r>
          </a:p>
        </p:txBody>
      </p:sp>
      <p:sp>
        <p:nvSpPr>
          <p:cNvPr id="38" name="TextBox 37">
            <a:extLst>
              <a:ext uri="{FF2B5EF4-FFF2-40B4-BE49-F238E27FC236}">
                <a16:creationId xmlns:a16="http://schemas.microsoft.com/office/drawing/2014/main" id="{252DF235-9598-184F-9D3D-C9D575364394}"/>
              </a:ext>
            </a:extLst>
          </p:cNvPr>
          <p:cNvSpPr txBox="1"/>
          <p:nvPr/>
        </p:nvSpPr>
        <p:spPr>
          <a:xfrm>
            <a:off x="5294406" y="4257463"/>
            <a:ext cx="3024292" cy="276999"/>
          </a:xfrm>
          <a:prstGeom prst="rect">
            <a:avLst/>
          </a:prstGeom>
          <a:noFill/>
        </p:spPr>
        <p:txBody>
          <a:bodyPr wrap="square" rtlCol="0">
            <a:spAutoFit/>
          </a:bodyPr>
          <a:lstStyle/>
          <a:p>
            <a:r>
              <a:rPr lang="en-US" sz="1200" b="1" dirty="0"/>
              <a:t>Policy Type</a:t>
            </a:r>
          </a:p>
        </p:txBody>
      </p:sp>
      <p:sp>
        <p:nvSpPr>
          <p:cNvPr id="40" name="TextBox 39">
            <a:extLst>
              <a:ext uri="{FF2B5EF4-FFF2-40B4-BE49-F238E27FC236}">
                <a16:creationId xmlns:a16="http://schemas.microsoft.com/office/drawing/2014/main" id="{A674B519-3918-89E8-DDCC-A94688E5C010}"/>
              </a:ext>
            </a:extLst>
          </p:cNvPr>
          <p:cNvSpPr txBox="1"/>
          <p:nvPr/>
        </p:nvSpPr>
        <p:spPr>
          <a:xfrm>
            <a:off x="11080955" y="1969263"/>
            <a:ext cx="3024292" cy="276999"/>
          </a:xfrm>
          <a:prstGeom prst="rect">
            <a:avLst/>
          </a:prstGeom>
          <a:noFill/>
        </p:spPr>
        <p:txBody>
          <a:bodyPr wrap="square" rtlCol="0">
            <a:spAutoFit/>
          </a:bodyPr>
          <a:lstStyle/>
          <a:p>
            <a:r>
              <a:rPr lang="en-US" sz="1200" b="1" dirty="0"/>
              <a:t>Fault</a:t>
            </a:r>
          </a:p>
        </p:txBody>
      </p:sp>
      <p:sp>
        <p:nvSpPr>
          <p:cNvPr id="41" name="TextBox 40">
            <a:extLst>
              <a:ext uri="{FF2B5EF4-FFF2-40B4-BE49-F238E27FC236}">
                <a16:creationId xmlns:a16="http://schemas.microsoft.com/office/drawing/2014/main" id="{07ADABCF-47EF-4EE8-923A-C04296B03FBC}"/>
              </a:ext>
            </a:extLst>
          </p:cNvPr>
          <p:cNvSpPr txBox="1"/>
          <p:nvPr/>
        </p:nvSpPr>
        <p:spPr>
          <a:xfrm>
            <a:off x="11080955" y="3129455"/>
            <a:ext cx="3024292" cy="276999"/>
          </a:xfrm>
          <a:prstGeom prst="rect">
            <a:avLst/>
          </a:prstGeom>
          <a:noFill/>
        </p:spPr>
        <p:txBody>
          <a:bodyPr wrap="square" rtlCol="0">
            <a:spAutoFit/>
          </a:bodyPr>
          <a:lstStyle/>
          <a:p>
            <a:r>
              <a:rPr lang="en-US" sz="1200" b="1" dirty="0"/>
              <a:t>Sex</a:t>
            </a:r>
          </a:p>
        </p:txBody>
      </p:sp>
      <p:sp>
        <p:nvSpPr>
          <p:cNvPr id="42" name="TextBox 41">
            <a:extLst>
              <a:ext uri="{FF2B5EF4-FFF2-40B4-BE49-F238E27FC236}">
                <a16:creationId xmlns:a16="http://schemas.microsoft.com/office/drawing/2014/main" id="{CE7320C8-E7B2-15FE-55E0-7BD6F6F68989}"/>
              </a:ext>
            </a:extLst>
          </p:cNvPr>
          <p:cNvSpPr txBox="1"/>
          <p:nvPr/>
        </p:nvSpPr>
        <p:spPr>
          <a:xfrm>
            <a:off x="11120283" y="4118963"/>
            <a:ext cx="3024292" cy="276999"/>
          </a:xfrm>
          <a:prstGeom prst="rect">
            <a:avLst/>
          </a:prstGeom>
          <a:noFill/>
        </p:spPr>
        <p:txBody>
          <a:bodyPr wrap="square" rtlCol="0">
            <a:spAutoFit/>
          </a:bodyPr>
          <a:lstStyle/>
          <a:p>
            <a:r>
              <a:rPr lang="en-US" sz="1200" b="1" dirty="0"/>
              <a:t>Base Policy</a:t>
            </a:r>
          </a:p>
        </p:txBody>
      </p:sp>
    </p:spTree>
    <p:extLst>
      <p:ext uri="{BB962C8B-B14F-4D97-AF65-F5344CB8AC3E}">
        <p14:creationId xmlns:p14="http://schemas.microsoft.com/office/powerpoint/2010/main" val="3180440078"/>
      </p:ext>
    </p:extLst>
  </p:cSld>
  <p:clrMapOvr>
    <a:masterClrMapping/>
  </p:clrMapOvr>
  <mc:AlternateContent xmlns:mc="http://schemas.openxmlformats.org/markup-compatibility/2006" xmlns:p14="http://schemas.microsoft.com/office/powerpoint/2010/main">
    <mc:Choice Requires="p14">
      <p:transition spd="slow" p14:dur="2000" advTm="22356"/>
    </mc:Choice>
    <mc:Fallback xmlns="">
      <p:transition spd="slow" advTm="22356"/>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CED799-5B70-6909-CB1D-DBD0ACD6F45B}"/>
              </a:ext>
            </a:extLst>
          </p:cNvPr>
          <p:cNvSpPr>
            <a:spLocks noGrp="1"/>
          </p:cNvSpPr>
          <p:nvPr>
            <p:ph sz="half" idx="2"/>
          </p:nvPr>
        </p:nvSpPr>
        <p:spPr>
          <a:xfrm>
            <a:off x="691558" y="1385809"/>
            <a:ext cx="4808963" cy="4086381"/>
          </a:xfrm>
        </p:spPr>
        <p:txBody>
          <a:bodyPr/>
          <a:lstStyle/>
          <a:p>
            <a:pPr marL="457200" lvl="1" indent="0" eaLnBrk="1" hangingPunct="1">
              <a:buNone/>
            </a:pPr>
            <a:r>
              <a:rPr lang="en-US" sz="1600" b="1" u="sng" kern="1200" dirty="0">
                <a:solidFill>
                  <a:schemeClr val="tx1"/>
                </a:solidFill>
                <a:ea typeface="+mn-ea"/>
                <a:cs typeface="+mn-cs"/>
              </a:rPr>
              <a:t>Process: </a:t>
            </a:r>
          </a:p>
          <a:p>
            <a:pPr marL="742950" lvl="1" indent="-285750" eaLnBrk="1" hangingPunct="1">
              <a:lnSpc>
                <a:spcPct val="100000"/>
              </a:lnSpc>
            </a:pPr>
            <a:r>
              <a:rPr lang="en-US" sz="1400" b="1" kern="1200" dirty="0">
                <a:solidFill>
                  <a:schemeClr val="tx1"/>
                </a:solidFill>
                <a:ea typeface="+mn-ea"/>
                <a:cs typeface="+mn-cs"/>
              </a:rPr>
              <a:t>Correlation Analysis: </a:t>
            </a:r>
            <a:r>
              <a:rPr lang="en-US" sz="1400" kern="1200" dirty="0">
                <a:solidFill>
                  <a:schemeClr val="tx1"/>
                </a:solidFill>
                <a:ea typeface="+mn-ea"/>
                <a:cs typeface="+mn-cs"/>
              </a:rPr>
              <a:t>Used to find linear relationships between features and the target variable.</a:t>
            </a:r>
          </a:p>
          <a:p>
            <a:pPr marL="742950" lvl="1" indent="-285750" eaLnBrk="1" hangingPunct="1">
              <a:lnSpc>
                <a:spcPct val="100000"/>
              </a:lnSpc>
            </a:pPr>
            <a:endParaRPr lang="en-US" sz="1400" kern="1200" dirty="0">
              <a:solidFill>
                <a:schemeClr val="tx1"/>
              </a:solidFill>
              <a:ea typeface="+mn-ea"/>
              <a:cs typeface="+mn-cs"/>
            </a:endParaRPr>
          </a:p>
          <a:p>
            <a:pPr marL="742950" lvl="1" indent="-285750" eaLnBrk="1" hangingPunct="1">
              <a:lnSpc>
                <a:spcPct val="100000"/>
              </a:lnSpc>
            </a:pPr>
            <a:r>
              <a:rPr lang="en-US" sz="1400" b="1" kern="1200" dirty="0">
                <a:solidFill>
                  <a:schemeClr val="tx1"/>
                </a:solidFill>
                <a:ea typeface="+mn-ea"/>
                <a:cs typeface="+mn-cs"/>
              </a:rPr>
              <a:t>Chi-Square Test: </a:t>
            </a:r>
            <a:r>
              <a:rPr lang="en-US" sz="1400" kern="1200" dirty="0">
                <a:solidFill>
                  <a:schemeClr val="tx1"/>
                </a:solidFill>
                <a:ea typeface="+mn-ea"/>
                <a:cs typeface="+mn-cs"/>
              </a:rPr>
              <a:t>Evaluated the association between categorical features and the target variable.</a:t>
            </a:r>
          </a:p>
          <a:p>
            <a:pPr marL="742950" lvl="1" indent="-285750" eaLnBrk="1" hangingPunct="1">
              <a:lnSpc>
                <a:spcPct val="100000"/>
              </a:lnSpc>
            </a:pPr>
            <a:endParaRPr lang="en-US" sz="1400" kern="1200" dirty="0">
              <a:solidFill>
                <a:schemeClr val="tx1"/>
              </a:solidFill>
              <a:ea typeface="+mn-ea"/>
              <a:cs typeface="+mn-cs"/>
            </a:endParaRPr>
          </a:p>
          <a:p>
            <a:pPr marL="742950" lvl="1" indent="-285750" eaLnBrk="1" hangingPunct="1">
              <a:lnSpc>
                <a:spcPct val="100000"/>
              </a:lnSpc>
            </a:pPr>
            <a:r>
              <a:rPr lang="en-US" sz="1400" b="1" kern="1200" dirty="0">
                <a:solidFill>
                  <a:schemeClr val="tx1"/>
                </a:solidFill>
                <a:ea typeface="+mn-ea"/>
                <a:cs typeface="+mn-cs"/>
              </a:rPr>
              <a:t>T-Test: </a:t>
            </a:r>
            <a:r>
              <a:rPr lang="en-US" sz="1400" kern="1200" dirty="0">
                <a:solidFill>
                  <a:schemeClr val="tx1"/>
                </a:solidFill>
                <a:ea typeface="+mn-ea"/>
                <a:cs typeface="+mn-cs"/>
              </a:rPr>
              <a:t>Compared the means of numerical features between fraudulent and non-fraudulent claims.</a:t>
            </a:r>
          </a:p>
          <a:p>
            <a:pPr marL="742950" lvl="1" indent="-285750" eaLnBrk="1" hangingPunct="1">
              <a:lnSpc>
                <a:spcPct val="100000"/>
              </a:lnSpc>
            </a:pPr>
            <a:endParaRPr lang="en-US" sz="1400" kern="1200" dirty="0">
              <a:solidFill>
                <a:schemeClr val="tx1"/>
              </a:solidFill>
              <a:ea typeface="+mn-ea"/>
              <a:cs typeface="+mn-cs"/>
            </a:endParaRPr>
          </a:p>
          <a:p>
            <a:pPr marL="742950" lvl="1" indent="-285750" eaLnBrk="1" hangingPunct="1">
              <a:lnSpc>
                <a:spcPct val="100000"/>
              </a:lnSpc>
            </a:pPr>
            <a:r>
              <a:rPr lang="en-US" sz="1400" b="1" kern="1200" dirty="0">
                <a:solidFill>
                  <a:schemeClr val="tx1"/>
                </a:solidFill>
                <a:ea typeface="+mn-ea"/>
                <a:cs typeface="+mn-cs"/>
              </a:rPr>
              <a:t>Domain Knowledge: </a:t>
            </a:r>
            <a:r>
              <a:rPr lang="en-US" sz="1400" kern="1200" dirty="0">
                <a:solidFill>
                  <a:schemeClr val="tx1"/>
                </a:solidFill>
                <a:ea typeface="+mn-ea"/>
                <a:cs typeface="+mn-cs"/>
              </a:rPr>
              <a:t>Incorporated insights from industry experts to identify important features.</a:t>
            </a:r>
          </a:p>
          <a:p>
            <a:endParaRPr lang="en-US" dirty="0"/>
          </a:p>
        </p:txBody>
      </p:sp>
      <p:sp>
        <p:nvSpPr>
          <p:cNvPr id="4" name="Title 3">
            <a:extLst>
              <a:ext uri="{FF2B5EF4-FFF2-40B4-BE49-F238E27FC236}">
                <a16:creationId xmlns:a16="http://schemas.microsoft.com/office/drawing/2014/main" id="{9577CD11-466E-547D-BA98-0B7D4965FB7E}"/>
              </a:ext>
            </a:extLst>
          </p:cNvPr>
          <p:cNvSpPr>
            <a:spLocks noGrp="1"/>
          </p:cNvSpPr>
          <p:nvPr>
            <p:ph type="title"/>
          </p:nvPr>
        </p:nvSpPr>
        <p:spPr>
          <a:xfrm>
            <a:off x="998058" y="242809"/>
            <a:ext cx="4808963" cy="1143000"/>
          </a:xfrm>
        </p:spPr>
        <p:txBody>
          <a:bodyPr/>
          <a:lstStyle/>
          <a:p>
            <a:r>
              <a:rPr lang="en-US" dirty="0"/>
              <a:t>Feature Selection</a:t>
            </a:r>
          </a:p>
        </p:txBody>
      </p:sp>
      <p:sp>
        <p:nvSpPr>
          <p:cNvPr id="6" name="Content Placeholder 5">
            <a:extLst>
              <a:ext uri="{FF2B5EF4-FFF2-40B4-BE49-F238E27FC236}">
                <a16:creationId xmlns:a16="http://schemas.microsoft.com/office/drawing/2014/main" id="{21EFDB47-39FF-0766-D3E4-39E47709A269}"/>
              </a:ext>
            </a:extLst>
          </p:cNvPr>
          <p:cNvSpPr>
            <a:spLocks noGrp="1"/>
          </p:cNvSpPr>
          <p:nvPr>
            <p:ph sz="half" idx="14"/>
          </p:nvPr>
        </p:nvSpPr>
        <p:spPr>
          <a:xfrm>
            <a:off x="8600590" y="649274"/>
            <a:ext cx="2324709" cy="4730247"/>
          </a:xfrm>
        </p:spPr>
        <p:txBody>
          <a:bodyPr/>
          <a:lstStyle/>
          <a:p>
            <a:pPr marL="0" lvl="1" indent="0" eaLnBrk="1" hangingPunct="1">
              <a:lnSpc>
                <a:spcPct val="100000"/>
              </a:lnSpc>
              <a:buNone/>
            </a:pPr>
            <a:r>
              <a:rPr lang="en-US" sz="1600" b="1" u="sng" kern="1200" dirty="0">
                <a:solidFill>
                  <a:schemeClr val="tx1"/>
                </a:solidFill>
                <a:ea typeface="+mn-ea"/>
                <a:cs typeface="+mn-cs"/>
              </a:rPr>
              <a:t>Selected Features:</a:t>
            </a:r>
          </a:p>
          <a:p>
            <a:pPr marL="0" lvl="1" indent="0" eaLnBrk="1" hangingPunct="1">
              <a:lnSpc>
                <a:spcPct val="100000"/>
              </a:lnSpc>
              <a:buNone/>
            </a:pPr>
            <a:endParaRPr lang="en-US" sz="1400" kern="1200" dirty="0">
              <a:solidFill>
                <a:schemeClr val="tx1"/>
              </a:solidFill>
              <a:ea typeface="+mn-ea"/>
              <a:cs typeface="+mn-cs"/>
            </a:endParaRPr>
          </a:p>
          <a:p>
            <a:pPr marL="0" lvl="1" indent="0" eaLnBrk="1" hangingPunct="1">
              <a:lnSpc>
                <a:spcPct val="100000"/>
              </a:lnSpc>
              <a:buFont typeface="Arial" panose="020B0604020202020204" pitchFamily="34" charset="0"/>
              <a:buChar char="•"/>
            </a:pPr>
            <a:r>
              <a:rPr lang="en-US" sz="1400" kern="1200" dirty="0">
                <a:solidFill>
                  <a:schemeClr val="tx1"/>
                </a:solidFill>
                <a:ea typeface="+mn-ea"/>
                <a:cs typeface="+mn-cs"/>
              </a:rPr>
              <a:t>Age of vehicle</a:t>
            </a:r>
          </a:p>
          <a:p>
            <a:pPr marL="0" lvl="1" indent="0" eaLnBrk="1" hangingPunct="1">
              <a:lnSpc>
                <a:spcPct val="100000"/>
              </a:lnSpc>
              <a:buFont typeface="Arial" panose="020B0604020202020204" pitchFamily="34" charset="0"/>
              <a:buChar char="•"/>
            </a:pPr>
            <a:r>
              <a:rPr lang="en-US" sz="1400" kern="1200" dirty="0">
                <a:solidFill>
                  <a:schemeClr val="tx1"/>
                </a:solidFill>
                <a:ea typeface="+mn-ea"/>
                <a:cs typeface="+mn-cs"/>
              </a:rPr>
              <a:t>Age groups 18 - 50</a:t>
            </a:r>
          </a:p>
          <a:p>
            <a:pPr marL="0" lvl="1" indent="0" eaLnBrk="1" hangingPunct="1">
              <a:lnSpc>
                <a:spcPct val="100000"/>
              </a:lnSpc>
              <a:buFont typeface="Arial" panose="020B0604020202020204" pitchFamily="34" charset="0"/>
              <a:buChar char="•"/>
            </a:pPr>
            <a:r>
              <a:rPr lang="en-US" sz="1400" kern="1200" dirty="0">
                <a:solidFill>
                  <a:schemeClr val="tx1"/>
                </a:solidFill>
                <a:ea typeface="+mn-ea"/>
                <a:cs typeface="+mn-cs"/>
              </a:rPr>
              <a:t>Past number of claims</a:t>
            </a:r>
          </a:p>
          <a:p>
            <a:pPr marL="0" lvl="1" indent="0" eaLnBrk="1" hangingPunct="1">
              <a:lnSpc>
                <a:spcPct val="100000"/>
              </a:lnSpc>
              <a:buFont typeface="Arial" panose="020B0604020202020204" pitchFamily="34" charset="0"/>
              <a:buChar char="•"/>
            </a:pPr>
            <a:r>
              <a:rPr lang="en-US" sz="1400" kern="1200" dirty="0">
                <a:solidFill>
                  <a:schemeClr val="tx1"/>
                </a:solidFill>
                <a:ea typeface="+mn-ea"/>
                <a:cs typeface="+mn-cs"/>
              </a:rPr>
              <a:t>Vehicle price</a:t>
            </a:r>
          </a:p>
          <a:p>
            <a:pPr marL="0" lvl="1" indent="0" eaLnBrk="1" hangingPunct="1">
              <a:lnSpc>
                <a:spcPct val="100000"/>
              </a:lnSpc>
              <a:buFont typeface="Arial" panose="020B0604020202020204" pitchFamily="34" charset="0"/>
              <a:buChar char="•"/>
            </a:pPr>
            <a:r>
              <a:rPr lang="en-US" sz="1400" kern="1200" dirty="0">
                <a:solidFill>
                  <a:schemeClr val="tx1"/>
                </a:solidFill>
                <a:ea typeface="+mn-ea"/>
                <a:cs typeface="+mn-cs"/>
              </a:rPr>
              <a:t>Vehicle category</a:t>
            </a:r>
          </a:p>
          <a:p>
            <a:pPr marL="0" lvl="1" indent="0" eaLnBrk="1" hangingPunct="1">
              <a:lnSpc>
                <a:spcPct val="100000"/>
              </a:lnSpc>
              <a:buFont typeface="Arial" panose="020B0604020202020204" pitchFamily="34" charset="0"/>
              <a:buChar char="•"/>
            </a:pPr>
            <a:r>
              <a:rPr lang="en-US" sz="1400" kern="1200" dirty="0">
                <a:solidFill>
                  <a:schemeClr val="tx1"/>
                </a:solidFill>
                <a:ea typeface="+mn-ea"/>
                <a:cs typeface="+mn-cs"/>
              </a:rPr>
              <a:t>Base policy</a:t>
            </a:r>
          </a:p>
          <a:p>
            <a:pPr marL="0" lvl="1" indent="0" eaLnBrk="1" hangingPunct="1">
              <a:lnSpc>
                <a:spcPct val="100000"/>
              </a:lnSpc>
              <a:buFont typeface="Arial" panose="020B0604020202020204" pitchFamily="34" charset="0"/>
              <a:buChar char="•"/>
            </a:pPr>
            <a:r>
              <a:rPr lang="en-US" sz="1400" kern="1200" dirty="0">
                <a:solidFill>
                  <a:schemeClr val="tx1"/>
                </a:solidFill>
                <a:ea typeface="+mn-ea"/>
                <a:cs typeface="+mn-cs"/>
              </a:rPr>
              <a:t>Fault</a:t>
            </a:r>
          </a:p>
          <a:p>
            <a:pPr marL="0" lvl="1" indent="0" eaLnBrk="1" hangingPunct="1">
              <a:lnSpc>
                <a:spcPct val="100000"/>
              </a:lnSpc>
              <a:buFont typeface="Arial" panose="020B0604020202020204" pitchFamily="34" charset="0"/>
              <a:buChar char="•"/>
            </a:pPr>
            <a:r>
              <a:rPr lang="en-US" sz="1400" kern="1200" dirty="0">
                <a:solidFill>
                  <a:schemeClr val="tx1"/>
                </a:solidFill>
                <a:ea typeface="+mn-ea"/>
                <a:cs typeface="+mn-cs"/>
              </a:rPr>
              <a:t>Deductible</a:t>
            </a:r>
          </a:p>
          <a:p>
            <a:pPr marL="0" lvl="1" indent="0" eaLnBrk="1" hangingPunct="1">
              <a:lnSpc>
                <a:spcPct val="100000"/>
              </a:lnSpc>
              <a:buFont typeface="Arial" panose="020B0604020202020204" pitchFamily="34" charset="0"/>
              <a:buChar char="•"/>
            </a:pPr>
            <a:r>
              <a:rPr lang="en-US" sz="1400" kern="1200" dirty="0">
                <a:solidFill>
                  <a:schemeClr val="tx1"/>
                </a:solidFill>
                <a:ea typeface="+mn-ea"/>
                <a:cs typeface="+mn-cs"/>
              </a:rPr>
              <a:t>Policy type</a:t>
            </a:r>
          </a:p>
          <a:p>
            <a:pPr marL="0" lvl="1" indent="0" eaLnBrk="1" hangingPunct="1">
              <a:lnSpc>
                <a:spcPct val="100000"/>
              </a:lnSpc>
            </a:pPr>
            <a:r>
              <a:rPr lang="en-US" sz="1400" kern="1200" dirty="0">
                <a:solidFill>
                  <a:schemeClr val="tx1"/>
                </a:solidFill>
                <a:ea typeface="+mn-ea"/>
                <a:cs typeface="+mn-cs"/>
              </a:rPr>
              <a:t>Sex</a:t>
            </a:r>
          </a:p>
          <a:p>
            <a:pPr marL="0" lvl="1" indent="0" eaLnBrk="1" hangingPunct="1">
              <a:lnSpc>
                <a:spcPct val="100000"/>
              </a:lnSpc>
            </a:pPr>
            <a:endParaRPr lang="en-US" sz="1400" kern="1200" dirty="0">
              <a:solidFill>
                <a:schemeClr val="tx1"/>
              </a:solidFill>
              <a:ea typeface="+mn-ea"/>
              <a:cs typeface="+mn-cs"/>
            </a:endParaRPr>
          </a:p>
          <a:p>
            <a:pPr marL="0" lvl="1" indent="0" eaLnBrk="1" hangingPunct="1">
              <a:lnSpc>
                <a:spcPct val="100000"/>
              </a:lnSpc>
              <a:buNone/>
            </a:pPr>
            <a:r>
              <a:rPr lang="en-US" sz="1400" kern="1200" dirty="0">
                <a:solidFill>
                  <a:schemeClr val="tx1"/>
                </a:solidFill>
                <a:ea typeface="+mn-ea"/>
                <a:cs typeface="+mn-cs"/>
              </a:rPr>
              <a:t>Enhanced model performance by focusing on features with the highest predictive power.</a:t>
            </a:r>
          </a:p>
        </p:txBody>
      </p:sp>
      <p:pic>
        <p:nvPicPr>
          <p:cNvPr id="9" name="Picture 8">
            <a:extLst>
              <a:ext uri="{FF2B5EF4-FFF2-40B4-BE49-F238E27FC236}">
                <a16:creationId xmlns:a16="http://schemas.microsoft.com/office/drawing/2014/main" id="{84B1BCB4-6E8A-1E36-2D17-7C3F210E4313}"/>
              </a:ext>
            </a:extLst>
          </p:cNvPr>
          <p:cNvPicPr>
            <a:picLocks noChangeAspect="1"/>
          </p:cNvPicPr>
          <p:nvPr/>
        </p:nvPicPr>
        <p:blipFill>
          <a:blip r:embed="rId3"/>
          <a:stretch>
            <a:fillRect/>
          </a:stretch>
        </p:blipFill>
        <p:spPr>
          <a:xfrm>
            <a:off x="5688015" y="649275"/>
            <a:ext cx="2420071" cy="4730247"/>
          </a:xfrm>
          <a:prstGeom prst="rect">
            <a:avLst/>
          </a:prstGeom>
        </p:spPr>
      </p:pic>
    </p:spTree>
    <p:extLst>
      <p:ext uri="{BB962C8B-B14F-4D97-AF65-F5344CB8AC3E}">
        <p14:creationId xmlns:p14="http://schemas.microsoft.com/office/powerpoint/2010/main" val="2697180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5F875-25A1-D78D-53FF-E8B6BA0CE6E2}"/>
              </a:ext>
            </a:extLst>
          </p:cNvPr>
          <p:cNvSpPr>
            <a:spLocks noGrp="1"/>
          </p:cNvSpPr>
          <p:nvPr>
            <p:ph type="title"/>
          </p:nvPr>
        </p:nvSpPr>
        <p:spPr>
          <a:xfrm>
            <a:off x="465458" y="364733"/>
            <a:ext cx="4691158" cy="1143000"/>
          </a:xfrm>
        </p:spPr>
        <p:txBody>
          <a:bodyPr/>
          <a:lstStyle/>
          <a:p>
            <a:r>
              <a:rPr lang="en-US" dirty="0"/>
              <a:t>Model Development</a:t>
            </a:r>
          </a:p>
        </p:txBody>
      </p:sp>
      <p:sp>
        <p:nvSpPr>
          <p:cNvPr id="5" name="TextBox 4">
            <a:extLst>
              <a:ext uri="{FF2B5EF4-FFF2-40B4-BE49-F238E27FC236}">
                <a16:creationId xmlns:a16="http://schemas.microsoft.com/office/drawing/2014/main" id="{16536359-7DC8-ECB9-72EA-2947C285F382}"/>
              </a:ext>
            </a:extLst>
          </p:cNvPr>
          <p:cNvSpPr txBox="1"/>
          <p:nvPr/>
        </p:nvSpPr>
        <p:spPr>
          <a:xfrm>
            <a:off x="465458" y="1507733"/>
            <a:ext cx="3506935" cy="3600986"/>
          </a:xfrm>
          <a:prstGeom prst="rect">
            <a:avLst/>
          </a:prstGeom>
          <a:noFill/>
        </p:spPr>
        <p:txBody>
          <a:bodyPr wrap="square" rtlCol="0">
            <a:spAutoFit/>
          </a:bodyPr>
          <a:lstStyle/>
          <a:p>
            <a:r>
              <a:rPr lang="en-US" b="1" dirty="0"/>
              <a:t>Model Development:</a:t>
            </a:r>
          </a:p>
          <a:p>
            <a:endParaRPr lang="en-US" sz="1400" dirty="0"/>
          </a:p>
          <a:p>
            <a:r>
              <a:rPr lang="en-US" sz="1400" b="1" dirty="0"/>
              <a:t>Approaches Explored</a:t>
            </a:r>
          </a:p>
          <a:p>
            <a:endParaRPr lang="en-US" sz="1400" b="1" dirty="0"/>
          </a:p>
          <a:p>
            <a:pPr marL="742950" lvl="1" indent="-285750">
              <a:buFont typeface="Arial" panose="020B0604020202020204" pitchFamily="34" charset="0"/>
              <a:buChar char="•"/>
            </a:pPr>
            <a:r>
              <a:rPr lang="en-US" sz="1400" dirty="0"/>
              <a:t>Isolation Forest</a:t>
            </a:r>
          </a:p>
          <a:p>
            <a:pPr marL="742950" lvl="1" indent="-285750">
              <a:buFont typeface="Arial" panose="020B0604020202020204" pitchFamily="34" charset="0"/>
              <a:buChar char="•"/>
            </a:pPr>
            <a:r>
              <a:rPr lang="en-US" sz="1400" dirty="0"/>
              <a:t>Gradient Boosting Model</a:t>
            </a:r>
          </a:p>
          <a:p>
            <a:pPr marL="742950" lvl="1" indent="-285750">
              <a:buFont typeface="Arial" panose="020B0604020202020204" pitchFamily="34" charset="0"/>
              <a:buChar char="•"/>
            </a:pPr>
            <a:r>
              <a:rPr lang="en-US" sz="1400" dirty="0"/>
              <a:t>Decision Tree Classifier</a:t>
            </a:r>
          </a:p>
          <a:p>
            <a:pPr marL="742950" lvl="1" indent="-285750">
              <a:buFont typeface="Arial" panose="020B0604020202020204" pitchFamily="34" charset="0"/>
              <a:buChar char="•"/>
            </a:pPr>
            <a:r>
              <a:rPr lang="en-US" sz="1400" dirty="0"/>
              <a:t>XG Boost</a:t>
            </a:r>
          </a:p>
          <a:p>
            <a:pPr marL="742950" lvl="1" indent="-285750">
              <a:buFont typeface="Arial" panose="020B0604020202020204" pitchFamily="34" charset="0"/>
              <a:buChar char="•"/>
            </a:pPr>
            <a:r>
              <a:rPr lang="en-US" sz="1400" dirty="0"/>
              <a:t>Random Forest</a:t>
            </a:r>
          </a:p>
          <a:p>
            <a:pPr marL="742950" lvl="1" indent="-285750">
              <a:buFont typeface="Arial" panose="020B0604020202020204" pitchFamily="34" charset="0"/>
              <a:buChar char="•"/>
            </a:pPr>
            <a:r>
              <a:rPr lang="en-US" sz="1400" dirty="0"/>
              <a:t>K-Nearest Neighbor</a:t>
            </a:r>
          </a:p>
          <a:p>
            <a:pPr marL="742950" lvl="1" indent="-285750">
              <a:buFont typeface="Arial" panose="020B0604020202020204" pitchFamily="34" charset="0"/>
              <a:buChar char="•"/>
            </a:pPr>
            <a:r>
              <a:rPr lang="en-US" sz="1400" dirty="0"/>
              <a:t>Logistic Regression</a:t>
            </a:r>
          </a:p>
          <a:p>
            <a:pPr marL="742950" lvl="1" indent="-285750">
              <a:buFont typeface="Arial" panose="020B0604020202020204" pitchFamily="34" charset="0"/>
              <a:buChar char="•"/>
            </a:pPr>
            <a:r>
              <a:rPr lang="en-US" sz="1400" dirty="0"/>
              <a:t>CatBoost</a:t>
            </a:r>
          </a:p>
          <a:p>
            <a:endParaRPr lang="en-US" sz="1400" dirty="0"/>
          </a:p>
          <a:p>
            <a:r>
              <a:rPr lang="en-US" sz="1400" b="1" dirty="0"/>
              <a:t>Objective: </a:t>
            </a:r>
            <a:r>
              <a:rPr lang="en-US" sz="1400" dirty="0"/>
              <a:t>To compare different models and select the best performing one based on accuracy and other metrics.</a:t>
            </a:r>
          </a:p>
        </p:txBody>
      </p:sp>
      <p:pic>
        <p:nvPicPr>
          <p:cNvPr id="3" name="Picture 2">
            <a:extLst>
              <a:ext uri="{FF2B5EF4-FFF2-40B4-BE49-F238E27FC236}">
                <a16:creationId xmlns:a16="http://schemas.microsoft.com/office/drawing/2014/main" id="{BDC83F40-D5AF-6594-E598-C0561E7DB629}"/>
              </a:ext>
            </a:extLst>
          </p:cNvPr>
          <p:cNvPicPr>
            <a:picLocks noChangeAspect="1"/>
          </p:cNvPicPr>
          <p:nvPr/>
        </p:nvPicPr>
        <p:blipFill>
          <a:blip r:embed="rId3"/>
          <a:stretch>
            <a:fillRect/>
          </a:stretch>
        </p:blipFill>
        <p:spPr>
          <a:xfrm>
            <a:off x="3972393" y="1366885"/>
            <a:ext cx="7772400" cy="3842534"/>
          </a:xfrm>
          <a:prstGeom prst="rect">
            <a:avLst/>
          </a:prstGeom>
        </p:spPr>
      </p:pic>
    </p:spTree>
    <p:extLst>
      <p:ext uri="{BB962C8B-B14F-4D97-AF65-F5344CB8AC3E}">
        <p14:creationId xmlns:p14="http://schemas.microsoft.com/office/powerpoint/2010/main" val="839212586"/>
      </p:ext>
    </p:extLst>
  </p:cSld>
  <p:clrMapOvr>
    <a:masterClrMapping/>
  </p:clrMapOvr>
  <mc:AlternateContent xmlns:mc="http://schemas.openxmlformats.org/markup-compatibility/2006" xmlns:p14="http://schemas.microsoft.com/office/powerpoint/2010/main">
    <mc:Choice Requires="p14">
      <p:transition spd="slow" p14:dur="2000" advTm="22356"/>
    </mc:Choice>
    <mc:Fallback xmlns="">
      <p:transition spd="slow" advTm="22356"/>
    </mc:Fallback>
  </mc:AlternateContent>
</p:sld>
</file>

<file path=ppt/theme/theme1.xml><?xml version="1.0" encoding="utf-8"?>
<a:theme xmlns:a="http://schemas.openxmlformats.org/drawingml/2006/main" name="Default Theme">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ＭＳ Ｐゴシック"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672</TotalTime>
  <Words>3083</Words>
  <Application>Microsoft Macintosh PowerPoint</Application>
  <PresentationFormat>Widescreen</PresentationFormat>
  <Paragraphs>326</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MS PGothic</vt:lpstr>
      <vt:lpstr>Aptos</vt:lpstr>
      <vt:lpstr>Arial</vt:lpstr>
      <vt:lpstr>Century Gothic</vt:lpstr>
      <vt:lpstr>Lucida Grande</vt:lpstr>
      <vt:lpstr>Palatino</vt:lpstr>
      <vt:lpstr>Default Theme</vt:lpstr>
      <vt:lpstr>Detection and Prevention of Vehicle Insurance Claim Fraud Leveraging Machine Learning for Accurate Fraud Detection  Machine Learning Fundamentals (AAI-510)</vt:lpstr>
      <vt:lpstr>Understanding the Problem</vt:lpstr>
      <vt:lpstr>Executive Summary</vt:lpstr>
      <vt:lpstr>Dataset Analysis</vt:lpstr>
      <vt:lpstr>Exploratory Data Analysis</vt:lpstr>
      <vt:lpstr>Exploratory Data Analysis</vt:lpstr>
      <vt:lpstr>Feature Engineering</vt:lpstr>
      <vt:lpstr>Feature Selection</vt:lpstr>
      <vt:lpstr>Model Development</vt:lpstr>
      <vt:lpstr>Model Evaluation</vt:lpstr>
      <vt:lpstr>Conclusion</vt:lpstr>
      <vt:lpstr>Societal Impacts</vt:lpstr>
    </vt:vector>
  </TitlesOfParts>
  <Company>AT&amp;T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HARIS, MUHAMMAD</dc:creator>
  <cp:lastModifiedBy>Thai Xayavongsa</cp:lastModifiedBy>
  <cp:revision>31</cp:revision>
  <dcterms:created xsi:type="dcterms:W3CDTF">2024-06-18T15:33:25Z</dcterms:created>
  <dcterms:modified xsi:type="dcterms:W3CDTF">2024-06-20T05:17:36Z</dcterms:modified>
</cp:coreProperties>
</file>