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2" r:id="rId5"/>
    <p:sldId id="280" r:id="rId6"/>
    <p:sldId id="286" r:id="rId7"/>
    <p:sldId id="281" r:id="rId8"/>
    <p:sldId id="273" r:id="rId9"/>
    <p:sldId id="270" r:id="rId10"/>
    <p:sldId id="282" r:id="rId11"/>
    <p:sldId id="263" r:id="rId12"/>
    <p:sldId id="264" r:id="rId13"/>
    <p:sldId id="265" r:id="rId14"/>
    <p:sldId id="292" r:id="rId15"/>
    <p:sldId id="291" r:id="rId16"/>
    <p:sldId id="266" r:id="rId17"/>
    <p:sldId id="267" r:id="rId18"/>
    <p:sldId id="268" r:id="rId19"/>
    <p:sldId id="288" r:id="rId20"/>
    <p:sldId id="289" r:id="rId21"/>
    <p:sldId id="283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2F2F"/>
    <a:srgbClr val="262626"/>
    <a:srgbClr val="F9F9F9"/>
    <a:srgbClr val="F8FAF6"/>
    <a:srgbClr val="F2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9" y="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12388-985B-4B75-BA09-B999185F1801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EED-9A9D-45B2-8E89-278C7A6CCD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6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14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9FF8-939F-401C-9892-1997D7A9135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日期占位符 1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9EB75-FE24-43CB-90FD-280975C686C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10" name="灯片编号占位符 3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138963-1525-4E4E-A5AE-A2B069EC336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607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607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.qt.io/qtinstallerframework/index.html" TargetMode="External"/><Relationship Id="rId5" Type="http://schemas.openxmlformats.org/officeDocument/2006/relationships/hyperlink" Target="https://github.com/QuasarApp/CQtDeployer" TargetMode="External"/><Relationship Id="rId4" Type="http://schemas.openxmlformats.org/officeDocument/2006/relationships/hyperlink" Target="https://doc.qt.io/qt-5/windows-deploymen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95752" y="36094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答辩人：欧秀成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75152" y="265955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指上谈兵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关键技术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4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多页面切换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7AFD97-CE80-4B0F-AFF6-F1CA70AA0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9" y="1635553"/>
            <a:ext cx="5446475" cy="5099993"/>
          </a:xfrm>
          <a:prstGeom prst="rect">
            <a:avLst/>
          </a:prstGeom>
        </p:spPr>
      </p:pic>
      <p:sp>
        <p:nvSpPr>
          <p:cNvPr id="9" name="椭圆 31">
            <a:extLst>
              <a:ext uri="{FF2B5EF4-FFF2-40B4-BE49-F238E27FC236}">
                <a16:creationId xmlns:a16="http://schemas.microsoft.com/office/drawing/2014/main" id="{FA866A55-FE10-4191-A646-43C4014693DC}"/>
              </a:ext>
            </a:extLst>
          </p:cNvPr>
          <p:cNvSpPr/>
          <p:nvPr/>
        </p:nvSpPr>
        <p:spPr>
          <a:xfrm>
            <a:off x="5992237" y="2240923"/>
            <a:ext cx="6007803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2BC38FBC-639C-4EDA-8003-BE69E0250D7A}"/>
              </a:ext>
            </a:extLst>
          </p:cNvPr>
          <p:cNvSpPr txBox="1"/>
          <p:nvPr/>
        </p:nvSpPr>
        <p:spPr>
          <a:xfrm>
            <a:off x="6438262" y="2719140"/>
            <a:ext cx="5365519" cy="27456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pc="100" dirty="0"/>
              <a:t>        项目采用</a:t>
            </a:r>
            <a:r>
              <a:rPr lang="en-US" altLang="zh-CN" spc="100" dirty="0"/>
              <a:t>QtQuick.Controls</a:t>
            </a:r>
            <a:r>
              <a:rPr lang="zh-CN" altLang="en-US" spc="100" dirty="0"/>
              <a:t>中的</a:t>
            </a:r>
            <a:r>
              <a:rPr lang="en-US" altLang="zh-CN" spc="100" dirty="0"/>
              <a:t>StackView</a:t>
            </a:r>
            <a:r>
              <a:rPr lang="zh-CN" altLang="en-US" spc="100" dirty="0"/>
              <a:t>控件实现程序的多页面切换，在</a:t>
            </a:r>
            <a:r>
              <a:rPr lang="en-US" altLang="zh-CN" spc="100" dirty="0"/>
              <a:t>StackView</a:t>
            </a:r>
            <a:r>
              <a:rPr lang="zh-CN" altLang="en-US" spc="100" dirty="0"/>
              <a:t>中赋值一个初始化的</a:t>
            </a:r>
            <a:r>
              <a:rPr lang="en-US" altLang="zh-CN" spc="100" dirty="0"/>
              <a:t>Item,</a:t>
            </a:r>
            <a:r>
              <a:rPr lang="zh-CN" altLang="en-US" spc="100" dirty="0"/>
              <a:t>并将</a:t>
            </a:r>
            <a:r>
              <a:rPr lang="en-US" altLang="zh-CN" spc="100" dirty="0"/>
              <a:t>StackView</a:t>
            </a:r>
            <a:r>
              <a:rPr lang="zh-CN" altLang="en-US" spc="100" dirty="0"/>
              <a:t>以属性传递的方式赋值给</a:t>
            </a:r>
            <a:r>
              <a:rPr lang="en-US" altLang="zh-CN" spc="100" dirty="0"/>
              <a:t>StackView</a:t>
            </a:r>
            <a:r>
              <a:rPr lang="zh-CN" altLang="en-US" spc="100" dirty="0"/>
              <a:t>的每一个</a:t>
            </a:r>
            <a:r>
              <a:rPr lang="en-US" altLang="zh-CN" spc="100" dirty="0"/>
              <a:t>Item</a:t>
            </a:r>
            <a:r>
              <a:rPr lang="zh-CN" altLang="en-US" spc="100" dirty="0"/>
              <a:t>，以便他们可以在不同的</a:t>
            </a:r>
            <a:r>
              <a:rPr lang="en-US" altLang="zh-CN" spc="100" dirty="0"/>
              <a:t>View</a:t>
            </a:r>
            <a:r>
              <a:rPr lang="zh-CN" altLang="en-US" spc="100" dirty="0"/>
              <a:t>中通过此属性来控制</a:t>
            </a:r>
            <a:r>
              <a:rPr lang="en-US" altLang="zh-CN" spc="100" dirty="0"/>
              <a:t>StackView</a:t>
            </a:r>
            <a:r>
              <a:rPr lang="zh-CN" altLang="en-US" spc="100" dirty="0"/>
              <a:t>的</a:t>
            </a:r>
            <a:r>
              <a:rPr lang="en-US" altLang="zh-CN" spc="100" dirty="0"/>
              <a:t>pop</a:t>
            </a:r>
            <a:r>
              <a:rPr lang="zh-CN" altLang="en-US" spc="100" dirty="0"/>
              <a:t>和</a:t>
            </a:r>
            <a:r>
              <a:rPr lang="en-US" altLang="zh-CN" spc="100" dirty="0"/>
              <a:t>push</a:t>
            </a:r>
            <a:r>
              <a:rPr lang="zh-CN" altLang="en-US" spc="100" dirty="0"/>
              <a:t>。项目也在需要的</a:t>
            </a:r>
            <a:r>
              <a:rPr lang="en-US" altLang="zh-CN" spc="100" dirty="0"/>
              <a:t>view</a:t>
            </a:r>
            <a:r>
              <a:rPr lang="zh-CN" altLang="en-US" spc="100" dirty="0"/>
              <a:t>中传递</a:t>
            </a:r>
            <a:r>
              <a:rPr lang="en-US" altLang="zh-CN" spc="100" dirty="0"/>
              <a:t>window</a:t>
            </a:r>
            <a:r>
              <a:rPr lang="zh-CN" altLang="en-US" spc="100" dirty="0"/>
              <a:t>属性，</a:t>
            </a:r>
            <a:r>
              <a:rPr lang="en-US" altLang="zh-CN" spc="100" dirty="0"/>
              <a:t>view</a:t>
            </a:r>
            <a:r>
              <a:rPr lang="zh-CN" altLang="en-US" spc="100" dirty="0"/>
              <a:t>可以通过此属性控制程序的退出。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动态创建和销毁组件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11A6FE-51C6-4BF4-83A2-5BDD4DAC5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" y="2972406"/>
            <a:ext cx="4775650" cy="2549014"/>
          </a:xfrm>
          <a:prstGeom prst="rect">
            <a:avLst/>
          </a:prstGeom>
        </p:spPr>
      </p:pic>
      <p:sp>
        <p:nvSpPr>
          <p:cNvPr id="11" name="椭圆 31">
            <a:extLst>
              <a:ext uri="{FF2B5EF4-FFF2-40B4-BE49-F238E27FC236}">
                <a16:creationId xmlns:a16="http://schemas.microsoft.com/office/drawing/2014/main" id="{385DB85B-08F6-4A42-A265-F83FFB6CAE86}"/>
              </a:ext>
            </a:extLst>
          </p:cNvPr>
          <p:cNvSpPr/>
          <p:nvPr/>
        </p:nvSpPr>
        <p:spPr>
          <a:xfrm>
            <a:off x="5992237" y="2240923"/>
            <a:ext cx="6007803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033A44A2-8762-4135-BA25-6604115A90F6}"/>
              </a:ext>
            </a:extLst>
          </p:cNvPr>
          <p:cNvSpPr txBox="1"/>
          <p:nvPr/>
        </p:nvSpPr>
        <p:spPr>
          <a:xfrm>
            <a:off x="6438262" y="2719140"/>
            <a:ext cx="5365519" cy="23653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pc="100" dirty="0"/>
              <a:t>        项目使用</a:t>
            </a:r>
            <a:r>
              <a:rPr lang="en-US" altLang="zh-CN" spc="100" dirty="0"/>
              <a:t>JavaScript + Qml</a:t>
            </a:r>
            <a:r>
              <a:rPr lang="zh-CN" altLang="en-US" spc="100" dirty="0"/>
              <a:t>多语言结合的方式，实现程序中动态创建和销毁组件。例如，程序中飘动的云朵、娱乐模式缓缓上升的气球，这些组件都是通过</a:t>
            </a:r>
            <a:r>
              <a:rPr lang="en-US" altLang="zh-CN" spc="100" dirty="0"/>
              <a:t>Timer</a:t>
            </a:r>
            <a:r>
              <a:rPr lang="zh-CN" altLang="en-US" spc="100" dirty="0"/>
              <a:t>和</a:t>
            </a:r>
            <a:r>
              <a:rPr lang="en-US" altLang="zh-CN" spc="100" dirty="0"/>
              <a:t>Qt.createComponent</a:t>
            </a:r>
            <a:r>
              <a:rPr lang="zh-CN" altLang="en-US" spc="100" dirty="0"/>
              <a:t>的结合实现的，程序在组件超出屏幕范围时销毁组件，避免资源的消耗。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478468" y="435008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打字交互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C55D54-057D-4579-8023-A35184647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57" y="1711947"/>
            <a:ext cx="4686423" cy="4941771"/>
          </a:xfrm>
          <a:prstGeom prst="rect">
            <a:avLst/>
          </a:prstGeom>
        </p:spPr>
      </p:pic>
      <p:sp>
        <p:nvSpPr>
          <p:cNvPr id="9" name="椭圆 31">
            <a:extLst>
              <a:ext uri="{FF2B5EF4-FFF2-40B4-BE49-F238E27FC236}">
                <a16:creationId xmlns:a16="http://schemas.microsoft.com/office/drawing/2014/main" id="{1B9CBE8E-01DA-4749-85EE-B771300DE41D}"/>
              </a:ext>
            </a:extLst>
          </p:cNvPr>
          <p:cNvSpPr/>
          <p:nvPr/>
        </p:nvSpPr>
        <p:spPr>
          <a:xfrm>
            <a:off x="5992237" y="2240923"/>
            <a:ext cx="6007803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FC4FC6D1-E3B1-4B9D-BD17-23A83339E766}"/>
              </a:ext>
            </a:extLst>
          </p:cNvPr>
          <p:cNvSpPr txBox="1"/>
          <p:nvPr/>
        </p:nvSpPr>
        <p:spPr>
          <a:xfrm>
            <a:off x="6457718" y="3073227"/>
            <a:ext cx="5365519" cy="19806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pc="100" dirty="0"/>
              <a:t>        项目使用</a:t>
            </a:r>
            <a:r>
              <a:rPr lang="en-US" altLang="zh-CN" spc="100" dirty="0"/>
              <a:t>TextEdit</a:t>
            </a:r>
            <a:r>
              <a:rPr lang="zh-CN" altLang="en-US" spc="100" dirty="0"/>
              <a:t>控件显示文本内容，并自定义光标高亮，通过文字选择、光标移动等操作，实现打字交互。项目使用</a:t>
            </a:r>
            <a:r>
              <a:rPr lang="en-US" altLang="zh-CN" spc="100" dirty="0"/>
              <a:t>Flickable</a:t>
            </a:r>
            <a:r>
              <a:rPr lang="zh-CN" altLang="en-US" spc="100" dirty="0"/>
              <a:t>做为</a:t>
            </a:r>
            <a:r>
              <a:rPr lang="en-US" altLang="zh-CN" spc="100" dirty="0"/>
              <a:t>TextEdit</a:t>
            </a:r>
            <a:r>
              <a:rPr lang="zh-CN" altLang="en-US" spc="100" dirty="0"/>
              <a:t>的父对象，通过控制</a:t>
            </a:r>
            <a:r>
              <a:rPr lang="en-US" altLang="zh-CN" spc="100" dirty="0"/>
              <a:t>contentX</a:t>
            </a:r>
            <a:r>
              <a:rPr lang="zh-CN" altLang="en-US" spc="100" dirty="0"/>
              <a:t>和</a:t>
            </a:r>
            <a:r>
              <a:rPr lang="en-US" altLang="zh-CN" spc="100" dirty="0"/>
              <a:t>contentY</a:t>
            </a:r>
            <a:r>
              <a:rPr lang="zh-CN" altLang="en-US" spc="100" dirty="0"/>
              <a:t>的值，实现</a:t>
            </a:r>
            <a:r>
              <a:rPr lang="en-US" altLang="zh-CN" spc="100" dirty="0"/>
              <a:t>TextEdit</a:t>
            </a:r>
            <a:r>
              <a:rPr lang="zh-CN" altLang="en-US" spc="100" dirty="0"/>
              <a:t>内容的自动翻滚。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478468" y="435008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打包程序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9" name="椭圆 31">
            <a:extLst>
              <a:ext uri="{FF2B5EF4-FFF2-40B4-BE49-F238E27FC236}">
                <a16:creationId xmlns:a16="http://schemas.microsoft.com/office/drawing/2014/main" id="{1B9CBE8E-01DA-4749-85EE-B771300DE41D}"/>
              </a:ext>
            </a:extLst>
          </p:cNvPr>
          <p:cNvSpPr/>
          <p:nvPr/>
        </p:nvSpPr>
        <p:spPr>
          <a:xfrm>
            <a:off x="5969185" y="2273408"/>
            <a:ext cx="6007803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FC4FC6D1-E3B1-4B9D-BD17-23A83339E766}"/>
              </a:ext>
            </a:extLst>
          </p:cNvPr>
          <p:cNvSpPr txBox="1"/>
          <p:nvPr/>
        </p:nvSpPr>
        <p:spPr>
          <a:xfrm>
            <a:off x="6176683" y="2877285"/>
            <a:ext cx="5661924" cy="23609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pc="100" dirty="0"/>
              <a:t>        项目使用</a:t>
            </a:r>
            <a:r>
              <a:rPr lang="en-US" altLang="zh-CN" spc="100" dirty="0"/>
              <a:t>windeployqt(</a:t>
            </a:r>
            <a:r>
              <a:rPr lang="en-US" altLang="zh-CN" spc="100" dirty="0">
                <a:hlinkClick r:id="rId4"/>
              </a:rPr>
              <a:t>https://doc.qt.io/qt-5/windows-deployment.html</a:t>
            </a:r>
            <a:r>
              <a:rPr lang="en-US" altLang="zh-CN" spc="100" dirty="0"/>
              <a:t>)</a:t>
            </a:r>
            <a:r>
              <a:rPr lang="zh-CN" altLang="en-US" spc="100" dirty="0"/>
              <a:t>和</a:t>
            </a:r>
            <a:r>
              <a:rPr lang="en-US" altLang="zh-CN" spc="100" dirty="0"/>
              <a:t>cqtdeployer (</a:t>
            </a:r>
            <a:r>
              <a:rPr lang="en-US" altLang="zh-CN" spc="100" dirty="0">
                <a:hlinkClick r:id="rId5"/>
              </a:rPr>
              <a:t>https://github.com/QuasarApp/CQtDeployer</a:t>
            </a:r>
            <a:r>
              <a:rPr lang="en-US" altLang="zh-CN" spc="100" dirty="0"/>
              <a:t>)</a:t>
            </a:r>
            <a:r>
              <a:rPr lang="zh-CN" altLang="en-US" spc="100" dirty="0"/>
              <a:t>工具对程序进行依赖库的打包处理，依靠</a:t>
            </a:r>
            <a:r>
              <a:rPr lang="en-US" altLang="zh-CN" spc="100" dirty="0"/>
              <a:t>Qt Installer Framework(</a:t>
            </a:r>
            <a:r>
              <a:rPr lang="en-US" altLang="zh-CN" spc="100" dirty="0">
                <a:hlinkClick r:id="rId6"/>
              </a:rPr>
              <a:t>https://doc.qt.io/qtinstallerframework/index.html</a:t>
            </a:r>
            <a:r>
              <a:rPr lang="en-US" altLang="zh-CN" spc="100" dirty="0"/>
              <a:t>)</a:t>
            </a:r>
            <a:r>
              <a:rPr lang="zh-CN" altLang="en-US" spc="100" dirty="0"/>
              <a:t>为项目制作安装程序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142695-BC28-44DB-B921-E81853BEBD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9" y="1992772"/>
            <a:ext cx="5156491" cy="43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37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作品展示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5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47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05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10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主界面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D2F2DE-4970-4762-B58A-DAC962D3F7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1562152"/>
            <a:ext cx="7663612" cy="5109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新人教学模式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D8B40-9E9E-4CE5-A7CB-59E181E80E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21" y="1700394"/>
            <a:ext cx="7391887" cy="4927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练习模式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3F5605-359A-4FD8-A678-125870047B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85" y="1649918"/>
            <a:ext cx="7491109" cy="4994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娱乐模式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CEF3F3-26D0-43B2-ABB4-1CB78BA24A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2" y="2312894"/>
            <a:ext cx="5454299" cy="39361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000B43-B025-498F-9156-F501B35B21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2895"/>
            <a:ext cx="5515745" cy="3936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4"/>
          <p:cNvSpPr>
            <a:spLocks noEditPoints="1"/>
          </p:cNvSpPr>
          <p:nvPr/>
        </p:nvSpPr>
        <p:spPr bwMode="auto">
          <a:xfrm>
            <a:off x="10907383" y="619602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862970" y="801778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399418" y="540168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项目背景</a:t>
            </a:r>
          </a:p>
        </p:txBody>
      </p:sp>
      <p:sp>
        <p:nvSpPr>
          <p:cNvPr id="21" name="Freeform 34"/>
          <p:cNvSpPr>
            <a:spLocks noEditPoints="1"/>
          </p:cNvSpPr>
          <p:nvPr/>
        </p:nvSpPr>
        <p:spPr bwMode="auto">
          <a:xfrm>
            <a:off x="10933727" y="2018634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6889314" y="2200810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425762" y="1939200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开发框架</a:t>
            </a:r>
          </a:p>
        </p:txBody>
      </p:sp>
      <p:sp>
        <p:nvSpPr>
          <p:cNvPr id="24" name="Freeform 34"/>
          <p:cNvSpPr>
            <a:spLocks noEditPoints="1"/>
          </p:cNvSpPr>
          <p:nvPr/>
        </p:nvSpPr>
        <p:spPr bwMode="auto">
          <a:xfrm>
            <a:off x="10909728" y="339299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865315" y="357517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01763" y="3313562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功能模块</a:t>
            </a:r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10902237" y="4880972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891617" y="507984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406445" y="4798029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关键技术</a:t>
            </a:r>
          </a:p>
        </p:txBody>
      </p:sp>
      <p:sp>
        <p:nvSpPr>
          <p:cNvPr id="30" name="Freeform 197"/>
          <p:cNvSpPr>
            <a:spLocks noEditPoints="1"/>
          </p:cNvSpPr>
          <p:nvPr/>
        </p:nvSpPr>
        <p:spPr bwMode="auto">
          <a:xfrm>
            <a:off x="887920" y="2355307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90055" y="3388063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 录</a:t>
            </a:r>
            <a:r>
              <a:rPr lang="en-US" altLang="zh-CN" sz="2400" b="1" dirty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/contents</a:t>
            </a:r>
            <a:endParaRPr lang="zh-CN" altLang="en-US" sz="13800" b="1" dirty="0">
              <a:solidFill>
                <a:srgbClr val="2E2E2E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32" name="Group 4"/>
          <p:cNvGrpSpPr>
            <a:grpSpLocks noChangeAspect="1"/>
          </p:cNvGrpSpPr>
          <p:nvPr/>
        </p:nvGrpSpPr>
        <p:grpSpPr bwMode="auto">
          <a:xfrm flipV="1">
            <a:off x="6796115" y="1424124"/>
            <a:ext cx="739929" cy="763583"/>
            <a:chOff x="1308" y="1009"/>
            <a:chExt cx="1001" cy="1033"/>
          </a:xfrm>
        </p:grpSpPr>
        <p:sp>
          <p:nvSpPr>
            <p:cNvPr id="3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 flipV="1">
            <a:off x="6796115" y="2804615"/>
            <a:ext cx="739929" cy="763583"/>
            <a:chOff x="1308" y="1009"/>
            <a:chExt cx="1001" cy="1033"/>
          </a:xfrm>
        </p:grpSpPr>
        <p:sp>
          <p:nvSpPr>
            <p:cNvPr id="4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2" name="Group 4"/>
          <p:cNvGrpSpPr>
            <a:grpSpLocks noChangeAspect="1"/>
          </p:cNvGrpSpPr>
          <p:nvPr/>
        </p:nvGrpSpPr>
        <p:grpSpPr bwMode="auto">
          <a:xfrm flipV="1">
            <a:off x="6761052" y="30199"/>
            <a:ext cx="739929" cy="763583"/>
            <a:chOff x="1308" y="1009"/>
            <a:chExt cx="1001" cy="1033"/>
          </a:xfrm>
        </p:grpSpPr>
        <p:sp>
          <p:nvSpPr>
            <p:cNvPr id="5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 flipV="1">
            <a:off x="6796115" y="4296083"/>
            <a:ext cx="732153" cy="755559"/>
            <a:chOff x="1308" y="1009"/>
            <a:chExt cx="1001" cy="1033"/>
          </a:xfrm>
        </p:grpSpPr>
        <p:sp>
          <p:nvSpPr>
            <p:cNvPr id="6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5" name="Freeform 34">
            <a:extLst>
              <a:ext uri="{FF2B5EF4-FFF2-40B4-BE49-F238E27FC236}">
                <a16:creationId xmlns:a16="http://schemas.microsoft.com/office/drawing/2014/main" id="{2B967995-1A11-4656-8A71-A4083835502F}"/>
              </a:ext>
            </a:extLst>
          </p:cNvPr>
          <p:cNvSpPr>
            <a:spLocks noEditPoints="1"/>
          </p:cNvSpPr>
          <p:nvPr/>
        </p:nvSpPr>
        <p:spPr bwMode="auto">
          <a:xfrm>
            <a:off x="10933727" y="6221603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任意多边形 27">
            <a:extLst>
              <a:ext uri="{FF2B5EF4-FFF2-40B4-BE49-F238E27FC236}">
                <a16:creationId xmlns:a16="http://schemas.microsoft.com/office/drawing/2014/main" id="{38DA5B72-6CAA-4998-A8BF-3AE80415B2E4}"/>
              </a:ext>
            </a:extLst>
          </p:cNvPr>
          <p:cNvSpPr/>
          <p:nvPr/>
        </p:nvSpPr>
        <p:spPr>
          <a:xfrm>
            <a:off x="6889314" y="640377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AE2DD5F-F83C-45DF-B99E-C277E210EE80}"/>
              </a:ext>
            </a:extLst>
          </p:cNvPr>
          <p:cNvSpPr txBox="1"/>
          <p:nvPr/>
        </p:nvSpPr>
        <p:spPr>
          <a:xfrm>
            <a:off x="7425762" y="6142169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5.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作品展示</a:t>
            </a:r>
          </a:p>
        </p:txBody>
      </p:sp>
      <p:grpSp>
        <p:nvGrpSpPr>
          <p:cNvPr id="88" name="Group 4">
            <a:extLst>
              <a:ext uri="{FF2B5EF4-FFF2-40B4-BE49-F238E27FC236}">
                <a16:creationId xmlns:a16="http://schemas.microsoft.com/office/drawing/2014/main" id="{EA256521-2D7A-49B6-8937-CA3DB076B53E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6831275" y="5658876"/>
            <a:ext cx="732153" cy="755559"/>
            <a:chOff x="1308" y="1009"/>
            <a:chExt cx="1001" cy="1033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74C5EE6F-D288-4D07-AD94-B561FD679D4B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083541F0-FB43-4670-88CA-02D37D139E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AE97E378-EDEC-454A-997B-8FDDA879FB3B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0BC47EB7-F4A3-49DA-917A-FAE27C6E950B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C3CB27CD-3C12-4432-B783-EDBB7D08F102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3902EDC4-43DF-4CBE-B782-949EDD1550FE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B5E9458B-D568-467C-B9FF-3EECBDA38140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52A12E18-3367-4823-B2F6-DE4A9C52DA39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E9C2771B-34B5-4AA0-80AE-46A4880351FF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50"/>
                            </p:stCondLst>
                            <p:childTnLst>
                              <p:par>
                                <p:cTn id="6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/>
      <p:bldP spid="85" grpId="0" animBg="1"/>
      <p:bldP spid="86" grpId="0" animBg="1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测速模式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970A62-8112-474D-A341-8857E29EF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6" y="2463044"/>
            <a:ext cx="5308221" cy="36147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A29E10-3FCB-4500-A96E-B0C32F83E4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379" y="2463044"/>
            <a:ext cx="5456082" cy="3614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93914" y="3013501"/>
            <a:ext cx="191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项目背景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1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项目背景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31"/>
          <p:cNvSpPr/>
          <p:nvPr/>
        </p:nvSpPr>
        <p:spPr>
          <a:xfrm>
            <a:off x="4735513" y="22215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2498" y="1912076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6"/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 flipH="1">
            <a:off x="925121" y="5075124"/>
            <a:ext cx="2646878" cy="903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8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</a:p>
        </p:txBody>
      </p:sp>
      <p:sp>
        <p:nvSpPr>
          <p:cNvPr id="26" name="文本框 2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5311239" y="2640738"/>
            <a:ext cx="5365519" cy="28007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C5D8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</a:t>
            </a:r>
            <a:r>
              <a:rPr lang="zh-CN" altLang="en-US" dirty="0"/>
              <a:t>随着信息技术的快速发展，越来越多的人使用电脑进行学习和办公。熟练的打字员在课堂上做笔记或者进行文档编写时具有很大的优势，他们能够快速的使用电脑进行文字的录入，从而能够精准并且快速地进行资料的整理。因此，快速且准确的打字能力对于经常使用电脑设备的人员尤其重要。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    “指上谈兵”是一款桌面打字软件，它可以帮助用户快速的提升打字速度和打字的准确率，从而提供工作和学习的效率。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开发框架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2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492705" y="342641"/>
            <a:ext cx="4542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开发框架</a:t>
            </a: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E55D071-8233-4BD4-9357-6B6A26F17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52" y="3004837"/>
            <a:ext cx="3657696" cy="2035682"/>
          </a:xfrm>
          <a:prstGeom prst="rect">
            <a:avLst/>
          </a:prstGeom>
        </p:spPr>
      </p:pic>
      <p:sp>
        <p:nvSpPr>
          <p:cNvPr id="56" name="椭圆 31">
            <a:extLst>
              <a:ext uri="{FF2B5EF4-FFF2-40B4-BE49-F238E27FC236}">
                <a16:creationId xmlns:a16="http://schemas.microsoft.com/office/drawing/2014/main" id="{0A238005-9927-4916-BB65-73EB911D4E7A}"/>
              </a:ext>
            </a:extLst>
          </p:cNvPr>
          <p:cNvSpPr/>
          <p:nvPr/>
        </p:nvSpPr>
        <p:spPr>
          <a:xfrm>
            <a:off x="5138122" y="2242038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6E0AE57E-87C9-44ED-80C5-9CEFDF982391}"/>
              </a:ext>
            </a:extLst>
          </p:cNvPr>
          <p:cNvSpPr txBox="1"/>
          <p:nvPr/>
        </p:nvSpPr>
        <p:spPr>
          <a:xfrm>
            <a:off x="5461364" y="2647910"/>
            <a:ext cx="5756496" cy="27495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0" b="1" dirty="0">
                <a:solidFill>
                  <a:srgbClr val="4C5D8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</a:t>
            </a:r>
            <a:r>
              <a:rPr lang="zh-CN" altLang="en-US" sz="2800" spc="150" dirty="0">
                <a:latin typeface="华文宋体" panose="02010600040101010101" pitchFamily="2" charset="-122"/>
                <a:ea typeface="华文宋体" panose="02010600040101010101" pitchFamily="2" charset="-122"/>
              </a:rPr>
              <a:t>本项目基于“</a:t>
            </a:r>
            <a:r>
              <a:rPr lang="en-US" altLang="zh-CN" sz="2800" spc="150" dirty="0">
                <a:latin typeface="华文宋体" panose="02010600040101010101" pitchFamily="2" charset="-122"/>
                <a:ea typeface="华文宋体" panose="02010600040101010101" pitchFamily="2" charset="-122"/>
              </a:rPr>
              <a:t>Qt 6.2 Beta 1 Released</a:t>
            </a:r>
            <a:r>
              <a:rPr lang="zh-CN" altLang="en-US" sz="2800" spc="150" dirty="0">
                <a:latin typeface="华文宋体" panose="02010600040101010101" pitchFamily="2" charset="-122"/>
                <a:ea typeface="华文宋体" panose="02010600040101010101" pitchFamily="2" charset="-122"/>
              </a:rPr>
              <a:t>”进行开发，以“</a:t>
            </a:r>
            <a:r>
              <a:rPr lang="en-US" altLang="zh-CN" sz="2800" spc="150" dirty="0">
                <a:latin typeface="华文宋体" panose="02010600040101010101" pitchFamily="2" charset="-122"/>
                <a:ea typeface="华文宋体" panose="02010600040101010101" pitchFamily="2" charset="-122"/>
              </a:rPr>
              <a:t>Qt Quick</a:t>
            </a:r>
            <a:r>
              <a:rPr lang="zh-CN" altLang="en-US" sz="2800" spc="150" dirty="0">
                <a:latin typeface="华文宋体" panose="02010600040101010101" pitchFamily="2" charset="-122"/>
                <a:ea typeface="华文宋体" panose="02010600040101010101" pitchFamily="2" charset="-122"/>
              </a:rPr>
              <a:t>”框架为基础进行软件界面的编写，采用</a:t>
            </a:r>
            <a:r>
              <a:rPr lang="en-US" altLang="zh-CN" sz="2800" spc="150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JavaScript + Qml + C++</a:t>
            </a:r>
            <a:r>
              <a:rPr lang="zh-CN" altLang="en-US" sz="2800" spc="15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的方式实现软件的基本功能。</a:t>
            </a:r>
            <a:endParaRPr lang="zh-CN" altLang="en-US" sz="2800" spc="1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功能模块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3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总体结构框图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9A2ED2-2FD7-4718-A21F-E2A5AFCE6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50" y="1462979"/>
            <a:ext cx="9252857" cy="5269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23087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功能概述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E38C3113-8B42-4774-AFFC-32F520279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78467"/>
              </p:ext>
            </p:extLst>
          </p:nvPr>
        </p:nvGraphicFramePr>
        <p:xfrm>
          <a:off x="2032000" y="1834787"/>
          <a:ext cx="8128000" cy="449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10760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4031367"/>
                    </a:ext>
                  </a:extLst>
                </a:gridCol>
              </a:tblGrid>
              <a:tr h="395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功能概述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35699"/>
                  </a:ext>
                </a:extLst>
              </a:tr>
              <a:tr h="683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主界面选择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选择游戏模式（新人教学模式、练习模式、娱乐模式、测速模式）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87742"/>
                  </a:ext>
                </a:extLst>
              </a:tr>
              <a:tr h="683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按键手势提示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在新人教学模式中，指导用户使用正确的手势进行打字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75614"/>
                  </a:ext>
                </a:extLst>
              </a:tr>
              <a:tr h="683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导入文件练习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用户可在练习模式中自行导入文件进行打字练习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681"/>
                  </a:ext>
                </a:extLst>
              </a:tr>
              <a:tr h="683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难度选择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在娱乐模式中，用户可选择气球的上升速度，以控制游戏的难度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43990"/>
                  </a:ext>
                </a:extLst>
              </a:tr>
              <a:tr h="683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单词列表选择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用户可选择娱乐模式的单词内容，从而有针对性的进行打字练习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73003"/>
                  </a:ext>
                </a:extLst>
              </a:tr>
              <a:tr h="683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测速时间选择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在测速模式中，用户可选择测速的时间，在规定时间内进行打字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9243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论文答辩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656</Words>
  <Application>Microsoft Office PowerPoint</Application>
  <PresentationFormat>宽屏</PresentationFormat>
  <Paragraphs>80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方正静蕾简体</vt:lpstr>
      <vt:lpstr>方正兰亭超细黑简体</vt:lpstr>
      <vt:lpstr>方正喵呜体</vt:lpstr>
      <vt:lpstr>华文隶书</vt:lpstr>
      <vt:lpstr>华文宋体</vt:lpstr>
      <vt:lpstr>微软雅黑</vt:lpstr>
      <vt:lpstr>幼圆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第一PPT模板网-WWW.1PPT.COM</dc:creator>
  <cp:keywords>第一PPT模板网-WWW.1PPT.COM</cp:keywords>
  <cp:lastModifiedBy>欧 秀成</cp:lastModifiedBy>
  <cp:revision>162</cp:revision>
  <dcterms:created xsi:type="dcterms:W3CDTF">2017-04-02T11:58:00Z</dcterms:created>
  <dcterms:modified xsi:type="dcterms:W3CDTF">2021-07-15T06:18:12Z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