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71" r:id="rId5"/>
    <p:sldId id="259" r:id="rId6"/>
    <p:sldId id="272" r:id="rId7"/>
    <p:sldId id="260" r:id="rId8"/>
    <p:sldId id="273" r:id="rId9"/>
    <p:sldId id="261" r:id="rId10"/>
    <p:sldId id="274" r:id="rId11"/>
    <p:sldId id="263" r:id="rId12"/>
    <p:sldId id="275" r:id="rId13"/>
    <p:sldId id="276" r:id="rId14"/>
    <p:sldId id="264" r:id="rId15"/>
    <p:sldId id="265" r:id="rId16"/>
    <p:sldId id="267" r:id="rId17"/>
    <p:sldId id="270" r:id="rId18"/>
    <p:sldId id="268" r:id="rId19"/>
    <p:sldId id="269" r:id="rId20"/>
    <p:sldId id="27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2" d="100"/>
          <a:sy n="52" d="100"/>
        </p:scale>
        <p:origin x="39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BD0E7-F3CB-4E31-9D34-29D138750255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2A6FA-6FA3-4E9D-9169-2705E0392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040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Definition of robust. ECE~(expected calibration error)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2A6FA-6FA3-4E9D-9169-2705E03922D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653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Definition of robust. ECE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2A6FA-6FA3-4E9D-9169-2705E03922D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151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2A6FA-6FA3-4E9D-9169-2705E03922D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103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2A6FA-6FA3-4E9D-9169-2705E03922D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812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2A6FA-6FA3-4E9D-9169-2705E03922D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385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2A6FA-6FA3-4E9D-9169-2705E03922D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58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Each pre-activation.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2A6FA-6FA3-4E9D-9169-2705E03922D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599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Each pre-activation.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2A6FA-6FA3-4E9D-9169-2705E03922D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981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Each pre-activation.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2A6FA-6FA3-4E9D-9169-2705E03922D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479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F42B8-9E81-4AE4-B872-1781E8157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342ABD-5DB1-4046-B2EB-D68FFD76E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B0F6E0-5C9A-44CD-95B3-76BC3705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01A36-1F38-4D24-AEE0-D1DCB6F8C16C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9B0FA9-E0F6-4AFF-B059-4DFD390D5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E8464C-B653-45A7-B714-7CA040E0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D95A-553A-4382-ACCD-3E6BAFC9D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7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7131C-E9C5-4766-BB5E-BA8486FEC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5E3C6B-BE57-4FC9-8705-23FC07C2E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651EDB-A212-4AA7-B2BB-96404982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01A36-1F38-4D24-AEE0-D1DCB6F8C16C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FE15E2-4687-4795-A7E2-6189E195A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E51235-7DE1-416F-90EA-78A0DA42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D95A-553A-4382-ACCD-3E6BAFC9D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95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9B6368-927E-4531-A7F8-54A315ACFB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0C0430-51C1-465F-AF24-0F5424102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CC3169-6B20-4718-BACE-BE6A35D5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01A36-1F38-4D24-AEE0-D1DCB6F8C16C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7AC3C8-34C7-46C8-BCE7-99979834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22AE53-1C35-46BA-AB39-56AA9F833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D95A-553A-4382-ACCD-3E6BAFC9D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85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69408-51F2-44F8-AC54-7C228BAB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F1C41C-64FF-441D-B401-77CA09D53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CB38E3-BFDF-450C-9064-2FFB773E8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01A36-1F38-4D24-AEE0-D1DCB6F8C16C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87630A-8AF6-44C7-A254-50A2E7FD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CEC911-A6C0-4CC4-B4D4-D8A8659C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D95A-553A-4382-ACCD-3E6BAFC9D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95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6FE60-8A4B-4B71-BEC4-A2C67BAD3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B3CDD7-B29F-4436-B088-35C37271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742438-DB1A-4CD2-BE7E-A645FC803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01A36-1F38-4D24-AEE0-D1DCB6F8C16C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FE69D9-3A02-43D4-AB46-7ADCE37B3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735F03-9570-413C-AA61-66B89FF5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D95A-553A-4382-ACCD-3E6BAFC9D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155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755B8-E827-453C-908B-ED5CB619F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143BD2-F66B-4DB1-BCD3-011F1C371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FE31CB-BD3C-4C64-86E4-63009ECFA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2F5A2E-F382-4831-91DF-EE033935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01A36-1F38-4D24-AEE0-D1DCB6F8C16C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21E98C-EA2C-4985-96BE-A0262BBB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15782E-A573-4BA0-8D1F-E8510914A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D95A-553A-4382-ACCD-3E6BAFC9D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4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87674-6019-4C35-9C02-57B0FAC82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20FBC9-0697-4B91-B850-48749FBD8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C2962D-30FE-4894-A9A5-F3C8574FE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B645DF-8FE6-4305-B274-30056E8E0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FEEB15-6196-4073-905B-7C09A374B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85EA2B-CE4C-4710-8B63-DDFCD1E8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01A36-1F38-4D24-AEE0-D1DCB6F8C16C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45E234-6871-43CE-8A94-7D2989F67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E2E4EA-C2B4-409A-80AA-6996CEBA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D95A-553A-4382-ACCD-3E6BAFC9D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2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059A5-8642-4856-95A7-F4D19794B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269865-7F4A-4CD6-B0D6-76C01E0E8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01A36-1F38-4D24-AEE0-D1DCB6F8C16C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FFC4C4-9151-4486-92BC-3F6B3D25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309383-8EFF-4845-B21C-88A31389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D95A-553A-4382-ACCD-3E6BAFC9D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47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A5B063-F982-4C09-85D0-38ABDF9E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01A36-1F38-4D24-AEE0-D1DCB6F8C16C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FA8029-4147-42D5-AA58-9935171D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A9B2C8-442F-4EFE-A861-C9E94DEB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D95A-553A-4382-ACCD-3E6BAFC9D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48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4559A-5B18-4C2C-89EA-307294443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9546FE-9B26-470C-8EE2-0D441CEB3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51BCDF-0EBA-4265-A4BA-914E42F45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7C5E0B-B624-4DF6-BABF-611D470A1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01A36-1F38-4D24-AEE0-D1DCB6F8C16C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7D6850-ADA7-4C17-9AB4-51857A71D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34518E-4452-4599-9CC2-B0D3BF9B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D95A-553A-4382-ACCD-3E6BAFC9D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4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32098-52F4-4B2A-9F27-4442D5C79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56E82E-C596-4D02-B10D-C4EF01300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A20F23-021B-46AA-BEAB-E821B63DE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01EA22-87A9-4BCF-B8B2-D70154805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01A36-1F38-4D24-AEE0-D1DCB6F8C16C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A04968-6232-43FC-8BC5-E94686C4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409DEA-9162-4062-8D94-EED4F4287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D95A-553A-4382-ACCD-3E6BAFC9D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17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0609E0-9033-4B17-9B91-503EB6598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674289-6F1C-4DED-81C7-7FADF047F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888A4B-F81B-4F4A-9EF6-1C5C887AD7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01A36-1F38-4D24-AEE0-D1DCB6F8C16C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F1578-1B5E-4EF3-81C0-270B5DA7B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9D475E-D3A0-4B9D-BFE9-A58224005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ED95A-553A-4382-ACCD-3E6BAFC9D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74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74DAF-9EF5-4747-8948-59D724042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3228"/>
            <a:ext cx="9144000" cy="1655763"/>
          </a:xfrm>
        </p:spPr>
        <p:txBody>
          <a:bodyPr>
            <a:normAutofit/>
          </a:bodyPr>
          <a:lstStyle/>
          <a:p>
            <a:r>
              <a:rPr lang="en-US" altLang="zh-CN" sz="4800" b="1" dirty="0"/>
              <a:t>Training Independent Subnetworks for Robust Prediction</a:t>
            </a:r>
            <a:endParaRPr lang="zh-CN" altLang="en-US" sz="4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028606-77B3-4D92-B190-EDC90681A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652" y="3001947"/>
            <a:ext cx="7190695" cy="295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80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7EDA4-29EB-4F23-8587-05413F9A1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23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Does it work?</a:t>
            </a:r>
            <a:endParaRPr lang="zh-CN" altLang="en-US"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99738C-2876-4FB7-B85E-D2A249C8C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1803"/>
            <a:ext cx="12192000" cy="29468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8A2E4BF-7DDA-4F4A-B7B3-681605DD3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42718"/>
            <a:ext cx="12192000" cy="271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76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7EDA4-29EB-4F23-8587-05413F9A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Analysis – Toy data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6DF1D8-CCB6-4459-9F45-F8F477173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66" y="1324088"/>
            <a:ext cx="4678901" cy="402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440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7EDA4-29EB-4F23-8587-05413F9A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Analysis – Toy data</a:t>
            </a:r>
            <a:endParaRPr lang="zh-CN" altLang="en-US" sz="3600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15A789B-D31D-455D-93F3-19604C526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9738" y="2721504"/>
            <a:ext cx="5834062" cy="382438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B6DF1D8-CCB6-4459-9F45-F8F477173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66" y="1324088"/>
            <a:ext cx="4678901" cy="402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36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7EDA4-29EB-4F23-8587-05413F9A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Analysis – Toy data</a:t>
            </a:r>
            <a:endParaRPr lang="zh-CN" altLang="en-US" sz="3600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15A789B-D31D-455D-93F3-19604C526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9738" y="2721504"/>
            <a:ext cx="5834062" cy="382438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B6DF1D8-CCB6-4459-9F45-F8F477173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66" y="1324088"/>
            <a:ext cx="4678901" cy="402635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922A232-FDCE-4AEC-8E54-25FB3F5E2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33912"/>
            <a:ext cx="12192000" cy="1162619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DAE2C32-21F5-4CA4-AEBE-F793088A60AC}"/>
              </a:ext>
            </a:extLst>
          </p:cNvPr>
          <p:cNvCxnSpPr/>
          <p:nvPr/>
        </p:nvCxnSpPr>
        <p:spPr>
          <a:xfrm>
            <a:off x="8426224" y="3467213"/>
            <a:ext cx="0" cy="18832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861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7EDA4-29EB-4F23-8587-05413F9A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Analysis – Toy data</a:t>
            </a:r>
            <a:endParaRPr lang="zh-CN" altLang="en-US" sz="36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DAE2C32-21F5-4CA4-AEBE-F793088A60AC}"/>
              </a:ext>
            </a:extLst>
          </p:cNvPr>
          <p:cNvCxnSpPr/>
          <p:nvPr/>
        </p:nvCxnSpPr>
        <p:spPr>
          <a:xfrm>
            <a:off x="8426224" y="3467213"/>
            <a:ext cx="0" cy="18832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95F5223-A845-4A7A-AA6C-E09229F1D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817713"/>
            <a:ext cx="12024544" cy="4122488"/>
          </a:xfrm>
        </p:spPr>
      </p:pic>
    </p:spTree>
    <p:extLst>
      <p:ext uri="{BB962C8B-B14F-4D97-AF65-F5344CB8AC3E}">
        <p14:creationId xmlns:p14="http://schemas.microsoft.com/office/powerpoint/2010/main" val="1420472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7EDA4-29EB-4F23-8587-05413F9A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Analysis – Loss landscape on Cifar-10</a:t>
            </a:r>
            <a:endParaRPr lang="zh-CN" altLang="en-US" sz="36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DAE2C32-21F5-4CA4-AEBE-F793088A60AC}"/>
              </a:ext>
            </a:extLst>
          </p:cNvPr>
          <p:cNvCxnSpPr/>
          <p:nvPr/>
        </p:nvCxnSpPr>
        <p:spPr>
          <a:xfrm>
            <a:off x="8426224" y="3467213"/>
            <a:ext cx="0" cy="18832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2FD73F5-0827-4655-BF40-B05586582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0796" y="1368425"/>
            <a:ext cx="10970407" cy="5358946"/>
          </a:xfrm>
        </p:spPr>
      </p:pic>
    </p:spTree>
    <p:extLst>
      <p:ext uri="{BB962C8B-B14F-4D97-AF65-F5344CB8AC3E}">
        <p14:creationId xmlns:p14="http://schemas.microsoft.com/office/powerpoint/2010/main" val="1914473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7EDA4-29EB-4F23-8587-05413F9A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Analysis – Function trajectory on Cifar-10</a:t>
            </a:r>
            <a:endParaRPr lang="zh-CN" altLang="en-US" sz="36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DAE2C32-21F5-4CA4-AEBE-F793088A60AC}"/>
              </a:ext>
            </a:extLst>
          </p:cNvPr>
          <p:cNvCxnSpPr/>
          <p:nvPr/>
        </p:nvCxnSpPr>
        <p:spPr>
          <a:xfrm>
            <a:off x="8426224" y="3467213"/>
            <a:ext cx="0" cy="18832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E5F1F8-9E38-48D6-B231-82A65EF75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8935EFA-D53F-4563-AEC3-3B08EB2A9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892" y="1690688"/>
            <a:ext cx="99092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59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7EDA4-29EB-4F23-8587-05413F9A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Baselines</a:t>
            </a:r>
            <a:endParaRPr lang="zh-CN" altLang="en-US" sz="36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E5F1F8-9E38-48D6-B231-82A65EF75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057" y="1690688"/>
            <a:ext cx="10515600" cy="4351338"/>
          </a:xfrm>
        </p:spPr>
        <p:txBody>
          <a:bodyPr/>
          <a:lstStyle/>
          <a:p>
            <a:endParaRPr lang="en-US" altLang="zh-CN" sz="2800" b="1" dirty="0"/>
          </a:p>
          <a:p>
            <a:r>
              <a:rPr lang="en-US" altLang="zh-CN" sz="2800" b="1" dirty="0"/>
              <a:t>Naïve </a:t>
            </a:r>
            <a:r>
              <a:rPr lang="en-US" altLang="zh-CN" sz="2800" b="1" dirty="0" err="1"/>
              <a:t>multihead</a:t>
            </a:r>
            <a:r>
              <a:rPr lang="en-US" altLang="zh-CN" sz="2800" b="1" dirty="0"/>
              <a:t>: Share input layer but not output layer.</a:t>
            </a:r>
          </a:p>
          <a:p>
            <a:r>
              <a:rPr lang="en-US" altLang="zh-CN" b="1" dirty="0" err="1"/>
              <a:t>TreeNet</a:t>
            </a:r>
            <a:r>
              <a:rPr lang="en-US" altLang="zh-CN" b="1" dirty="0"/>
              <a:t>: the input and the first two residual groups are shared, but the final residual group and the output layer are trained separately for each member.</a:t>
            </a:r>
            <a:endParaRPr lang="en-US" altLang="zh-CN" sz="2800" b="1" dirty="0"/>
          </a:p>
          <a:p>
            <a:r>
              <a:rPr lang="en-US" altLang="zh-CN" sz="2800" b="1" dirty="0"/>
              <a:t>Deep ensemble: Random initialization.</a:t>
            </a:r>
          </a:p>
        </p:txBody>
      </p:sp>
    </p:spTree>
    <p:extLst>
      <p:ext uri="{BB962C8B-B14F-4D97-AF65-F5344CB8AC3E}">
        <p14:creationId xmlns:p14="http://schemas.microsoft.com/office/powerpoint/2010/main" val="169741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7EDA4-29EB-4F23-8587-05413F9A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Analysis – Independence of subnets on Cifar-10</a:t>
            </a:r>
            <a:endParaRPr lang="zh-CN" altLang="en-US" sz="36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DAE2C32-21F5-4CA4-AEBE-F793088A60AC}"/>
              </a:ext>
            </a:extLst>
          </p:cNvPr>
          <p:cNvCxnSpPr/>
          <p:nvPr/>
        </p:nvCxnSpPr>
        <p:spPr>
          <a:xfrm>
            <a:off x="8426224" y="3467213"/>
            <a:ext cx="0" cy="18832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E5F1F8-9E38-48D6-B231-82A65EF75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ADF2D3-2D36-4BD7-B983-E4AFCE6CC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98" y="1690688"/>
            <a:ext cx="10633302" cy="454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62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7EDA4-29EB-4F23-8587-05413F9A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Analysis – Numbers of subnets on Cifar-10</a:t>
            </a:r>
            <a:endParaRPr lang="zh-CN" altLang="en-US" sz="36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DAE2C32-21F5-4CA4-AEBE-F793088A60AC}"/>
              </a:ext>
            </a:extLst>
          </p:cNvPr>
          <p:cNvCxnSpPr/>
          <p:nvPr/>
        </p:nvCxnSpPr>
        <p:spPr>
          <a:xfrm>
            <a:off x="8426224" y="3467213"/>
            <a:ext cx="0" cy="18832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B434633C-59A3-4043-AACE-6E4690FC3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1651" y="2553810"/>
            <a:ext cx="11578463" cy="3035771"/>
          </a:xfrm>
        </p:spPr>
      </p:pic>
    </p:spTree>
    <p:extLst>
      <p:ext uri="{BB962C8B-B14F-4D97-AF65-F5344CB8AC3E}">
        <p14:creationId xmlns:p14="http://schemas.microsoft.com/office/powerpoint/2010/main" val="3863897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7EDA4-29EB-4F23-8587-05413F9A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do we need </a:t>
            </a:r>
            <a:r>
              <a:rPr lang="en-US" altLang="zh-CN" sz="4400" b="1" dirty="0"/>
              <a:t>Robust Prediction?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3DA466-28D2-499D-A7FD-0EA4C0BD3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example, a confident misprediction can lead to misdiagnosis.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2673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5313F0-F446-4908-9181-C1C897AA0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099"/>
            <a:ext cx="10515600" cy="4351338"/>
          </a:xfrm>
        </p:spPr>
        <p:txBody>
          <a:bodyPr/>
          <a:lstStyle/>
          <a:p>
            <a:r>
              <a:rPr lang="en-US" altLang="zh-CN" dirty="0"/>
              <a:t>MIMO successfully makes use of the ‘sparsity’ of neural networks to imitate the behavior of large ensemble model with low computation costs.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9E7EDA4-29EB-4F23-8587-05413F9A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Conclusion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0407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7EDA4-29EB-4F23-8587-05413F9A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make </a:t>
            </a:r>
            <a:r>
              <a:rPr lang="en-US" altLang="zh-CN" sz="4400" b="1" dirty="0"/>
              <a:t>Robust Prediction?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3DA466-28D2-499D-A7FD-0EA4C0BD3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Bayesian neural network</a:t>
            </a:r>
          </a:p>
          <a:p>
            <a:r>
              <a:rPr lang="en-US" altLang="zh-CN" dirty="0"/>
              <a:t>Ensemble methods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858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7EDA4-29EB-4F23-8587-05413F9A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make </a:t>
            </a:r>
            <a:r>
              <a:rPr lang="en-US" altLang="zh-CN" sz="4400" b="1" dirty="0"/>
              <a:t>Robust Prediction?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3DA466-28D2-499D-A7FD-0EA4C0BD3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Bayesian neural network</a:t>
            </a:r>
          </a:p>
          <a:p>
            <a:r>
              <a:rPr lang="en-US" altLang="zh-CN" dirty="0"/>
              <a:t>Ensemble methods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Problems?</a:t>
            </a:r>
          </a:p>
          <a:p>
            <a:pPr marL="0" indent="0">
              <a:buNone/>
            </a:pPr>
            <a:r>
              <a:rPr lang="en-US" altLang="zh-CN" dirty="0"/>
              <a:t>Computation cost.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743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7EDA4-29EB-4F23-8587-05413F9A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Robust Prediction for free?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3DA466-28D2-499D-A7FD-0EA4C0BD3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One can prune away 70-80% of the connections in a neural network without adversely affecting performance.</a:t>
            </a:r>
          </a:p>
          <a:p>
            <a:r>
              <a:rPr lang="en-US" altLang="zh-CN" dirty="0"/>
              <a:t>So a neural network has sufficient capacity to fit 3-4 independent subnetworks simultaneously.</a:t>
            </a:r>
          </a:p>
        </p:txBody>
      </p:sp>
    </p:spTree>
    <p:extLst>
      <p:ext uri="{BB962C8B-B14F-4D97-AF65-F5344CB8AC3E}">
        <p14:creationId xmlns:p14="http://schemas.microsoft.com/office/powerpoint/2010/main" val="3765607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7EDA4-29EB-4F23-8587-05413F9A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Robust Prediction for free?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3DA466-28D2-499D-A7FD-0EA4C0BD3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One can prune away 70-80% of the connections in a neural network without adversely affecting performance.</a:t>
            </a:r>
          </a:p>
          <a:p>
            <a:r>
              <a:rPr lang="en-US" altLang="zh-CN" dirty="0"/>
              <a:t>A neural network has sufficient capacity to fit 3-4 independent subnetworks simultaneously.</a:t>
            </a:r>
          </a:p>
          <a:p>
            <a:r>
              <a:rPr lang="en-US" altLang="zh-CN" dirty="0"/>
              <a:t>How to combine independent subnetworks into one neural network?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8837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7EDA4-29EB-4F23-8587-05413F9A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MIMO (Multi-input Multi-out Networks)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129D62-863D-403A-95B8-D2A8F1C89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41" y="2793546"/>
            <a:ext cx="4178074" cy="264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65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7EDA4-29EB-4F23-8587-05413F9A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MIMO (Multi-input Multi-out Networks)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129D62-863D-403A-95B8-D2A8F1C89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41" y="2793546"/>
            <a:ext cx="4178074" cy="26419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F6FE3BE-941F-4EA0-A34A-AA03F02B2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950" y="2871526"/>
            <a:ext cx="5244193" cy="25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28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7EDA4-29EB-4F23-8587-05413F9A1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23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Does it work?</a:t>
            </a:r>
            <a:endParaRPr lang="zh-CN" altLang="en-US"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99738C-2876-4FB7-B85E-D2A249C8C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1803"/>
            <a:ext cx="12192000" cy="294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756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302</Words>
  <Application>Microsoft Office PowerPoint</Application>
  <PresentationFormat>宽屏</PresentationFormat>
  <Paragraphs>52</Paragraphs>
  <Slides>20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Training Independent Subnetworks for Robust Prediction</vt:lpstr>
      <vt:lpstr>Why do we need Robust Prediction?</vt:lpstr>
      <vt:lpstr>How to make Robust Prediction?</vt:lpstr>
      <vt:lpstr>How to make Robust Prediction?</vt:lpstr>
      <vt:lpstr>Robust Prediction for free?</vt:lpstr>
      <vt:lpstr>Robust Prediction for free?</vt:lpstr>
      <vt:lpstr>MIMO (Multi-input Multi-out Networks)</vt:lpstr>
      <vt:lpstr>MIMO (Multi-input Multi-out Networks)</vt:lpstr>
      <vt:lpstr>Does it work?</vt:lpstr>
      <vt:lpstr>Does it work?</vt:lpstr>
      <vt:lpstr>Analysis – Toy data</vt:lpstr>
      <vt:lpstr>Analysis – Toy data</vt:lpstr>
      <vt:lpstr>Analysis – Toy data</vt:lpstr>
      <vt:lpstr>Analysis – Toy data</vt:lpstr>
      <vt:lpstr>Analysis – Loss landscape on Cifar-10</vt:lpstr>
      <vt:lpstr>Analysis – Function trajectory on Cifar-10</vt:lpstr>
      <vt:lpstr>Baselines</vt:lpstr>
      <vt:lpstr>Analysis – Independence of subnets on Cifar-10</vt:lpstr>
      <vt:lpstr>Analysis – Numbers of subnets on Cifar-10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Independent Subnetworks for Robust Prediction</dc:title>
  <dc:creator>Miao Ning</dc:creator>
  <cp:lastModifiedBy>Miao Ning</cp:lastModifiedBy>
  <cp:revision>2</cp:revision>
  <dcterms:created xsi:type="dcterms:W3CDTF">2021-11-23T21:14:52Z</dcterms:created>
  <dcterms:modified xsi:type="dcterms:W3CDTF">2021-11-24T10:14:36Z</dcterms:modified>
</cp:coreProperties>
</file>