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902" r:id="rId3"/>
  </p:sldMasterIdLst>
  <p:notesMasterIdLst>
    <p:notesMasterId r:id="rId19"/>
  </p:notesMasterIdLst>
  <p:handoutMasterIdLst>
    <p:handoutMasterId r:id="rId20"/>
  </p:handoutMasterIdLst>
  <p:sldIdLst>
    <p:sldId id="256" r:id="rId4"/>
    <p:sldId id="309" r:id="rId5"/>
    <p:sldId id="310" r:id="rId6"/>
    <p:sldId id="258" r:id="rId7"/>
    <p:sldId id="286" r:id="rId8"/>
    <p:sldId id="291" r:id="rId9"/>
    <p:sldId id="292" r:id="rId10"/>
    <p:sldId id="297" r:id="rId11"/>
    <p:sldId id="281" r:id="rId12"/>
    <p:sldId id="294" r:id="rId13"/>
    <p:sldId id="312" r:id="rId14"/>
    <p:sldId id="303" r:id="rId15"/>
    <p:sldId id="313" r:id="rId16"/>
    <p:sldId id="304" r:id="rId17"/>
    <p:sldId id="308" r:id="rId18"/>
  </p:sldIdLst>
  <p:sldSz cx="9144000" cy="6858000" type="screen4x3"/>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DejaVu Sans" charset="0"/>
        <a:cs typeface="DejaVu Sans"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DejaVu Sans" charset="0"/>
        <a:cs typeface="DejaVu Sans"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DejaVu Sans" charset="0"/>
        <a:cs typeface="DejaVu Sans"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DejaVu Sans" charset="0"/>
        <a:cs typeface="DejaVu Sans"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DejaVu Sans" charset="0"/>
        <a:cs typeface="DejaVu Sans" charset="0"/>
      </a:defRPr>
    </a:lvl5pPr>
    <a:lvl6pPr marL="2286000" algn="l" defTabSz="914400" rtl="0" eaLnBrk="1" latinLnBrk="0" hangingPunct="1">
      <a:defRPr kern="1200">
        <a:solidFill>
          <a:schemeClr val="tx1"/>
        </a:solidFill>
        <a:latin typeface="Arial" charset="0"/>
        <a:ea typeface="DejaVu Sans" charset="0"/>
        <a:cs typeface="DejaVu Sans" charset="0"/>
      </a:defRPr>
    </a:lvl6pPr>
    <a:lvl7pPr marL="2743200" algn="l" defTabSz="914400" rtl="0" eaLnBrk="1" latinLnBrk="0" hangingPunct="1">
      <a:defRPr kern="1200">
        <a:solidFill>
          <a:schemeClr val="tx1"/>
        </a:solidFill>
        <a:latin typeface="Arial" charset="0"/>
        <a:ea typeface="DejaVu Sans" charset="0"/>
        <a:cs typeface="DejaVu Sans" charset="0"/>
      </a:defRPr>
    </a:lvl7pPr>
    <a:lvl8pPr marL="3200400" algn="l" defTabSz="914400" rtl="0" eaLnBrk="1" latinLnBrk="0" hangingPunct="1">
      <a:defRPr kern="1200">
        <a:solidFill>
          <a:schemeClr val="tx1"/>
        </a:solidFill>
        <a:latin typeface="Arial" charset="0"/>
        <a:ea typeface="DejaVu Sans" charset="0"/>
        <a:cs typeface="DejaVu Sans" charset="0"/>
      </a:defRPr>
    </a:lvl8pPr>
    <a:lvl9pPr marL="3657600" algn="l" defTabSz="914400" rtl="0" eaLnBrk="1" latinLnBrk="0" hangingPunct="1">
      <a:defRPr kern="1200">
        <a:solidFill>
          <a:schemeClr val="tx1"/>
        </a:solidFill>
        <a:latin typeface="Arial" charset="0"/>
        <a:ea typeface="DejaVu Sans" charset="0"/>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67CFFD"/>
    <a:srgbClr val="4F7921"/>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17" autoAdjust="0"/>
  </p:normalViewPr>
  <p:slideViewPr>
    <p:cSldViewPr>
      <p:cViewPr varScale="1">
        <p:scale>
          <a:sx n="98" d="100"/>
          <a:sy n="98" d="100"/>
        </p:scale>
        <p:origin x="1974" y="9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990CB2DF-2247-496F-AE3F-FD0C127E46F8}" type="datetimeFigureOut">
              <a:rPr lang="en-GB" smtClean="0"/>
              <a:t>23/05/2017</a:t>
            </a:fld>
            <a:endParaRPr lang="en-GB"/>
          </a:p>
        </p:txBody>
      </p:sp>
      <p:sp>
        <p:nvSpPr>
          <p:cNvPr id="4" name="Footer Placeholder 3"/>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CD42F640-0939-4972-AD67-073D23E43735}" type="slidenum">
              <a:rPr lang="en-GB" smtClean="0"/>
              <a:t>‹#›</a:t>
            </a:fld>
            <a:endParaRPr lang="en-GB"/>
          </a:p>
        </p:txBody>
      </p:sp>
    </p:spTree>
    <p:extLst>
      <p:ext uri="{BB962C8B-B14F-4D97-AF65-F5344CB8AC3E}">
        <p14:creationId xmlns:p14="http://schemas.microsoft.com/office/powerpoint/2010/main" val="766375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a:spLocks noGrp="1" noRot="1" noChangeAspect="1" noChangeArrowheads="1"/>
          </p:cNvSpPr>
          <p:nvPr>
            <p:ph type="sldImg"/>
          </p:nvPr>
        </p:nvSpPr>
        <p:spPr bwMode="auto">
          <a:xfrm>
            <a:off x="1106488" y="812800"/>
            <a:ext cx="5343525"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74"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3075"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pPr>
              <a:defRPr/>
            </a:pPr>
            <a:endParaRPr lang="en-GB"/>
          </a:p>
        </p:txBody>
      </p:sp>
      <p:sp>
        <p:nvSpPr>
          <p:cNvPr id="3076"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pPr>
              <a:defRPr/>
            </a:pPr>
            <a:endParaRPr lang="en-GB"/>
          </a:p>
        </p:txBody>
      </p:sp>
      <p:sp>
        <p:nvSpPr>
          <p:cNvPr id="3077"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pPr>
              <a:defRPr/>
            </a:pPr>
            <a:endParaRPr lang="en-GB"/>
          </a:p>
        </p:txBody>
      </p:sp>
      <p:sp>
        <p:nvSpPr>
          <p:cNvPr id="3078"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pPr>
              <a:defRPr/>
            </a:pPr>
            <a:fld id="{DE38A326-B69F-4342-80FB-771E676D75C6}" type="slidenum">
              <a:rPr lang="en-GB"/>
              <a:pPr>
                <a:defRPr/>
              </a:pPr>
              <a:t>‹#›</a:t>
            </a:fld>
            <a:endParaRPr lang="en-GB"/>
          </a:p>
        </p:txBody>
      </p:sp>
    </p:spTree>
    <p:extLst>
      <p:ext uri="{BB962C8B-B14F-4D97-AF65-F5344CB8AC3E}">
        <p14:creationId xmlns:p14="http://schemas.microsoft.com/office/powerpoint/2010/main" val="131496698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Lst>
              <a:defRPr>
                <a:solidFill>
                  <a:schemeClr val="tx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9pPr>
          </a:lstStyle>
          <a:p>
            <a:pPr eaLnBrk="1">
              <a:buFont typeface="Times New Roman" pitchFamily="18" charset="0"/>
              <a:buNone/>
            </a:pPr>
            <a:fld id="{30655DCE-8423-4CD7-B602-D946236E1FA5}" type="slidenum">
              <a:rPr lang="en-GB" altLang="en-US" smtClean="0">
                <a:solidFill>
                  <a:srgbClr val="000000"/>
                </a:solidFill>
                <a:latin typeface="Times New Roman" pitchFamily="18" charset="0"/>
              </a:rPr>
              <a:pPr eaLnBrk="1">
                <a:buFont typeface="Times New Roman" pitchFamily="18" charset="0"/>
                <a:buNone/>
              </a:pPr>
              <a:t>1</a:t>
            </a:fld>
            <a:endParaRPr lang="en-GB" altLang="en-US" smtClean="0">
              <a:solidFill>
                <a:srgbClr val="000000"/>
              </a:solidFill>
              <a:latin typeface="Times New Roman" pitchFamily="18" charset="0"/>
            </a:endParaRPr>
          </a:p>
        </p:txBody>
      </p:sp>
      <p:sp>
        <p:nvSpPr>
          <p:cNvPr id="4301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p:spPr>
      </p:sp>
      <p:sp>
        <p:nvSpPr>
          <p:cNvPr id="43012" name="Rectangle 2"/>
          <p:cNvSpPr>
            <a:spLocks noGrp="1" noChangeArrowheads="1"/>
          </p:cNvSpPr>
          <p:nvPr>
            <p:ph type="body" idx="1"/>
          </p:nvPr>
        </p:nvSpPr>
        <p:spPr>
          <a:xfrm>
            <a:off x="755650" y="5078413"/>
            <a:ext cx="6048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dirty="0" smtClean="0">
                <a:latin typeface="Times New Roman" pitchFamily="18" charset="0"/>
              </a:rPr>
              <a:t>Giles</a:t>
            </a:r>
            <a:r>
              <a:rPr lang="en-US" altLang="en-US" baseline="0" dirty="0" smtClean="0">
                <a:latin typeface="Times New Roman" pitchFamily="18" charset="0"/>
              </a:rPr>
              <a:t> Knap</a:t>
            </a:r>
          </a:p>
          <a:p>
            <a:r>
              <a:rPr lang="en-US" altLang="en-US" baseline="0" dirty="0" smtClean="0">
                <a:latin typeface="Times New Roman" pitchFamily="18" charset="0"/>
              </a:rPr>
              <a:t>Beamline </a:t>
            </a:r>
            <a:r>
              <a:rPr lang="en-US" altLang="en-US" baseline="0" dirty="0" smtClean="0">
                <a:latin typeface="Times New Roman" pitchFamily="18" charset="0"/>
              </a:rPr>
              <a:t>Controls </a:t>
            </a:r>
            <a:r>
              <a:rPr lang="en-US" altLang="en-US" baseline="0" dirty="0" smtClean="0">
                <a:latin typeface="Times New Roman" pitchFamily="18" charset="0"/>
              </a:rPr>
              <a:t>Engineer at Diamond</a:t>
            </a:r>
            <a:endParaRPr lang="en-US" altLang="en-US" baseline="0" dirty="0" smtClean="0">
              <a:latin typeface="Times New Roman" pitchFamily="18" charset="0"/>
            </a:endParaRPr>
          </a:p>
          <a:p>
            <a:r>
              <a:rPr lang="en-US" altLang="en-US" baseline="0" dirty="0" smtClean="0">
                <a:latin typeface="Times New Roman" pitchFamily="18" charset="0"/>
              </a:rPr>
              <a:t>Here to talk about the recently completed motion control driver that we are now rolling out to beamlines.</a:t>
            </a:r>
            <a:endParaRPr lang="en-US" altLang="en-US" dirty="0" smtClean="0">
              <a:latin typeface="Times New Roman" pitchFamily="18" charset="0"/>
            </a:endParaRPr>
          </a:p>
        </p:txBody>
      </p:sp>
    </p:spTree>
    <p:extLst>
      <p:ext uri="{BB962C8B-B14F-4D97-AF65-F5344CB8AC3E}">
        <p14:creationId xmlns:p14="http://schemas.microsoft.com/office/powerpoint/2010/main" val="2637503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Mark Rivers originally defined a trajectory scan interface and it is already</a:t>
            </a:r>
            <a:r>
              <a:rPr lang="en-GB" baseline="0" dirty="0" smtClean="0"/>
              <a:t> implemented on Newport controllers</a:t>
            </a:r>
          </a:p>
          <a:p>
            <a:pPr marL="171450" indent="-171450">
              <a:buFont typeface="Arial" panose="020B0604020202020204" pitchFamily="34" charset="0"/>
              <a:buChar char="•"/>
            </a:pPr>
            <a:r>
              <a:rPr lang="en-GB" baseline="0" dirty="0" smtClean="0"/>
              <a:t>The trajectory is defined in terms of an array positions and times for every motor in the axis</a:t>
            </a:r>
          </a:p>
          <a:p>
            <a:pPr marL="914400" lvl="1" indent="-171450">
              <a:buFont typeface="Arial" panose="020B0604020202020204" pitchFamily="34" charset="0"/>
              <a:buChar char="•"/>
            </a:pPr>
            <a:r>
              <a:rPr lang="en-GB" baseline="0" dirty="0" smtClean="0"/>
              <a:t>Velocity is calculated</a:t>
            </a:r>
          </a:p>
          <a:p>
            <a:pPr marL="914400" lvl="1" indent="-171450">
              <a:buFont typeface="Arial" panose="020B0604020202020204" pitchFamily="34" charset="0"/>
              <a:buChar char="•"/>
            </a:pPr>
            <a:r>
              <a:rPr lang="en-GB" baseline="0" dirty="0" smtClean="0"/>
              <a:t>This generates a Position Velocity Time array which is natively supported on the PMAC</a:t>
            </a:r>
          </a:p>
          <a:p>
            <a:pPr marL="171450" lvl="0" indent="-171450">
              <a:buFont typeface="Arial" panose="020B0604020202020204" pitchFamily="34" charset="0"/>
              <a:buChar char="•"/>
            </a:pPr>
            <a:r>
              <a:rPr lang="en-GB" baseline="0" dirty="0" smtClean="0"/>
              <a:t>The driver monitors progress and allows for abort </a:t>
            </a:r>
          </a:p>
          <a:p>
            <a:endParaRPr lang="en-GB" dirty="0"/>
          </a:p>
        </p:txBody>
      </p:sp>
      <p:sp>
        <p:nvSpPr>
          <p:cNvPr id="4" name="Slide Number Placeholder 3"/>
          <p:cNvSpPr>
            <a:spLocks noGrp="1"/>
          </p:cNvSpPr>
          <p:nvPr>
            <p:ph type="sldNum" idx="10"/>
          </p:nvPr>
        </p:nvSpPr>
        <p:spPr/>
        <p:txBody>
          <a:bodyPr/>
          <a:lstStyle/>
          <a:p>
            <a:pPr>
              <a:defRPr/>
            </a:pPr>
            <a:fld id="{DE38A326-B69F-4342-80FB-771E676D75C6}" type="slidenum">
              <a:rPr lang="en-GB" smtClean="0"/>
              <a:pPr>
                <a:defRPr/>
              </a:pPr>
              <a:t>10</a:t>
            </a:fld>
            <a:endParaRPr lang="en-GB"/>
          </a:p>
        </p:txBody>
      </p:sp>
    </p:spTree>
    <p:extLst>
      <p:ext uri="{BB962C8B-B14F-4D97-AF65-F5344CB8AC3E}">
        <p14:creationId xmlns:p14="http://schemas.microsoft.com/office/powerpoint/2010/main" val="957956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double buffer system allows for an indefinitely large sequence of positions to be commanded despite limitations of the Geobrick memory.</a:t>
            </a:r>
          </a:p>
          <a:p>
            <a:endParaRPr lang="en-GB" dirty="0" smtClean="0"/>
          </a:p>
          <a:p>
            <a:r>
              <a:rPr lang="en-GB" dirty="0" smtClean="0"/>
              <a:t>The user must supply Position and Time data arrays at a fast enough rate that the</a:t>
            </a:r>
            <a:r>
              <a:rPr lang="en-GB" baseline="0" dirty="0" smtClean="0"/>
              <a:t> current buffer is never empty before the other buffer has been filled, otherwise you can continue indefinitely.</a:t>
            </a:r>
            <a:endParaRPr lang="en-GB" dirty="0"/>
          </a:p>
        </p:txBody>
      </p:sp>
      <p:sp>
        <p:nvSpPr>
          <p:cNvPr id="4" name="Slide Number Placeholder 3"/>
          <p:cNvSpPr>
            <a:spLocks noGrp="1"/>
          </p:cNvSpPr>
          <p:nvPr>
            <p:ph type="sldNum" idx="10"/>
          </p:nvPr>
        </p:nvSpPr>
        <p:spPr/>
        <p:txBody>
          <a:bodyPr/>
          <a:lstStyle/>
          <a:p>
            <a:pPr>
              <a:defRPr/>
            </a:pPr>
            <a:fld id="{DE38A326-B69F-4342-80FB-771E676D75C6}" type="slidenum">
              <a:rPr lang="en-GB" smtClean="0"/>
              <a:pPr>
                <a:defRPr/>
              </a:pPr>
              <a:t>11</a:t>
            </a:fld>
            <a:endParaRPr lang="en-GB"/>
          </a:p>
        </p:txBody>
      </p:sp>
    </p:spTree>
    <p:extLst>
      <p:ext uri="{BB962C8B-B14F-4D97-AF65-F5344CB8AC3E}">
        <p14:creationId xmlns:p14="http://schemas.microsoft.com/office/powerpoint/2010/main" val="2531925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a:t>
            </a:r>
            <a:r>
              <a:rPr lang="en-GB" baseline="0" dirty="0" err="1" smtClean="0"/>
              <a:t>edm</a:t>
            </a:r>
            <a:r>
              <a:rPr lang="en-GB" baseline="0" dirty="0" smtClean="0"/>
              <a:t> GUI gives a view of the PVs and thus the programmatic interface to trajectory scan</a:t>
            </a:r>
          </a:p>
          <a:p>
            <a:pPr marL="171450" indent="-171450">
              <a:buFont typeface="Arial" panose="020B0604020202020204" pitchFamily="34" charset="0"/>
              <a:buChar char="•"/>
            </a:pPr>
            <a:r>
              <a:rPr lang="en-GB" dirty="0" smtClean="0"/>
              <a:t>Coordinate system section determines which CS we run the scan in</a:t>
            </a:r>
          </a:p>
          <a:p>
            <a:pPr marL="171450" indent="-171450">
              <a:buFont typeface="Arial" panose="020B0604020202020204" pitchFamily="34" charset="0"/>
              <a:buChar char="•"/>
            </a:pPr>
            <a:r>
              <a:rPr lang="en-GB" dirty="0" smtClean="0"/>
              <a:t>Motor Coordinate System assignments</a:t>
            </a:r>
            <a:r>
              <a:rPr lang="en-GB" baseline="0" dirty="0" smtClean="0"/>
              <a:t> allows us to control the mapping between real axes and CS axes.</a:t>
            </a:r>
          </a:p>
          <a:p>
            <a:pPr marL="171450" indent="-171450">
              <a:buFont typeface="Arial" panose="020B0604020202020204" pitchFamily="34" charset="0"/>
              <a:buChar char="•"/>
            </a:pPr>
            <a:r>
              <a:rPr lang="en-GB" baseline="0" dirty="0" err="1" smtClean="0"/>
              <a:t>Pmac</a:t>
            </a:r>
            <a:r>
              <a:rPr lang="en-GB" baseline="0" dirty="0" smtClean="0"/>
              <a:t> Trajectory Scan Axis Setup configures which of the CS axes are involved in the trajectory and shows if Position and Time Arrays have been uploaded</a:t>
            </a:r>
          </a:p>
          <a:p>
            <a:pPr marL="914400" lvl="1" indent="-171450">
              <a:buFont typeface="Arial" panose="020B0604020202020204" pitchFamily="34" charset="0"/>
              <a:buChar char="•"/>
            </a:pPr>
            <a:r>
              <a:rPr lang="en-GB" baseline="0" dirty="0" smtClean="0"/>
              <a:t>In this case 5040 positions are uploaded for axes A, B (The array PVs contents are not shown in the GUI)</a:t>
            </a:r>
          </a:p>
          <a:p>
            <a:pPr marL="171450" lvl="0" indent="-171450">
              <a:buFont typeface="Arial" panose="020B0604020202020204" pitchFamily="34" charset="0"/>
              <a:buChar char="•"/>
            </a:pPr>
            <a:r>
              <a:rPr lang="en-GB" baseline="0" dirty="0" smtClean="0"/>
              <a:t>Once you have set up the above you can run build which verifies parameters and calculates the velocities</a:t>
            </a:r>
          </a:p>
          <a:p>
            <a:pPr marL="171450" lvl="0" indent="-171450">
              <a:buFont typeface="Arial" panose="020B0604020202020204" pitchFamily="34" charset="0"/>
              <a:buChar char="•"/>
            </a:pPr>
            <a:r>
              <a:rPr lang="en-GB" baseline="0" dirty="0" smtClean="0"/>
              <a:t>Execute profile starts the scan</a:t>
            </a:r>
          </a:p>
          <a:p>
            <a:pPr marL="171450" lvl="0" indent="-171450">
              <a:buFont typeface="Arial" panose="020B0604020202020204" pitchFamily="34" charset="0"/>
              <a:buChar char="•"/>
            </a:pPr>
            <a:r>
              <a:rPr lang="en-GB" baseline="0" dirty="0" smtClean="0"/>
              <a:t>If the initial set of points needs to be added to then these can be put to the arrays and the use ‘Append Points’</a:t>
            </a:r>
          </a:p>
          <a:p>
            <a:pPr marL="914400" lvl="1" indent="-171450">
              <a:buFont typeface="Arial" panose="020B0604020202020204" pitchFamily="34" charset="0"/>
              <a:buChar char="•"/>
            </a:pPr>
            <a:r>
              <a:rPr lang="en-GB" baseline="0" dirty="0" smtClean="0"/>
              <a:t>Use this for very large scans where it takes too long to prepare the full set up front</a:t>
            </a:r>
          </a:p>
          <a:p>
            <a:pPr marL="171450" lvl="0" indent="-171450">
              <a:buFont typeface="Arial" panose="020B0604020202020204" pitchFamily="34" charset="0"/>
              <a:buChar char="•"/>
            </a:pPr>
            <a:r>
              <a:rPr lang="en-GB" baseline="0" dirty="0" smtClean="0"/>
              <a:t>The bottom left panels monitor the interaction between the driver and the </a:t>
            </a:r>
            <a:r>
              <a:rPr lang="en-GB" baseline="0" dirty="0" err="1" smtClean="0"/>
              <a:t>pmac</a:t>
            </a:r>
            <a:r>
              <a:rPr lang="en-GB" baseline="0" dirty="0" smtClean="0"/>
              <a:t>, the status of the scan</a:t>
            </a:r>
          </a:p>
          <a:p>
            <a:pPr marL="171450" lvl="0" indent="-171450">
              <a:buFont typeface="Arial" panose="020B0604020202020204" pitchFamily="34" charset="0"/>
              <a:buChar char="•"/>
            </a:pPr>
            <a:endParaRPr lang="en-GB" baseline="0" dirty="0" smtClean="0"/>
          </a:p>
          <a:p>
            <a:pPr marL="171450" lvl="0" indent="-171450">
              <a:buFont typeface="Arial" panose="020B0604020202020204" pitchFamily="34" charset="0"/>
              <a:buChar char="•"/>
            </a:pPr>
            <a:endParaRPr lang="en-GB" baseline="0" dirty="0" smtClean="0"/>
          </a:p>
        </p:txBody>
      </p:sp>
      <p:sp>
        <p:nvSpPr>
          <p:cNvPr id="4" name="Slide Number Placeholder 3"/>
          <p:cNvSpPr>
            <a:spLocks noGrp="1"/>
          </p:cNvSpPr>
          <p:nvPr>
            <p:ph type="sldNum" idx="10"/>
          </p:nvPr>
        </p:nvSpPr>
        <p:spPr/>
        <p:txBody>
          <a:bodyPr/>
          <a:lstStyle/>
          <a:p>
            <a:pPr>
              <a:defRPr/>
            </a:pPr>
            <a:fld id="{DE38A326-B69F-4342-80FB-771E676D75C6}" type="slidenum">
              <a:rPr lang="en-GB" smtClean="0"/>
              <a:pPr>
                <a:defRPr/>
              </a:pPr>
              <a:t>12</a:t>
            </a:fld>
            <a:endParaRPr lang="en-GB"/>
          </a:p>
        </p:txBody>
      </p:sp>
    </p:spTree>
    <p:extLst>
      <p:ext uri="{BB962C8B-B14F-4D97-AF65-F5344CB8AC3E}">
        <p14:creationId xmlns:p14="http://schemas.microsoft.com/office/powerpoint/2010/main" val="472712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an example of setting</a:t>
            </a:r>
            <a:r>
              <a:rPr lang="en-GB" baseline="0" dirty="0" smtClean="0"/>
              <a:t> up for a snake scan with two axes. As per my description of the previous screen.</a:t>
            </a:r>
          </a:p>
          <a:p>
            <a:endParaRPr lang="en-GB" baseline="0" dirty="0" smtClean="0"/>
          </a:p>
          <a:p>
            <a:endParaRPr lang="en-GB" baseline="0" dirty="0" smtClean="0"/>
          </a:p>
        </p:txBody>
      </p:sp>
      <p:sp>
        <p:nvSpPr>
          <p:cNvPr id="4" name="Slide Number Placeholder 3"/>
          <p:cNvSpPr>
            <a:spLocks noGrp="1"/>
          </p:cNvSpPr>
          <p:nvPr>
            <p:ph type="sldNum" idx="10"/>
          </p:nvPr>
        </p:nvSpPr>
        <p:spPr/>
        <p:txBody>
          <a:bodyPr/>
          <a:lstStyle/>
          <a:p>
            <a:pPr>
              <a:defRPr/>
            </a:pPr>
            <a:fld id="{DE38A326-B69F-4342-80FB-771E676D75C6}" type="slidenum">
              <a:rPr lang="en-GB" smtClean="0"/>
              <a:pPr>
                <a:defRPr/>
              </a:pPr>
              <a:t>13</a:t>
            </a:fld>
            <a:endParaRPr lang="en-GB"/>
          </a:p>
        </p:txBody>
      </p:sp>
    </p:spTree>
    <p:extLst>
      <p:ext uri="{BB962C8B-B14F-4D97-AF65-F5344CB8AC3E}">
        <p14:creationId xmlns:p14="http://schemas.microsoft.com/office/powerpoint/2010/main" val="2761954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 CSS </a:t>
            </a:r>
            <a:r>
              <a:rPr lang="en-GB" dirty="0" err="1" smtClean="0"/>
              <a:t>Databrowser</a:t>
            </a:r>
            <a:r>
              <a:rPr lang="en-GB" dirty="0" smtClean="0"/>
              <a:t> plot of the two axes performing the snake scan.</a:t>
            </a:r>
          </a:p>
          <a:p>
            <a:endParaRPr lang="en-GB" dirty="0"/>
          </a:p>
        </p:txBody>
      </p:sp>
      <p:sp>
        <p:nvSpPr>
          <p:cNvPr id="4" name="Slide Number Placeholder 3"/>
          <p:cNvSpPr>
            <a:spLocks noGrp="1"/>
          </p:cNvSpPr>
          <p:nvPr>
            <p:ph type="sldNum" idx="10"/>
          </p:nvPr>
        </p:nvSpPr>
        <p:spPr/>
        <p:txBody>
          <a:bodyPr/>
          <a:lstStyle/>
          <a:p>
            <a:pPr>
              <a:defRPr/>
            </a:pPr>
            <a:fld id="{DE38A326-B69F-4342-80FB-771E676D75C6}" type="slidenum">
              <a:rPr lang="en-GB" smtClean="0"/>
              <a:pPr>
                <a:defRPr/>
              </a:pPr>
              <a:t>14</a:t>
            </a:fld>
            <a:endParaRPr lang="en-GB"/>
          </a:p>
        </p:txBody>
      </p:sp>
    </p:spTree>
    <p:extLst>
      <p:ext uri="{BB962C8B-B14F-4D97-AF65-F5344CB8AC3E}">
        <p14:creationId xmlns:p14="http://schemas.microsoft.com/office/powerpoint/2010/main" val="1084436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0"/>
          </p:nvPr>
        </p:nvSpPr>
        <p:spPr/>
        <p:txBody>
          <a:bodyPr/>
          <a:lstStyle/>
          <a:p>
            <a:pPr>
              <a:defRPr/>
            </a:pPr>
            <a:fld id="{DE38A326-B69F-4342-80FB-771E676D75C6}" type="slidenum">
              <a:rPr lang="en-GB" smtClean="0"/>
              <a:pPr>
                <a:defRPr/>
              </a:pPr>
              <a:t>15</a:t>
            </a:fld>
            <a:endParaRPr lang="en-GB"/>
          </a:p>
        </p:txBody>
      </p:sp>
    </p:spTree>
    <p:extLst>
      <p:ext uri="{BB962C8B-B14F-4D97-AF65-F5344CB8AC3E}">
        <p14:creationId xmlns:p14="http://schemas.microsoft.com/office/powerpoint/2010/main" val="9398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dirty="0" smtClean="0">
                <a:solidFill>
                  <a:schemeClr val="tx1"/>
                </a:solidFill>
                <a:latin typeface="+mn-lt"/>
              </a:rPr>
              <a:t>The majority of motors at Diamond are driven</a:t>
            </a:r>
            <a:r>
              <a:rPr lang="en-GB" sz="1400" baseline="0" dirty="0" smtClean="0">
                <a:solidFill>
                  <a:schemeClr val="tx1"/>
                </a:solidFill>
                <a:latin typeface="+mn-lt"/>
              </a:rPr>
              <a:t> by Delta Tau controllers.</a:t>
            </a:r>
          </a:p>
          <a:p>
            <a:r>
              <a:rPr lang="en-GB" sz="1400" baseline="0" dirty="0" smtClean="0">
                <a:solidFill>
                  <a:schemeClr val="tx1"/>
                </a:solidFill>
                <a:latin typeface="+mn-lt"/>
              </a:rPr>
              <a:t>Our phase 1 </a:t>
            </a:r>
            <a:r>
              <a:rPr lang="en-GB" sz="1400" baseline="0" dirty="0" smtClean="0">
                <a:solidFill>
                  <a:schemeClr val="tx1"/>
                </a:solidFill>
                <a:latin typeface="+mn-lt"/>
              </a:rPr>
              <a:t>(10 years ago) beamlines </a:t>
            </a:r>
            <a:r>
              <a:rPr lang="en-GB" sz="1400" baseline="0" dirty="0" smtClean="0">
                <a:solidFill>
                  <a:schemeClr val="tx1"/>
                </a:solidFill>
                <a:latin typeface="+mn-lt"/>
              </a:rPr>
              <a:t>use </a:t>
            </a:r>
          </a:p>
          <a:p>
            <a:r>
              <a:rPr lang="en-GB" sz="1400" baseline="0" dirty="0" smtClean="0">
                <a:solidFill>
                  <a:schemeClr val="tx1"/>
                </a:solidFill>
                <a:latin typeface="+mn-lt"/>
              </a:rPr>
              <a:t>	VME crates containing a PMAC card </a:t>
            </a:r>
          </a:p>
          <a:p>
            <a:r>
              <a:rPr lang="en-GB" sz="1400" baseline="0" dirty="0" smtClean="0">
                <a:solidFill>
                  <a:schemeClr val="tx1"/>
                </a:solidFill>
                <a:latin typeface="+mn-lt"/>
              </a:rPr>
              <a:t>	</a:t>
            </a:r>
            <a:r>
              <a:rPr lang="en-GB" sz="1400" baseline="0" dirty="0" smtClean="0">
                <a:solidFill>
                  <a:schemeClr val="tx1"/>
                </a:solidFill>
                <a:latin typeface="+mn-lt"/>
              </a:rPr>
              <a:t>2 separate </a:t>
            </a:r>
            <a:r>
              <a:rPr lang="en-GB" sz="1400" baseline="0" dirty="0" smtClean="0">
                <a:solidFill>
                  <a:schemeClr val="tx1"/>
                </a:solidFill>
                <a:latin typeface="+mn-lt"/>
              </a:rPr>
              <a:t>axis interface </a:t>
            </a:r>
            <a:r>
              <a:rPr lang="en-GB" sz="1400" baseline="0" dirty="0" smtClean="0">
                <a:solidFill>
                  <a:schemeClr val="tx1"/>
                </a:solidFill>
                <a:latin typeface="+mn-lt"/>
              </a:rPr>
              <a:t>modules (UMAC)</a:t>
            </a:r>
            <a:endParaRPr lang="en-GB" sz="1400" baseline="0" dirty="0" smtClean="0">
              <a:solidFill>
                <a:schemeClr val="tx1"/>
              </a:solidFill>
              <a:latin typeface="+mn-lt"/>
            </a:endParaRPr>
          </a:p>
          <a:p>
            <a:r>
              <a:rPr lang="en-GB" sz="1400" baseline="0" dirty="0" smtClean="0">
                <a:solidFill>
                  <a:schemeClr val="tx1"/>
                </a:solidFill>
                <a:latin typeface="+mn-lt"/>
              </a:rPr>
              <a:t>	and separate external amplifiers</a:t>
            </a:r>
          </a:p>
          <a:p>
            <a:r>
              <a:rPr lang="en-GB" sz="1400" baseline="0" dirty="0" smtClean="0">
                <a:solidFill>
                  <a:schemeClr val="tx1"/>
                </a:solidFill>
                <a:latin typeface="+mn-lt"/>
              </a:rPr>
              <a:t>	This </a:t>
            </a:r>
            <a:r>
              <a:rPr lang="en-GB" sz="1400" baseline="0" dirty="0" smtClean="0">
                <a:solidFill>
                  <a:schemeClr val="tx1"/>
                </a:solidFill>
                <a:latin typeface="+mn-lt"/>
              </a:rPr>
              <a:t>required a very crowded full height racks per 32 axes</a:t>
            </a:r>
          </a:p>
          <a:p>
            <a:r>
              <a:rPr lang="en-GB" sz="1400" baseline="0" dirty="0" smtClean="0">
                <a:solidFill>
                  <a:schemeClr val="tx1"/>
                </a:solidFill>
                <a:latin typeface="+mn-lt"/>
              </a:rPr>
              <a:t>On Phase two used the </a:t>
            </a:r>
            <a:r>
              <a:rPr lang="en-GB" sz="1400" baseline="0" dirty="0" smtClean="0">
                <a:solidFill>
                  <a:schemeClr val="tx1"/>
                </a:solidFill>
                <a:latin typeface="+mn-lt"/>
              </a:rPr>
              <a:t>more compact </a:t>
            </a:r>
            <a:r>
              <a:rPr lang="en-GB" sz="1400" baseline="0" dirty="0" smtClean="0">
                <a:solidFill>
                  <a:schemeClr val="tx1"/>
                </a:solidFill>
                <a:latin typeface="+mn-lt"/>
              </a:rPr>
              <a:t>Geobrick </a:t>
            </a:r>
          </a:p>
          <a:p>
            <a:r>
              <a:rPr lang="en-GB" sz="1400" baseline="0" dirty="0" smtClean="0">
                <a:solidFill>
                  <a:schemeClr val="tx1"/>
                </a:solidFill>
                <a:latin typeface="+mn-lt"/>
              </a:rPr>
              <a:t>	A 4U </a:t>
            </a:r>
            <a:r>
              <a:rPr lang="en-GB" sz="1400" baseline="0" dirty="0" smtClean="0">
                <a:solidFill>
                  <a:schemeClr val="tx1"/>
                </a:solidFill>
                <a:latin typeface="+mn-lt"/>
              </a:rPr>
              <a:t>19” Rack </a:t>
            </a:r>
            <a:r>
              <a:rPr lang="en-GB" sz="1400" baseline="0" dirty="0" smtClean="0">
                <a:solidFill>
                  <a:schemeClr val="tx1"/>
                </a:solidFill>
                <a:latin typeface="+mn-lt"/>
              </a:rPr>
              <a:t>Unit contains everything for 8 axes including</a:t>
            </a:r>
          </a:p>
          <a:p>
            <a:r>
              <a:rPr lang="en-GB" sz="1400" baseline="0" dirty="0" smtClean="0">
                <a:solidFill>
                  <a:schemeClr val="tx1"/>
                </a:solidFill>
                <a:latin typeface="+mn-lt"/>
              </a:rPr>
              <a:t>		power supplies</a:t>
            </a:r>
          </a:p>
          <a:p>
            <a:r>
              <a:rPr lang="en-GB" sz="1400" baseline="0" dirty="0" smtClean="0">
                <a:solidFill>
                  <a:schemeClr val="tx1"/>
                </a:solidFill>
                <a:latin typeface="+mn-lt"/>
              </a:rPr>
              <a:t>		</a:t>
            </a:r>
            <a:r>
              <a:rPr lang="en-GB" sz="1400" baseline="0" dirty="0" err="1" smtClean="0">
                <a:solidFill>
                  <a:schemeClr val="tx1"/>
                </a:solidFill>
                <a:latin typeface="+mn-lt"/>
              </a:rPr>
              <a:t>Pmac</a:t>
            </a:r>
            <a:r>
              <a:rPr lang="en-GB" sz="1400" baseline="0" dirty="0" smtClean="0">
                <a:solidFill>
                  <a:schemeClr val="tx1"/>
                </a:solidFill>
                <a:latin typeface="+mn-lt"/>
              </a:rPr>
              <a:t> controller</a:t>
            </a:r>
          </a:p>
          <a:p>
            <a:r>
              <a:rPr lang="en-GB" sz="1400" baseline="0" dirty="0" smtClean="0">
                <a:solidFill>
                  <a:schemeClr val="tx1"/>
                </a:solidFill>
                <a:latin typeface="+mn-lt"/>
              </a:rPr>
              <a:t>		amplifiers</a:t>
            </a:r>
          </a:p>
          <a:p>
            <a:r>
              <a:rPr lang="en-GB" sz="1400" baseline="0" dirty="0" smtClean="0">
                <a:solidFill>
                  <a:schemeClr val="tx1"/>
                </a:solidFill>
                <a:latin typeface="+mn-lt"/>
              </a:rPr>
              <a:t>On Phase three we switched to a Geobrick </a:t>
            </a:r>
            <a:r>
              <a:rPr lang="en-GB" sz="1400" baseline="0" dirty="0" smtClean="0">
                <a:solidFill>
                  <a:schemeClr val="tx1"/>
                </a:solidFill>
                <a:latin typeface="+mn-lt"/>
              </a:rPr>
              <a:t>II</a:t>
            </a:r>
          </a:p>
          <a:p>
            <a:r>
              <a:rPr lang="en-GB" sz="1400" baseline="0" dirty="0" smtClean="0">
                <a:solidFill>
                  <a:schemeClr val="tx1"/>
                </a:solidFill>
                <a:latin typeface="+mn-lt"/>
              </a:rPr>
              <a:t>	3U unit</a:t>
            </a:r>
          </a:p>
          <a:p>
            <a:r>
              <a:rPr lang="en-GB" sz="1400" baseline="0" dirty="0" smtClean="0">
                <a:solidFill>
                  <a:schemeClr val="tx1"/>
                </a:solidFill>
                <a:latin typeface="+mn-lt"/>
              </a:rPr>
              <a:t>	with simplified electronics</a:t>
            </a:r>
            <a:endParaRPr lang="en-GB" sz="1400" baseline="0" dirty="0" smtClean="0">
              <a:solidFill>
                <a:schemeClr val="tx1"/>
              </a:solidFill>
              <a:latin typeface="+mn-lt"/>
            </a:endParaRPr>
          </a:p>
          <a:p>
            <a:r>
              <a:rPr lang="en-GB" sz="1400" baseline="0" dirty="0" smtClean="0">
                <a:solidFill>
                  <a:schemeClr val="tx1"/>
                </a:solidFill>
                <a:latin typeface="+mn-lt"/>
              </a:rPr>
              <a:t>	</a:t>
            </a:r>
            <a:endParaRPr lang="en-GB" sz="1400" dirty="0">
              <a:solidFill>
                <a:schemeClr val="tx1"/>
              </a:solidFill>
              <a:latin typeface="+mn-lt"/>
            </a:endParaRPr>
          </a:p>
        </p:txBody>
      </p:sp>
      <p:sp>
        <p:nvSpPr>
          <p:cNvPr id="4" name="Slide Number Placeholder 3"/>
          <p:cNvSpPr>
            <a:spLocks noGrp="1"/>
          </p:cNvSpPr>
          <p:nvPr>
            <p:ph type="sldNum" sz="quarter" idx="10"/>
          </p:nvPr>
        </p:nvSpPr>
        <p:spPr/>
        <p:txBody>
          <a:bodyPr/>
          <a:lstStyle/>
          <a:p>
            <a:fld id="{77C26FED-BE0B-4AD6-8DE8-E84CA1EE8A72}" type="slidenum">
              <a:rPr lang="en-GB" smtClean="0">
                <a:solidFill>
                  <a:prstClr val="black"/>
                </a:solidFill>
              </a:rPr>
              <a:pPr/>
              <a:t>2</a:t>
            </a:fld>
            <a:endParaRPr lang="en-GB">
              <a:solidFill>
                <a:prstClr val="black"/>
              </a:solidFill>
            </a:endParaRPr>
          </a:p>
        </p:txBody>
      </p:sp>
    </p:spTree>
    <p:extLst>
      <p:ext uri="{BB962C8B-B14F-4D97-AF65-F5344CB8AC3E}">
        <p14:creationId xmlns:p14="http://schemas.microsoft.com/office/powerpoint/2010/main" val="3247184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a:t>
            </a:r>
            <a:r>
              <a:rPr lang="en-GB" baseline="0" dirty="0" smtClean="0"/>
              <a:t> what one of the new Geobrick II units look like</a:t>
            </a:r>
            <a:endParaRPr lang="en-GB" dirty="0" smtClean="0"/>
          </a:p>
          <a:p>
            <a:endParaRPr lang="en-GB" dirty="0" smtClean="0"/>
          </a:p>
          <a:p>
            <a:r>
              <a:rPr lang="en-GB" baseline="0" dirty="0" smtClean="0"/>
              <a:t>	All </a:t>
            </a:r>
            <a:r>
              <a:rPr lang="en-GB" baseline="0" dirty="0" smtClean="0"/>
              <a:t>communications connections </a:t>
            </a:r>
            <a:r>
              <a:rPr lang="en-GB" baseline="0" dirty="0" smtClean="0"/>
              <a:t>and </a:t>
            </a:r>
            <a:r>
              <a:rPr lang="en-GB" baseline="0" dirty="0" smtClean="0"/>
              <a:t>indicators </a:t>
            </a:r>
            <a:r>
              <a:rPr lang="en-GB" baseline="0" dirty="0" smtClean="0"/>
              <a:t>are on the front</a:t>
            </a:r>
          </a:p>
          <a:p>
            <a:r>
              <a:rPr lang="en-GB" baseline="0" dirty="0" smtClean="0"/>
              <a:t>	All </a:t>
            </a:r>
            <a:r>
              <a:rPr lang="en-GB" baseline="0" dirty="0" smtClean="0"/>
              <a:t>motor connections are </a:t>
            </a:r>
            <a:r>
              <a:rPr lang="en-GB" baseline="0" dirty="0" smtClean="0"/>
              <a:t>on the back</a:t>
            </a:r>
          </a:p>
          <a:p>
            <a:endParaRPr lang="en-GB" baseline="0" dirty="0" smtClean="0"/>
          </a:p>
          <a:p>
            <a:r>
              <a:rPr lang="en-GB" baseline="0" dirty="0" smtClean="0"/>
              <a:t>The Mk II does not include power supplies but a single 1U unit can power up to 4 </a:t>
            </a:r>
            <a:r>
              <a:rPr lang="en-GB" baseline="0" dirty="0" err="1" smtClean="0"/>
              <a:t>geobricks</a:t>
            </a:r>
            <a:r>
              <a:rPr lang="en-GB" baseline="0" dirty="0" smtClean="0"/>
              <a:t>, so 4 are comfortable in a full height rack.</a:t>
            </a:r>
          </a:p>
          <a:p>
            <a:endParaRPr lang="en-GB" baseline="0" dirty="0" smtClean="0"/>
          </a:p>
          <a:p>
            <a:r>
              <a:rPr lang="en-GB" baseline="0" dirty="0" smtClean="0"/>
              <a:t>I have recently configured around 20 of these for the I21 beamline.</a:t>
            </a:r>
            <a:endParaRPr lang="en-GB" dirty="0"/>
          </a:p>
        </p:txBody>
      </p:sp>
      <p:sp>
        <p:nvSpPr>
          <p:cNvPr id="4" name="Slide Number Placeholder 3"/>
          <p:cNvSpPr>
            <a:spLocks noGrp="1"/>
          </p:cNvSpPr>
          <p:nvPr>
            <p:ph type="sldNum" idx="10"/>
          </p:nvPr>
        </p:nvSpPr>
        <p:spPr/>
        <p:txBody>
          <a:bodyPr/>
          <a:lstStyle/>
          <a:p>
            <a:pPr>
              <a:defRPr/>
            </a:pPr>
            <a:fld id="{DE38A326-B69F-4342-80FB-771E676D75C6}" type="slidenum">
              <a:rPr lang="en-GB" smtClean="0"/>
              <a:pPr>
                <a:defRPr/>
              </a:pPr>
              <a:t>3</a:t>
            </a:fld>
            <a:endParaRPr lang="en-GB"/>
          </a:p>
        </p:txBody>
      </p:sp>
    </p:spTree>
    <p:extLst>
      <p:ext uri="{BB962C8B-B14F-4D97-AF65-F5344CB8AC3E}">
        <p14:creationId xmlns:p14="http://schemas.microsoft.com/office/powerpoint/2010/main" val="2257803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Lst>
              <a:defRPr>
                <a:solidFill>
                  <a:schemeClr val="tx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9pPr>
          </a:lstStyle>
          <a:p>
            <a:pPr eaLnBrk="1">
              <a:buFont typeface="Times New Roman" pitchFamily="18" charset="0"/>
              <a:buNone/>
            </a:pPr>
            <a:fld id="{82EEE4E9-5248-4653-8282-4210BFE9FF99}" type="slidenum">
              <a:rPr lang="en-GB" altLang="en-US" smtClean="0">
                <a:solidFill>
                  <a:srgbClr val="000000"/>
                </a:solidFill>
                <a:latin typeface="Times New Roman" pitchFamily="18" charset="0"/>
              </a:rPr>
              <a:pPr eaLnBrk="1">
                <a:buFont typeface="Times New Roman" pitchFamily="18" charset="0"/>
                <a:buNone/>
              </a:pPr>
              <a:t>4</a:t>
            </a:fld>
            <a:endParaRPr lang="en-GB" altLang="en-US" smtClean="0">
              <a:solidFill>
                <a:srgbClr val="000000"/>
              </a:solidFill>
              <a:latin typeface="Times New Roman" pitchFamily="18" charset="0"/>
            </a:endParaRPr>
          </a:p>
        </p:txBody>
      </p:sp>
      <p:sp>
        <p:nvSpPr>
          <p:cNvPr id="4403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p:spPr>
      </p:sp>
      <p:sp>
        <p:nvSpPr>
          <p:cNvPr id="44036" name="Rectangle 2"/>
          <p:cNvSpPr>
            <a:spLocks noGrp="1" noChangeArrowheads="1"/>
          </p:cNvSpPr>
          <p:nvPr>
            <p:ph type="body" idx="1"/>
          </p:nvPr>
        </p:nvSpPr>
        <p:spPr>
          <a:xfrm>
            <a:off x="755650" y="5078413"/>
            <a:ext cx="6048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baseline="0" dirty="0" err="1" smtClean="0">
                <a:latin typeface="Times New Roman" pitchFamily="18" charset="0"/>
              </a:rPr>
              <a:t>Tpmac</a:t>
            </a:r>
            <a:r>
              <a:rPr lang="en-US" altLang="en-US" baseline="0" dirty="0" smtClean="0">
                <a:latin typeface="Times New Roman" pitchFamily="18" charset="0"/>
              </a:rPr>
              <a:t> is very old from ANL Argonne National Laboratory.</a:t>
            </a:r>
          </a:p>
          <a:p>
            <a:r>
              <a:rPr lang="en-US" altLang="en-US" baseline="0" dirty="0" smtClean="0">
                <a:latin typeface="Times New Roman" pitchFamily="18" charset="0"/>
              </a:rPr>
              <a:t>The others were developed at Diamond.</a:t>
            </a:r>
          </a:p>
          <a:p>
            <a:endParaRPr lang="en-US" altLang="en-US" baseline="0" dirty="0" smtClean="0">
              <a:latin typeface="Times New Roman" pitchFamily="18" charset="0"/>
            </a:endParaRPr>
          </a:p>
          <a:p>
            <a:r>
              <a:rPr lang="en-US" altLang="en-US" baseline="0" dirty="0" smtClean="0">
                <a:latin typeface="Times New Roman" pitchFamily="18" charset="0"/>
              </a:rPr>
              <a:t>Coordinate </a:t>
            </a:r>
            <a:r>
              <a:rPr lang="en-US" altLang="en-US" baseline="0" dirty="0" smtClean="0">
                <a:latin typeface="Times New Roman" pitchFamily="18" charset="0"/>
              </a:rPr>
              <a:t>System Axes examples:-</a:t>
            </a:r>
          </a:p>
          <a:p>
            <a:r>
              <a:rPr lang="en-US" altLang="en-US" baseline="0" dirty="0" smtClean="0">
                <a:latin typeface="Times New Roman" pitchFamily="18" charset="0"/>
              </a:rPr>
              <a:t>	Coordinated control of 6 circle diffractometer using reciprocal space</a:t>
            </a:r>
          </a:p>
          <a:p>
            <a:r>
              <a:rPr lang="en-US" altLang="en-US" baseline="0" dirty="0" smtClean="0">
                <a:latin typeface="Times New Roman" pitchFamily="18" charset="0"/>
              </a:rPr>
              <a:t>	Provide an Energy axis for a </a:t>
            </a:r>
            <a:r>
              <a:rPr lang="en-US" altLang="en-US" baseline="0" dirty="0" err="1" smtClean="0">
                <a:latin typeface="Times New Roman" pitchFamily="18" charset="0"/>
              </a:rPr>
              <a:t>monochromator</a:t>
            </a:r>
            <a:endParaRPr lang="en-US" altLang="en-US" baseline="0" dirty="0" smtClean="0">
              <a:latin typeface="Times New Roman" pitchFamily="18" charset="0"/>
            </a:endParaRPr>
          </a:p>
          <a:p>
            <a:r>
              <a:rPr lang="en-US" altLang="en-US" baseline="0" dirty="0" smtClean="0">
                <a:latin typeface="Times New Roman" pitchFamily="18" charset="0"/>
              </a:rPr>
              <a:t>	Simple:- provide gap and center axes for a pair of slits</a:t>
            </a:r>
          </a:p>
          <a:p>
            <a:endParaRPr lang="en-US" altLang="en-US" baseline="0" dirty="0" smtClean="0">
              <a:latin typeface="Times New Roman" pitchFamily="18" charset="0"/>
            </a:endParaRPr>
          </a:p>
          <a:p>
            <a:r>
              <a:rPr lang="en-US" altLang="en-US" baseline="0" dirty="0" smtClean="0">
                <a:latin typeface="Times New Roman" pitchFamily="18" charset="0"/>
              </a:rPr>
              <a:t>The approach of using multiple drivers to provide the full set of services meant that communications to the </a:t>
            </a:r>
            <a:r>
              <a:rPr lang="en-US" altLang="en-US" baseline="0" dirty="0" err="1" smtClean="0">
                <a:latin typeface="Times New Roman" pitchFamily="18" charset="0"/>
              </a:rPr>
              <a:t>geobrick</a:t>
            </a:r>
            <a:r>
              <a:rPr lang="en-US" altLang="en-US" baseline="0" dirty="0" smtClean="0">
                <a:latin typeface="Times New Roman" pitchFamily="18" charset="0"/>
              </a:rPr>
              <a:t> could become </a:t>
            </a:r>
            <a:r>
              <a:rPr lang="en-US" altLang="en-US" baseline="0" dirty="0" smtClean="0">
                <a:latin typeface="Times New Roman" pitchFamily="18" charset="0"/>
              </a:rPr>
              <a:t>congested. With </a:t>
            </a:r>
            <a:r>
              <a:rPr lang="en-US" altLang="en-US" baseline="0" dirty="0" smtClean="0">
                <a:latin typeface="Times New Roman" pitchFamily="18" charset="0"/>
              </a:rPr>
              <a:t>complex motion systems such as hexapods we see frequent dropping of messages between the controller and the driver.</a:t>
            </a:r>
          </a:p>
        </p:txBody>
      </p:sp>
    </p:spTree>
    <p:extLst>
      <p:ext uri="{BB962C8B-B14F-4D97-AF65-F5344CB8AC3E}">
        <p14:creationId xmlns:p14="http://schemas.microsoft.com/office/powerpoint/2010/main" val="1434265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Lst>
              <a:defRPr>
                <a:solidFill>
                  <a:schemeClr val="tx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9pPr>
          </a:lstStyle>
          <a:p>
            <a:pPr eaLnBrk="1">
              <a:buFont typeface="Times New Roman" pitchFamily="18" charset="0"/>
              <a:buNone/>
            </a:pPr>
            <a:fld id="{9EF2F3B1-B7A0-4533-872E-D3FBC4C56615}" type="slidenum">
              <a:rPr lang="en-GB" altLang="en-US" smtClean="0">
                <a:solidFill>
                  <a:srgbClr val="000000"/>
                </a:solidFill>
                <a:latin typeface="Times New Roman" pitchFamily="18" charset="0"/>
              </a:rPr>
              <a:pPr eaLnBrk="1">
                <a:buFont typeface="Times New Roman" pitchFamily="18" charset="0"/>
                <a:buNone/>
              </a:pPr>
              <a:t>5</a:t>
            </a:fld>
            <a:endParaRPr lang="en-GB" altLang="en-US" smtClean="0">
              <a:solidFill>
                <a:srgbClr val="000000"/>
              </a:solidFill>
              <a:latin typeface="Times New Roman" pitchFamily="18" charset="0"/>
            </a:endParaRPr>
          </a:p>
        </p:txBody>
      </p:sp>
      <p:sp>
        <p:nvSpPr>
          <p:cNvPr id="4505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p:spPr>
      </p:sp>
      <p:sp>
        <p:nvSpPr>
          <p:cNvPr id="45060" name="Rectangle 2"/>
          <p:cNvSpPr>
            <a:spLocks noGrp="1" noChangeArrowheads="1"/>
          </p:cNvSpPr>
          <p:nvPr>
            <p:ph type="body" idx="1"/>
          </p:nvPr>
        </p:nvSpPr>
        <p:spPr>
          <a:xfrm>
            <a:off x="755650" y="5078413"/>
            <a:ext cx="6048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171450" indent="-171450">
              <a:buFont typeface="Arial" panose="020B0604020202020204" pitchFamily="34" charset="0"/>
              <a:buChar char="•"/>
            </a:pPr>
            <a:r>
              <a:rPr lang="en-US" altLang="en-US" dirty="0" err="1" smtClean="0">
                <a:latin typeface="Times New Roman" pitchFamily="18" charset="0"/>
              </a:rPr>
              <a:t>Asyn</a:t>
            </a:r>
            <a:r>
              <a:rPr lang="en-US" altLang="en-US" dirty="0" smtClean="0">
                <a:latin typeface="Times New Roman" pitchFamily="18" charset="0"/>
              </a:rPr>
              <a:t> model 3 motor</a:t>
            </a:r>
            <a:r>
              <a:rPr lang="en-US" altLang="en-US" baseline="0" dirty="0" smtClean="0">
                <a:latin typeface="Times New Roman" pitchFamily="18" charset="0"/>
              </a:rPr>
              <a:t> interface </a:t>
            </a:r>
            <a:r>
              <a:rPr lang="en-US" altLang="en-US" dirty="0" smtClean="0">
                <a:latin typeface="Times New Roman" pitchFamily="18" charset="0"/>
              </a:rPr>
              <a:t>gives</a:t>
            </a:r>
            <a:r>
              <a:rPr lang="en-US" altLang="en-US" baseline="0" dirty="0" smtClean="0">
                <a:latin typeface="Times New Roman" pitchFamily="18" charset="0"/>
              </a:rPr>
              <a:t> the driver developer a set of classes to derive from representing controllers and Axes. Overriding the virtual methods on these classes allows you to implement the protocol appropriate to your controller. This same approach is used for area detector drivers and also the generic </a:t>
            </a:r>
            <a:r>
              <a:rPr lang="en-US" altLang="en-US" baseline="0" dirty="0" err="1" smtClean="0">
                <a:latin typeface="Times New Roman" pitchFamily="18" charset="0"/>
              </a:rPr>
              <a:t>AsynPortDriver</a:t>
            </a:r>
            <a:r>
              <a:rPr lang="en-US" altLang="en-US" baseline="0" dirty="0" smtClean="0">
                <a:latin typeface="Times New Roman" pitchFamily="18" charset="0"/>
              </a:rPr>
              <a:t>.</a:t>
            </a:r>
          </a:p>
          <a:p>
            <a:pPr marL="171450" indent="-171450">
              <a:buFont typeface="Arial" panose="020B0604020202020204" pitchFamily="34" charset="0"/>
              <a:buChar char="•"/>
            </a:pPr>
            <a:r>
              <a:rPr lang="en-US" altLang="en-US" dirty="0" smtClean="0">
                <a:latin typeface="Times New Roman" pitchFamily="18" charset="0"/>
              </a:rPr>
              <a:t>One module is better!</a:t>
            </a:r>
          </a:p>
          <a:p>
            <a:pPr marL="171450" indent="-171450">
              <a:buFont typeface="Arial" panose="020B0604020202020204" pitchFamily="34" charset="0"/>
              <a:buChar char="•"/>
            </a:pPr>
            <a:r>
              <a:rPr lang="en-US" altLang="en-US" dirty="0" smtClean="0">
                <a:latin typeface="Times New Roman" pitchFamily="18" charset="0"/>
              </a:rPr>
              <a:t>Simpler communications</a:t>
            </a:r>
            <a:r>
              <a:rPr lang="en-US" altLang="en-US" baseline="0" dirty="0" smtClean="0">
                <a:latin typeface="Times New Roman" pitchFamily="18" charset="0"/>
              </a:rPr>
              <a:t> </a:t>
            </a:r>
            <a:r>
              <a:rPr lang="en-US" altLang="en-US" dirty="0" smtClean="0">
                <a:latin typeface="Times New Roman" pitchFamily="18" charset="0"/>
              </a:rPr>
              <a:t>is through the Message Broker</a:t>
            </a:r>
            <a:r>
              <a:rPr lang="en-US" altLang="en-US" baseline="0" dirty="0" smtClean="0">
                <a:latin typeface="Times New Roman" pitchFamily="18" charset="0"/>
              </a:rPr>
              <a:t> described below</a:t>
            </a:r>
          </a:p>
          <a:p>
            <a:pPr marL="171450" indent="-171450">
              <a:buFont typeface="Arial" panose="020B0604020202020204" pitchFamily="34" charset="0"/>
              <a:buChar char="•"/>
            </a:pPr>
            <a:r>
              <a:rPr lang="en-US" altLang="en-US" dirty="0" smtClean="0">
                <a:latin typeface="Times New Roman" pitchFamily="18" charset="0"/>
              </a:rPr>
              <a:t>The </a:t>
            </a:r>
            <a:r>
              <a:rPr lang="en-US" altLang="en-US" dirty="0" err="1" smtClean="0">
                <a:latin typeface="Times New Roman" pitchFamily="18" charset="0"/>
              </a:rPr>
              <a:t>pmacCoord</a:t>
            </a:r>
            <a:r>
              <a:rPr lang="en-US" altLang="en-US" baseline="0" dirty="0" smtClean="0">
                <a:latin typeface="Times New Roman" pitchFamily="18" charset="0"/>
              </a:rPr>
              <a:t> module required that you set up the set of coordinate systems and map axes into them at startup, these were then immutable. We often have requirements for dynamic coordinate systems and the new module supports </a:t>
            </a:r>
            <a:r>
              <a:rPr lang="en-US" altLang="en-US" baseline="0" dirty="0" smtClean="0">
                <a:latin typeface="Times New Roman" pitchFamily="18" charset="0"/>
              </a:rPr>
              <a:t>this</a:t>
            </a:r>
          </a:p>
          <a:p>
            <a:pPr marL="914400" lvl="1" indent="-171450">
              <a:buFont typeface="Arial" panose="020B0604020202020204" pitchFamily="34" charset="0"/>
              <a:buChar char="•"/>
            </a:pPr>
            <a:r>
              <a:rPr lang="en-US" altLang="en-US" baseline="0" dirty="0" smtClean="0">
                <a:latin typeface="Times New Roman" pitchFamily="18" charset="0"/>
              </a:rPr>
              <a:t>E.g. a 6 circle diffractometer tends to have all of its axes in a CS so that coordinated moves (including in reciprocal space) can be executed such that the device does not crash with itself or the </a:t>
            </a:r>
            <a:r>
              <a:rPr lang="en-US" altLang="en-US" baseline="0" dirty="0" err="1" smtClean="0">
                <a:latin typeface="Times New Roman" pitchFamily="18" charset="0"/>
              </a:rPr>
              <a:t>beampipe</a:t>
            </a:r>
            <a:endParaRPr lang="en-US" altLang="en-US" baseline="0" dirty="0" smtClean="0">
              <a:latin typeface="Times New Roman" pitchFamily="18" charset="0"/>
            </a:endParaRPr>
          </a:p>
          <a:p>
            <a:pPr marL="914400" lvl="1" indent="-171450">
              <a:buFont typeface="Arial" panose="020B0604020202020204" pitchFamily="34" charset="0"/>
              <a:buChar char="•"/>
            </a:pPr>
            <a:r>
              <a:rPr lang="en-US" altLang="en-US" baseline="0" dirty="0" smtClean="0">
                <a:latin typeface="Times New Roman" pitchFamily="18" charset="0"/>
              </a:rPr>
              <a:t>However sometimes for powder diffraction you may take one of these axes out and use it to rock the sample</a:t>
            </a:r>
          </a:p>
          <a:p>
            <a:pPr marL="914400" lvl="1" indent="-171450">
              <a:buFont typeface="Arial" panose="020B0604020202020204" pitchFamily="34" charset="0"/>
              <a:buChar char="•"/>
            </a:pPr>
            <a:r>
              <a:rPr lang="en-US" altLang="en-US" baseline="0" dirty="0" smtClean="0">
                <a:latin typeface="Times New Roman" pitchFamily="18" charset="0"/>
              </a:rPr>
              <a:t>This requires dynamic assignment of axes to coordinate systems</a:t>
            </a:r>
            <a:endParaRPr lang="en-US" altLang="en-US" baseline="0" dirty="0" smtClean="0">
              <a:latin typeface="Times New Roman" pitchFamily="18" charset="0"/>
            </a:endParaRPr>
          </a:p>
          <a:p>
            <a:pPr marL="171450" indent="-171450">
              <a:buFont typeface="Arial" panose="020B0604020202020204" pitchFamily="34" charset="0"/>
              <a:buChar char="•"/>
            </a:pPr>
            <a:r>
              <a:rPr lang="en-US" altLang="en-US" baseline="0" dirty="0" smtClean="0">
                <a:latin typeface="Times New Roman" pitchFamily="18" charset="0"/>
              </a:rPr>
              <a:t>See below for </a:t>
            </a:r>
            <a:r>
              <a:rPr lang="en-US" altLang="en-US" baseline="0" dirty="0" err="1" smtClean="0">
                <a:latin typeface="Times New Roman" pitchFamily="18" charset="0"/>
              </a:rPr>
              <a:t>traj</a:t>
            </a:r>
            <a:r>
              <a:rPr lang="en-US" altLang="en-US" baseline="0" dirty="0" smtClean="0">
                <a:latin typeface="Times New Roman" pitchFamily="18" charset="0"/>
              </a:rPr>
              <a:t> scan</a:t>
            </a:r>
          </a:p>
          <a:p>
            <a:pPr marL="171450" indent="-171450">
              <a:buFont typeface="Arial" panose="020B0604020202020204" pitchFamily="34" charset="0"/>
              <a:buChar char="•"/>
            </a:pPr>
            <a:r>
              <a:rPr lang="en-US" altLang="en-US" baseline="0" dirty="0" err="1" smtClean="0">
                <a:latin typeface="Times New Roman" pitchFamily="18" charset="0"/>
              </a:rPr>
              <a:t>Pmac</a:t>
            </a:r>
            <a:r>
              <a:rPr lang="en-US" altLang="en-US" baseline="0" dirty="0" smtClean="0">
                <a:latin typeface="Times New Roman" pitchFamily="18" charset="0"/>
              </a:rPr>
              <a:t> supports all original features of </a:t>
            </a:r>
            <a:r>
              <a:rPr lang="en-US" altLang="en-US" baseline="0" dirty="0" err="1" smtClean="0">
                <a:latin typeface="Times New Roman" pitchFamily="18" charset="0"/>
              </a:rPr>
              <a:t>tpmac</a:t>
            </a:r>
            <a:r>
              <a:rPr lang="en-US" altLang="en-US" baseline="0" dirty="0" smtClean="0">
                <a:latin typeface="Times New Roman" pitchFamily="18" charset="0"/>
              </a:rPr>
              <a:t>, </a:t>
            </a:r>
            <a:r>
              <a:rPr lang="en-US" altLang="en-US" baseline="0" dirty="0" err="1" smtClean="0">
                <a:latin typeface="Times New Roman" pitchFamily="18" charset="0"/>
              </a:rPr>
              <a:t>pmacCoord</a:t>
            </a:r>
            <a:r>
              <a:rPr lang="en-US" altLang="en-US" baseline="0" dirty="0" smtClean="0">
                <a:latin typeface="Times New Roman" pitchFamily="18" charset="0"/>
              </a:rPr>
              <a:t> and </a:t>
            </a:r>
            <a:r>
              <a:rPr lang="en-US" altLang="en-US" baseline="0" dirty="0" err="1" smtClean="0">
                <a:latin typeface="Times New Roman" pitchFamily="18" charset="0"/>
              </a:rPr>
              <a:t>pmacUtil</a:t>
            </a:r>
            <a:r>
              <a:rPr lang="en-US" altLang="en-US" baseline="0" dirty="0" smtClean="0">
                <a:latin typeface="Times New Roman" pitchFamily="18" charset="0"/>
              </a:rPr>
              <a:t> and as far as possible all the EPICS </a:t>
            </a:r>
            <a:r>
              <a:rPr lang="en-US" altLang="en-US" baseline="0" dirty="0" err="1" smtClean="0">
                <a:latin typeface="Times New Roman" pitchFamily="18" charset="0"/>
              </a:rPr>
              <a:t>db</a:t>
            </a:r>
            <a:r>
              <a:rPr lang="en-US" altLang="en-US" baseline="0" dirty="0" smtClean="0">
                <a:latin typeface="Times New Roman" pitchFamily="18" charset="0"/>
              </a:rPr>
              <a:t> templates are the same. Migration from the old drivers is reasonably painless</a:t>
            </a:r>
          </a:p>
          <a:p>
            <a:pPr marL="0" indent="0">
              <a:buFont typeface="Arial" panose="020B0604020202020204" pitchFamily="34" charset="0"/>
              <a:buNone/>
            </a:pPr>
            <a:endParaRPr lang="en-US" altLang="en-US" baseline="0" dirty="0" smtClean="0">
              <a:latin typeface="Times New Roman" pitchFamily="18" charset="0"/>
            </a:endParaRPr>
          </a:p>
        </p:txBody>
      </p:sp>
    </p:spTree>
    <p:extLst>
      <p:ext uri="{BB962C8B-B14F-4D97-AF65-F5344CB8AC3E}">
        <p14:creationId xmlns:p14="http://schemas.microsoft.com/office/powerpoint/2010/main" val="558055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Lst>
              <a:defRPr>
                <a:solidFill>
                  <a:schemeClr val="tx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9pPr>
          </a:lstStyle>
          <a:p>
            <a:pPr eaLnBrk="1">
              <a:buFont typeface="Times New Roman" pitchFamily="18" charset="0"/>
              <a:buNone/>
            </a:pPr>
            <a:fld id="{72A2F0E0-B162-48A3-BBAD-A8CC08144625}" type="slidenum">
              <a:rPr lang="en-GB" altLang="en-US" smtClean="0">
                <a:solidFill>
                  <a:srgbClr val="000000"/>
                </a:solidFill>
                <a:latin typeface="Times New Roman" pitchFamily="18" charset="0"/>
              </a:rPr>
              <a:pPr eaLnBrk="1">
                <a:buFont typeface="Times New Roman" pitchFamily="18" charset="0"/>
                <a:buNone/>
              </a:pPr>
              <a:t>6</a:t>
            </a:fld>
            <a:endParaRPr lang="en-GB" altLang="en-US" smtClean="0">
              <a:solidFill>
                <a:srgbClr val="000000"/>
              </a:solidFill>
              <a:latin typeface="Times New Roman" pitchFamily="18" charset="0"/>
            </a:endParaRPr>
          </a:p>
        </p:txBody>
      </p:sp>
      <p:sp>
        <p:nvSpPr>
          <p:cNvPr id="4608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p:spPr>
      </p:sp>
      <p:sp>
        <p:nvSpPr>
          <p:cNvPr id="46084" name="Rectangle 2"/>
          <p:cNvSpPr>
            <a:spLocks noGrp="1" noChangeArrowheads="1"/>
          </p:cNvSpPr>
          <p:nvPr>
            <p:ph type="body" idx="1"/>
          </p:nvPr>
        </p:nvSpPr>
        <p:spPr>
          <a:xfrm>
            <a:off x="755650" y="5078413"/>
            <a:ext cx="6048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GB" altLang="en-US" dirty="0" smtClean="0">
                <a:latin typeface="Times New Roman" pitchFamily="18" charset="0"/>
              </a:rPr>
              <a:t>The module is available now on </a:t>
            </a:r>
            <a:r>
              <a:rPr lang="en-GB" altLang="en-US" dirty="0" err="1" smtClean="0">
                <a:latin typeface="Times New Roman" pitchFamily="18" charset="0"/>
              </a:rPr>
              <a:t>github</a:t>
            </a:r>
            <a:r>
              <a:rPr lang="en-GB" altLang="en-US" dirty="0" smtClean="0">
                <a:latin typeface="Times New Roman" pitchFamily="18" charset="0"/>
              </a:rPr>
              <a:t> at the address shown.</a:t>
            </a:r>
          </a:p>
          <a:p>
            <a:endParaRPr lang="en-GB" altLang="en-US" dirty="0" smtClean="0">
              <a:latin typeface="Times New Roman" pitchFamily="18" charset="0"/>
            </a:endParaRPr>
          </a:p>
          <a:p>
            <a:r>
              <a:rPr lang="en-GB" altLang="en-US" dirty="0" smtClean="0">
                <a:latin typeface="Times New Roman" pitchFamily="18" charset="0"/>
              </a:rPr>
              <a:t>The </a:t>
            </a:r>
            <a:r>
              <a:rPr lang="en-GB" altLang="en-US" dirty="0" err="1" smtClean="0">
                <a:latin typeface="Times New Roman" pitchFamily="18" charset="0"/>
              </a:rPr>
              <a:t>pmac</a:t>
            </a:r>
            <a:r>
              <a:rPr lang="en-GB" altLang="en-US" dirty="0" smtClean="0">
                <a:latin typeface="Times New Roman" pitchFamily="18" charset="0"/>
              </a:rPr>
              <a:t> module has been implemented as a replacement for the existing </a:t>
            </a:r>
            <a:r>
              <a:rPr lang="en-GB" altLang="en-US" dirty="0" err="1" smtClean="0">
                <a:latin typeface="Times New Roman" pitchFamily="18" charset="0"/>
              </a:rPr>
              <a:t>tpmac</a:t>
            </a:r>
            <a:r>
              <a:rPr lang="en-GB" altLang="en-US" dirty="0" smtClean="0">
                <a:latin typeface="Times New Roman" pitchFamily="18" charset="0"/>
              </a:rPr>
              <a:t>, </a:t>
            </a:r>
            <a:r>
              <a:rPr lang="en-GB" altLang="en-US" dirty="0" err="1" smtClean="0">
                <a:latin typeface="Times New Roman" pitchFamily="18" charset="0"/>
              </a:rPr>
              <a:t>pmacUtil</a:t>
            </a:r>
            <a:r>
              <a:rPr lang="en-GB" altLang="en-US" dirty="0" smtClean="0">
                <a:latin typeface="Times New Roman" pitchFamily="18" charset="0"/>
              </a:rPr>
              <a:t> and </a:t>
            </a:r>
            <a:r>
              <a:rPr lang="en-GB" altLang="en-US" dirty="0" err="1" smtClean="0">
                <a:latin typeface="Times New Roman" pitchFamily="18" charset="0"/>
              </a:rPr>
              <a:t>pmacCoord</a:t>
            </a:r>
            <a:r>
              <a:rPr lang="en-GB" altLang="en-US" dirty="0" smtClean="0">
                <a:latin typeface="Times New Roman" pitchFamily="18" charset="0"/>
              </a:rPr>
              <a:t> modules. </a:t>
            </a:r>
          </a:p>
          <a:p>
            <a:endParaRPr lang="en-GB" altLang="en-US" dirty="0" smtClean="0">
              <a:latin typeface="Times New Roman" pitchFamily="18" charset="0"/>
            </a:endParaRPr>
          </a:p>
          <a:p>
            <a:r>
              <a:rPr lang="en-GB" altLang="en-US" dirty="0" smtClean="0">
                <a:latin typeface="Times New Roman" pitchFamily="18" charset="0"/>
              </a:rPr>
              <a:t>It contains updated type III </a:t>
            </a:r>
            <a:r>
              <a:rPr lang="en-GB" altLang="en-US" dirty="0" err="1" smtClean="0">
                <a:latin typeface="Times New Roman" pitchFamily="18" charset="0"/>
              </a:rPr>
              <a:t>asyn</a:t>
            </a:r>
            <a:r>
              <a:rPr lang="en-GB" altLang="en-US" dirty="0" smtClean="0">
                <a:latin typeface="Times New Roman" pitchFamily="18" charset="0"/>
              </a:rPr>
              <a:t> driver classes for both standard motors and for coordinate system axes. </a:t>
            </a:r>
          </a:p>
          <a:p>
            <a:endParaRPr lang="en-GB" altLang="en-US" dirty="0" smtClean="0">
              <a:latin typeface="Times New Roman" pitchFamily="18" charset="0"/>
            </a:endParaRPr>
          </a:p>
          <a:p>
            <a:r>
              <a:rPr lang="en-GB" altLang="en-US" baseline="0" dirty="0" smtClean="0">
                <a:latin typeface="Times New Roman" pitchFamily="18" charset="0"/>
              </a:rPr>
              <a:t>But it also adds the features discussed in the rest of this talk.</a:t>
            </a:r>
            <a:endParaRPr lang="en-GB" altLang="en-US" dirty="0" smtClean="0">
              <a:latin typeface="Times New Roman" pitchFamily="18" charset="0"/>
            </a:endParaRPr>
          </a:p>
          <a:p>
            <a:endParaRPr lang="en-GB" altLang="en-US" dirty="0" smtClean="0">
              <a:latin typeface="Times New Roman" pitchFamily="18" charset="0"/>
            </a:endParaRPr>
          </a:p>
          <a:p>
            <a:r>
              <a:rPr lang="en-GB" altLang="en-US" dirty="0" smtClean="0">
                <a:latin typeface="Times New Roman" pitchFamily="18" charset="0"/>
              </a:rPr>
              <a:t>Finally the module</a:t>
            </a:r>
            <a:r>
              <a:rPr lang="en-GB" altLang="en-US" baseline="0" dirty="0" smtClean="0">
                <a:latin typeface="Times New Roman" pitchFamily="18" charset="0"/>
              </a:rPr>
              <a:t> also supports the new delta tau </a:t>
            </a:r>
            <a:r>
              <a:rPr lang="en-GB" altLang="en-US" baseline="0" dirty="0" err="1" smtClean="0">
                <a:latin typeface="Times New Roman" pitchFamily="18" charset="0"/>
              </a:rPr>
              <a:t>PowerPmac</a:t>
            </a:r>
            <a:r>
              <a:rPr lang="en-GB" altLang="en-US" baseline="0" dirty="0" smtClean="0">
                <a:latin typeface="Times New Roman" pitchFamily="18" charset="0"/>
              </a:rPr>
              <a:t> which we are just beginning to use at Diamond. The trajectory scan features are not yet implemented for this device</a:t>
            </a:r>
            <a:endParaRPr lang="en-US" altLang="en-US" dirty="0" smtClean="0">
              <a:latin typeface="Times New Roman" pitchFamily="18" charset="0"/>
            </a:endParaRPr>
          </a:p>
        </p:txBody>
      </p:sp>
    </p:spTree>
    <p:extLst>
      <p:ext uri="{BB962C8B-B14F-4D97-AF65-F5344CB8AC3E}">
        <p14:creationId xmlns:p14="http://schemas.microsoft.com/office/powerpoint/2010/main" val="2278924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Lst>
              <a:defRPr>
                <a:solidFill>
                  <a:schemeClr val="tx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9pPr>
          </a:lstStyle>
          <a:p>
            <a:pPr eaLnBrk="1">
              <a:buFont typeface="Times New Roman" pitchFamily="18" charset="0"/>
              <a:buNone/>
            </a:pPr>
            <a:fld id="{6D57860D-5087-4C2D-8DE3-D578DB194AD8}" type="slidenum">
              <a:rPr lang="en-GB" altLang="en-US" smtClean="0">
                <a:solidFill>
                  <a:srgbClr val="000000"/>
                </a:solidFill>
                <a:latin typeface="Times New Roman" pitchFamily="18" charset="0"/>
              </a:rPr>
              <a:pPr eaLnBrk="1">
                <a:buFont typeface="Times New Roman" pitchFamily="18" charset="0"/>
                <a:buNone/>
              </a:pPr>
              <a:t>7</a:t>
            </a:fld>
            <a:endParaRPr lang="en-GB" altLang="en-US" smtClean="0">
              <a:solidFill>
                <a:srgbClr val="000000"/>
              </a:solidFill>
              <a:latin typeface="Times New Roman" pitchFamily="18" charset="0"/>
            </a:endParaRPr>
          </a:p>
        </p:txBody>
      </p:sp>
      <p:sp>
        <p:nvSpPr>
          <p:cNvPr id="4710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p:spPr>
      </p:sp>
      <p:sp>
        <p:nvSpPr>
          <p:cNvPr id="47108" name="Rectangle 2"/>
          <p:cNvSpPr>
            <a:spLocks noGrp="1" noChangeArrowheads="1"/>
          </p:cNvSpPr>
          <p:nvPr>
            <p:ph type="body" idx="1"/>
          </p:nvPr>
        </p:nvSpPr>
        <p:spPr>
          <a:xfrm>
            <a:off x="755650" y="5078413"/>
            <a:ext cx="6048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171450" marR="0" lvl="0" indent="-171450" algn="l" defTabSz="449263" rtl="0" eaLnBrk="0" fontAlgn="base" latinLnBrk="0" hangingPunct="0">
              <a:lnSpc>
                <a:spcPct val="100000"/>
              </a:lnSpc>
              <a:spcBef>
                <a:spcPct val="30000"/>
              </a:spcBef>
              <a:spcAft>
                <a:spcPct val="0"/>
              </a:spcAft>
              <a:buClr>
                <a:srgbClr val="000000"/>
              </a:buClr>
              <a:buSzPct val="100000"/>
              <a:buFont typeface="Arial" panose="020B0604020202020204" pitchFamily="34" charset="0"/>
              <a:buChar char="•"/>
              <a:tabLst/>
              <a:defRPr/>
            </a:pPr>
            <a:r>
              <a:rPr lang="en-GB" altLang="en-US" dirty="0" smtClean="0">
                <a:latin typeface="Times New Roman" pitchFamily="18" charset="0"/>
              </a:rPr>
              <a:t>The communications method has been updated to improve the efficiency of status requests, by batching groups of status items into a single request message.</a:t>
            </a:r>
          </a:p>
          <a:p>
            <a:pPr marL="171450" marR="0" lvl="0" indent="-171450" algn="l" defTabSz="449263" rtl="0" eaLnBrk="0" fontAlgn="base" latinLnBrk="0" hangingPunct="0">
              <a:lnSpc>
                <a:spcPct val="100000"/>
              </a:lnSpc>
              <a:spcBef>
                <a:spcPct val="30000"/>
              </a:spcBef>
              <a:spcAft>
                <a:spcPct val="0"/>
              </a:spcAft>
              <a:buClr>
                <a:srgbClr val="000000"/>
              </a:buClr>
              <a:buSzPct val="100000"/>
              <a:buFont typeface="Arial" panose="020B0604020202020204" pitchFamily="34" charset="0"/>
              <a:buChar char="•"/>
              <a:tabLst/>
              <a:defRPr/>
            </a:pPr>
            <a:r>
              <a:rPr lang="en-GB" altLang="en-US" dirty="0" smtClean="0">
                <a:latin typeface="Times New Roman" pitchFamily="18" charset="0"/>
              </a:rPr>
              <a:t>The coordinate system axis</a:t>
            </a:r>
            <a:r>
              <a:rPr lang="en-GB" altLang="en-US" baseline="0" dirty="0" smtClean="0">
                <a:latin typeface="Times New Roman" pitchFamily="18" charset="0"/>
              </a:rPr>
              <a:t> </a:t>
            </a:r>
            <a:r>
              <a:rPr lang="en-GB" altLang="en-US" dirty="0" smtClean="0">
                <a:latin typeface="Times New Roman" pitchFamily="18" charset="0"/>
              </a:rPr>
              <a:t>support from </a:t>
            </a:r>
            <a:r>
              <a:rPr lang="en-GB" altLang="en-US" dirty="0" err="1" smtClean="0">
                <a:latin typeface="Times New Roman" pitchFamily="18" charset="0"/>
              </a:rPr>
              <a:t>pmacCoord</a:t>
            </a:r>
            <a:r>
              <a:rPr lang="en-GB" altLang="en-US" dirty="0" smtClean="0">
                <a:latin typeface="Times New Roman" pitchFamily="18" charset="0"/>
              </a:rPr>
              <a:t> has been included but improved upon (details to follow)</a:t>
            </a:r>
          </a:p>
          <a:p>
            <a:pPr marL="171450" marR="0" lvl="0" indent="-171450" algn="l" defTabSz="449263" rtl="0" eaLnBrk="0" fontAlgn="base" latinLnBrk="0" hangingPunct="0">
              <a:lnSpc>
                <a:spcPct val="100000"/>
              </a:lnSpc>
              <a:spcBef>
                <a:spcPct val="30000"/>
              </a:spcBef>
              <a:spcAft>
                <a:spcPct val="0"/>
              </a:spcAft>
              <a:buClr>
                <a:srgbClr val="000000"/>
              </a:buClr>
              <a:buSzPct val="100000"/>
              <a:buFont typeface="Arial" panose="020B0604020202020204" pitchFamily="34" charset="0"/>
              <a:buChar char="•"/>
              <a:tabLst/>
              <a:defRPr/>
            </a:pPr>
            <a:r>
              <a:rPr lang="en-GB" altLang="en-US" dirty="0" smtClean="0">
                <a:latin typeface="Times New Roman" pitchFamily="18" charset="0"/>
              </a:rPr>
              <a:t>Coordinate systems</a:t>
            </a:r>
            <a:r>
              <a:rPr lang="en-GB" altLang="en-US" baseline="0" dirty="0" smtClean="0">
                <a:latin typeface="Times New Roman" pitchFamily="18" charset="0"/>
              </a:rPr>
              <a:t> are now dynamic, axes can be mapped into and out of any number of coordinate systems as required</a:t>
            </a:r>
          </a:p>
          <a:p>
            <a:pPr marL="171450" marR="0" lvl="0" indent="-171450" algn="l" defTabSz="449263" rtl="0" eaLnBrk="0" fontAlgn="base" latinLnBrk="0" hangingPunct="0">
              <a:lnSpc>
                <a:spcPct val="100000"/>
              </a:lnSpc>
              <a:spcBef>
                <a:spcPct val="30000"/>
              </a:spcBef>
              <a:spcAft>
                <a:spcPct val="0"/>
              </a:spcAft>
              <a:buClr>
                <a:srgbClr val="000000"/>
              </a:buClr>
              <a:buSzPct val="100000"/>
              <a:buFont typeface="Arial" panose="020B0604020202020204" pitchFamily="34" charset="0"/>
              <a:buChar char="•"/>
              <a:tabLst/>
              <a:defRPr/>
            </a:pPr>
            <a:r>
              <a:rPr lang="en-GB" altLang="en-US" dirty="0" smtClean="0">
                <a:latin typeface="Times New Roman" pitchFamily="18" charset="0"/>
              </a:rPr>
              <a:t>The most important feature of the module is trajectory</a:t>
            </a:r>
            <a:r>
              <a:rPr lang="en-GB" altLang="en-US" baseline="0" dirty="0" smtClean="0">
                <a:latin typeface="Times New Roman" pitchFamily="18" charset="0"/>
              </a:rPr>
              <a:t> scanning which allows us to do continuous scans (fly scans) over arbitrarily complex paths for much faster experiments.</a:t>
            </a:r>
            <a:endParaRPr lang="en-GB" altLang="en-US" dirty="0" smtClean="0">
              <a:latin typeface="Times New Roman" pitchFamily="18" charset="0"/>
            </a:endParaRPr>
          </a:p>
          <a:p>
            <a:pPr marL="171450" marR="0" lvl="0" indent="-171450" algn="l" defTabSz="449263" rtl="0" eaLnBrk="0" fontAlgn="base" latinLnBrk="0" hangingPunct="0">
              <a:lnSpc>
                <a:spcPct val="100000"/>
              </a:lnSpc>
              <a:spcBef>
                <a:spcPct val="30000"/>
              </a:spcBef>
              <a:spcAft>
                <a:spcPct val="0"/>
              </a:spcAft>
              <a:buClr>
                <a:srgbClr val="000000"/>
              </a:buClr>
              <a:buSzPct val="100000"/>
              <a:buFont typeface="Arial" panose="020B0604020202020204" pitchFamily="34" charset="0"/>
              <a:buChar char="•"/>
              <a:tabLst/>
              <a:defRPr/>
            </a:pPr>
            <a:endParaRPr lang="en-GB" altLang="en-US" dirty="0" smtClean="0">
              <a:latin typeface="Times New Roman" pitchFamily="18" charset="0"/>
            </a:endParaRPr>
          </a:p>
          <a:p>
            <a:endParaRPr lang="en-US" altLang="en-US" dirty="0" smtClean="0">
              <a:latin typeface="Times New Roman" pitchFamily="18" charset="0"/>
            </a:endParaRPr>
          </a:p>
        </p:txBody>
      </p:sp>
    </p:spTree>
    <p:extLst>
      <p:ext uri="{BB962C8B-B14F-4D97-AF65-F5344CB8AC3E}">
        <p14:creationId xmlns:p14="http://schemas.microsoft.com/office/powerpoint/2010/main" val="248573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Lst>
              <a:defRPr>
                <a:solidFill>
                  <a:schemeClr val="tx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9pPr>
          </a:lstStyle>
          <a:p>
            <a:pPr eaLnBrk="1">
              <a:buFont typeface="Times New Roman" pitchFamily="18" charset="0"/>
              <a:buNone/>
            </a:pPr>
            <a:fld id="{7082C202-BA29-4650-878E-73E3FA3EA8CF}" type="slidenum">
              <a:rPr lang="en-GB" altLang="en-US" smtClean="0">
                <a:solidFill>
                  <a:srgbClr val="000000"/>
                </a:solidFill>
                <a:latin typeface="Times New Roman" pitchFamily="18" charset="0"/>
              </a:rPr>
              <a:pPr eaLnBrk="1">
                <a:buFont typeface="Times New Roman" pitchFamily="18" charset="0"/>
                <a:buNone/>
              </a:pPr>
              <a:t>8</a:t>
            </a:fld>
            <a:endParaRPr lang="en-GB" altLang="en-US" smtClean="0">
              <a:solidFill>
                <a:srgbClr val="000000"/>
              </a:solidFill>
              <a:latin typeface="Times New Roman" pitchFamily="18" charset="0"/>
            </a:endParaRPr>
          </a:p>
        </p:txBody>
      </p:sp>
      <p:sp>
        <p:nvSpPr>
          <p:cNvPr id="4813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p:spPr>
      </p:sp>
      <p:sp>
        <p:nvSpPr>
          <p:cNvPr id="48132" name="Rectangle 2"/>
          <p:cNvSpPr>
            <a:spLocks noGrp="1" noChangeArrowheads="1"/>
          </p:cNvSpPr>
          <p:nvPr>
            <p:ph type="body" idx="1"/>
          </p:nvPr>
        </p:nvSpPr>
        <p:spPr>
          <a:xfrm>
            <a:off x="755650" y="5078413"/>
            <a:ext cx="6048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a:lnSpc>
                <a:spcPct val="100000"/>
              </a:lnSpc>
              <a:buFont typeface="Arial" charset="0"/>
              <a:buChar char="•"/>
            </a:pPr>
            <a:r>
              <a:rPr lang="en-GB" altLang="en-US" sz="3200" dirty="0" smtClean="0">
                <a:solidFill>
                  <a:srgbClr val="000000"/>
                </a:solidFill>
                <a:latin typeface="Calibri" pitchFamily="34" charset="0"/>
              </a:rPr>
              <a:t>Each axis (real or coordinate</a:t>
            </a:r>
            <a:r>
              <a:rPr lang="en-GB" altLang="en-US" sz="3200" baseline="0" dirty="0" smtClean="0">
                <a:solidFill>
                  <a:srgbClr val="000000"/>
                </a:solidFill>
                <a:latin typeface="Calibri" pitchFamily="34" charset="0"/>
              </a:rPr>
              <a:t> system) monitors its state by querying variables on the Geobrick. In this driver the axis classes register with the message broker and it packages up all variable requests into 3 polling loops</a:t>
            </a:r>
            <a:r>
              <a:rPr lang="en-GB" altLang="en-US" sz="3200" dirty="0" smtClean="0">
                <a:solidFill>
                  <a:srgbClr val="000000"/>
                </a:solidFill>
                <a:latin typeface="Calibri" pitchFamily="34" charset="0"/>
              </a:rPr>
              <a:t> (slow, medium and fast)</a:t>
            </a:r>
          </a:p>
          <a:p>
            <a:pPr lvl="1" eaLnBrk="1">
              <a:lnSpc>
                <a:spcPct val="100000"/>
              </a:lnSpc>
              <a:buFont typeface="Arial" charset="0"/>
              <a:buChar char="•"/>
            </a:pPr>
            <a:r>
              <a:rPr lang="en-GB" altLang="en-US" sz="3200" dirty="0" smtClean="0">
                <a:solidFill>
                  <a:srgbClr val="000000"/>
                </a:solidFill>
                <a:latin typeface="Calibri" pitchFamily="34" charset="0"/>
              </a:rPr>
              <a:t>Fast loop polled at 1Hz when no motors are moving and 10Hz otherwise</a:t>
            </a:r>
          </a:p>
          <a:p>
            <a:pPr lvl="1" eaLnBrk="1">
              <a:lnSpc>
                <a:spcPct val="100000"/>
              </a:lnSpc>
              <a:buFont typeface="Arial" charset="0"/>
              <a:buChar char="•"/>
            </a:pPr>
            <a:r>
              <a:rPr lang="en-GB" altLang="en-US" sz="3200" dirty="0" smtClean="0">
                <a:solidFill>
                  <a:srgbClr val="000000"/>
                </a:solidFill>
                <a:latin typeface="Calibri" pitchFamily="34" charset="0"/>
              </a:rPr>
              <a:t>Fast loop rate can be set</a:t>
            </a:r>
          </a:p>
          <a:p>
            <a:pPr lvl="1" eaLnBrk="1">
              <a:lnSpc>
                <a:spcPct val="100000"/>
              </a:lnSpc>
              <a:buFont typeface="Arial" charset="0"/>
              <a:buChar char="•"/>
            </a:pPr>
            <a:r>
              <a:rPr lang="en-GB" altLang="en-US" sz="3200" dirty="0" smtClean="0">
                <a:solidFill>
                  <a:srgbClr val="000000"/>
                </a:solidFill>
                <a:latin typeface="Calibri" pitchFamily="34" charset="0"/>
              </a:rPr>
              <a:t>Medium loop polled at 1Hz</a:t>
            </a:r>
          </a:p>
          <a:p>
            <a:pPr lvl="1" eaLnBrk="1">
              <a:lnSpc>
                <a:spcPct val="100000"/>
              </a:lnSpc>
              <a:buFont typeface="Arial" charset="0"/>
              <a:buChar char="•"/>
            </a:pPr>
            <a:r>
              <a:rPr lang="en-GB" altLang="en-US" sz="3200" dirty="0" smtClean="0">
                <a:solidFill>
                  <a:srgbClr val="000000"/>
                </a:solidFill>
                <a:latin typeface="Calibri" pitchFamily="34" charset="0"/>
              </a:rPr>
              <a:t>Slow loop polled at 0.1Hz</a:t>
            </a:r>
          </a:p>
          <a:p>
            <a:pPr eaLnBrk="1">
              <a:lnSpc>
                <a:spcPct val="100000"/>
              </a:lnSpc>
              <a:buFont typeface="Arial" charset="0"/>
              <a:buChar char="•"/>
            </a:pPr>
            <a:r>
              <a:rPr lang="en-GB" altLang="en-US" sz="3200" dirty="0" smtClean="0">
                <a:solidFill>
                  <a:srgbClr val="000000"/>
                </a:solidFill>
                <a:latin typeface="Calibri" pitchFamily="34" charset="0"/>
              </a:rPr>
              <a:t>Benefits </a:t>
            </a:r>
          </a:p>
          <a:p>
            <a:pPr lvl="1" eaLnBrk="1">
              <a:lnSpc>
                <a:spcPct val="100000"/>
              </a:lnSpc>
              <a:buFont typeface="Arial" charset="0"/>
              <a:buChar char="•"/>
            </a:pPr>
            <a:r>
              <a:rPr lang="en-GB" altLang="en-US" sz="3200" dirty="0" smtClean="0">
                <a:solidFill>
                  <a:srgbClr val="000000"/>
                </a:solidFill>
                <a:latin typeface="Calibri" pitchFamily="34" charset="0"/>
              </a:rPr>
              <a:t>Variables requests combined into single large messages to cut down message overhead and traffic</a:t>
            </a:r>
          </a:p>
          <a:p>
            <a:pPr lvl="1" eaLnBrk="1">
              <a:lnSpc>
                <a:spcPct val="100000"/>
              </a:lnSpc>
              <a:buFont typeface="Arial" charset="0"/>
              <a:buChar char="•"/>
            </a:pPr>
            <a:r>
              <a:rPr lang="en-GB" altLang="en-US" sz="1200" dirty="0" smtClean="0">
                <a:solidFill>
                  <a:srgbClr val="000000"/>
                </a:solidFill>
                <a:latin typeface="Calibri" pitchFamily="34" charset="0"/>
              </a:rPr>
              <a:t>Reduces number of threads and provides better control of message </a:t>
            </a:r>
            <a:r>
              <a:rPr lang="en-GB" altLang="en-US" dirty="0" smtClean="0"/>
              <a:t>sending</a:t>
            </a:r>
            <a:r>
              <a:rPr lang="en-GB" altLang="en-US" sz="1200" dirty="0" smtClean="0">
                <a:solidFill>
                  <a:srgbClr val="000000"/>
                </a:solidFill>
                <a:latin typeface="Calibri" pitchFamily="34" charset="0"/>
              </a:rPr>
              <a:t> to the PMAC</a:t>
            </a:r>
          </a:p>
          <a:p>
            <a:pPr lvl="1" eaLnBrk="1">
              <a:lnSpc>
                <a:spcPct val="100000"/>
              </a:lnSpc>
              <a:buFont typeface="Arial" charset="0"/>
              <a:buChar char="•"/>
            </a:pPr>
            <a:r>
              <a:rPr lang="en-GB" altLang="en-US" sz="1200" dirty="0" smtClean="0">
                <a:solidFill>
                  <a:srgbClr val="000000"/>
                </a:solidFill>
                <a:latin typeface="Calibri" pitchFamily="34" charset="0"/>
              </a:rPr>
              <a:t>Statistics recorded to monitor traffic</a:t>
            </a:r>
          </a:p>
          <a:p>
            <a:pPr lvl="0" eaLnBrk="1">
              <a:lnSpc>
                <a:spcPct val="100000"/>
              </a:lnSpc>
              <a:buFont typeface="Arial" charset="0"/>
              <a:buChar char="•"/>
            </a:pPr>
            <a:r>
              <a:rPr lang="en-GB" altLang="en-US" sz="1200" dirty="0" err="1" smtClean="0">
                <a:solidFill>
                  <a:srgbClr val="000000"/>
                </a:solidFill>
                <a:latin typeface="Calibri" pitchFamily="34" charset="0"/>
              </a:rPr>
              <a:t>Gui</a:t>
            </a:r>
            <a:endParaRPr lang="en-GB" altLang="en-US" sz="1200" dirty="0" smtClean="0">
              <a:solidFill>
                <a:srgbClr val="000000"/>
              </a:solidFill>
              <a:latin typeface="Calibri" pitchFamily="34" charset="0"/>
            </a:endParaRPr>
          </a:p>
          <a:p>
            <a:pPr lvl="1" eaLnBrk="1">
              <a:lnSpc>
                <a:spcPct val="100000"/>
              </a:lnSpc>
              <a:buFont typeface="Arial" charset="0"/>
              <a:buChar char="•"/>
            </a:pPr>
            <a:r>
              <a:rPr lang="en-GB" altLang="en-US" sz="1200" dirty="0" smtClean="0">
                <a:solidFill>
                  <a:srgbClr val="000000"/>
                </a:solidFill>
                <a:latin typeface="Calibri" pitchFamily="34" charset="0"/>
              </a:rPr>
              <a:t>Allows</a:t>
            </a:r>
            <a:r>
              <a:rPr lang="en-GB" altLang="en-US" sz="1200" baseline="0" dirty="0" smtClean="0">
                <a:solidFill>
                  <a:srgbClr val="000000"/>
                </a:solidFill>
                <a:latin typeface="Calibri" pitchFamily="34" charset="0"/>
              </a:rPr>
              <a:t> control of debug level for each axis and CS axis</a:t>
            </a:r>
          </a:p>
          <a:p>
            <a:pPr lvl="1" eaLnBrk="1">
              <a:lnSpc>
                <a:spcPct val="100000"/>
              </a:lnSpc>
              <a:buFont typeface="Arial" charset="0"/>
              <a:buChar char="•"/>
            </a:pPr>
            <a:r>
              <a:rPr lang="en-GB" altLang="en-US" sz="1200" baseline="0" dirty="0" smtClean="0">
                <a:solidFill>
                  <a:srgbClr val="000000"/>
                </a:solidFill>
                <a:latin typeface="Calibri" pitchFamily="34" charset="0"/>
              </a:rPr>
              <a:t>Can report latest values of the variables in the poll sets</a:t>
            </a:r>
          </a:p>
          <a:p>
            <a:pPr lvl="1" eaLnBrk="1">
              <a:lnSpc>
                <a:spcPct val="100000"/>
              </a:lnSpc>
              <a:buFont typeface="Arial" charset="0"/>
              <a:buChar char="•"/>
            </a:pPr>
            <a:endParaRPr lang="en-GB" altLang="en-US" sz="1200" dirty="0" smtClean="0">
              <a:solidFill>
                <a:srgbClr val="000000"/>
              </a:solidFill>
              <a:latin typeface="Calibri" pitchFamily="34" charset="0"/>
            </a:endParaRPr>
          </a:p>
          <a:p>
            <a:pPr eaLnBrk="1">
              <a:lnSpc>
                <a:spcPct val="100000"/>
              </a:lnSpc>
              <a:buFont typeface="Arial" charset="0"/>
              <a:buChar char="•"/>
            </a:pPr>
            <a:endParaRPr lang="en-GB" altLang="en-US" sz="1200" dirty="0" smtClean="0">
              <a:solidFill>
                <a:srgbClr val="000000"/>
              </a:solidFill>
              <a:latin typeface="Calibri" pitchFamily="34" charset="0"/>
            </a:endParaRPr>
          </a:p>
          <a:p>
            <a:endParaRPr lang="en-US" altLang="en-US" dirty="0" smtClean="0">
              <a:latin typeface="Times New Roman" pitchFamily="18" charset="0"/>
            </a:endParaRPr>
          </a:p>
        </p:txBody>
      </p:sp>
    </p:spTree>
    <p:extLst>
      <p:ext uri="{BB962C8B-B14F-4D97-AF65-F5344CB8AC3E}">
        <p14:creationId xmlns:p14="http://schemas.microsoft.com/office/powerpoint/2010/main" val="2932227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 New Roman" pitchFamily="18" charset="0"/>
              </a:rPr>
              <a:t>Hence you can </a:t>
            </a:r>
          </a:p>
          <a:p>
            <a:pPr marL="171450" indent="-171450">
              <a:buFont typeface="Arial" panose="020B0604020202020204" pitchFamily="34" charset="0"/>
              <a:buChar char="•"/>
            </a:pPr>
            <a:r>
              <a:rPr lang="en-US" altLang="en-US" dirty="0" smtClean="0">
                <a:latin typeface="Times New Roman" pitchFamily="18" charset="0"/>
              </a:rPr>
              <a:t>drive a coordinate system motor through a standard motor</a:t>
            </a:r>
            <a:r>
              <a:rPr lang="en-US" altLang="en-US" baseline="0" dirty="0" smtClean="0">
                <a:latin typeface="Times New Roman" pitchFamily="18" charset="0"/>
              </a:rPr>
              <a:t> record. (In exactly the same way you do for a real axis – connect the motor record through the ASYN Port – with ASYN channel indicating the axis number)</a:t>
            </a:r>
          </a:p>
          <a:p>
            <a:pPr marL="171450" indent="-171450">
              <a:buFont typeface="Arial" panose="020B0604020202020204" pitchFamily="34" charset="0"/>
              <a:buChar char="•"/>
            </a:pPr>
            <a:r>
              <a:rPr lang="en-US" altLang="en-US" baseline="0" dirty="0" smtClean="0">
                <a:latin typeface="Times New Roman" pitchFamily="18" charset="0"/>
              </a:rPr>
              <a:t>The kinematics are the calculations which are used to convert real to CS axes and vice versa. Previously these were configured on the Geobrick only, the new driver exposes these.</a:t>
            </a:r>
          </a:p>
          <a:p>
            <a:pPr marL="171450" indent="-171450">
              <a:buFont typeface="Arial" panose="020B0604020202020204" pitchFamily="34" charset="0"/>
              <a:buChar char="•"/>
            </a:pPr>
            <a:r>
              <a:rPr lang="en-US" altLang="en-US" baseline="0" dirty="0" smtClean="0">
                <a:latin typeface="Times New Roman" pitchFamily="18" charset="0"/>
              </a:rPr>
              <a:t>Monitor which axes are in which Coordinate systems</a:t>
            </a:r>
          </a:p>
          <a:p>
            <a:pPr marL="171450" indent="-171450">
              <a:buFont typeface="Arial" panose="020B0604020202020204" pitchFamily="34" charset="0"/>
              <a:buChar char="•"/>
            </a:pPr>
            <a:r>
              <a:rPr lang="en-US" altLang="en-US" baseline="0" dirty="0" smtClean="0">
                <a:latin typeface="Times New Roman" pitchFamily="18" charset="0"/>
              </a:rPr>
              <a:t>Map axes in and out of coordinate systems. TODO: </a:t>
            </a:r>
            <a:r>
              <a:rPr lang="en-US" altLang="en-US" baseline="0" dirty="0" smtClean="0">
                <a:latin typeface="Times New Roman" pitchFamily="18" charset="0"/>
              </a:rPr>
              <a:t>example</a:t>
            </a:r>
          </a:p>
          <a:p>
            <a:pPr marL="171450" indent="-171450">
              <a:buFont typeface="Arial" panose="020B0604020202020204" pitchFamily="34" charset="0"/>
              <a:buChar char="•"/>
            </a:pPr>
            <a:r>
              <a:rPr lang="en-US" altLang="en-US" baseline="0" dirty="0" smtClean="0">
                <a:latin typeface="Times New Roman" pitchFamily="18" charset="0"/>
              </a:rPr>
              <a:t>This is important because trajectory scanning is always done within a CS so you need a 1-1 mapping of real to CS motors if you wish to scan real motor positions</a:t>
            </a:r>
          </a:p>
          <a:p>
            <a:pPr marL="0" indent="0">
              <a:buFont typeface="Arial" panose="020B0604020202020204" pitchFamily="34" charset="0"/>
              <a:buNone/>
            </a:pPr>
            <a:endParaRPr lang="en-US" altLang="en-US" dirty="0" smtClean="0">
              <a:latin typeface="Times New Roman" pitchFamily="18" charset="0"/>
            </a:endParaRPr>
          </a:p>
          <a:p>
            <a:endParaRPr lang="en-US" altLang="en-US" baseline="0" dirty="0" smtClean="0">
              <a:latin typeface="Times New Roman" pitchFamily="18" charset="0"/>
            </a:endParaRPr>
          </a:p>
        </p:txBody>
      </p:sp>
      <p:sp>
        <p:nvSpPr>
          <p:cNvPr id="4915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Lst>
              <a:defRPr>
                <a:solidFill>
                  <a:schemeClr val="tx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tx1"/>
                </a:solidFill>
                <a:latin typeface="Arial" charset="0"/>
                <a:ea typeface="DejaVu Sans" charset="0"/>
                <a:cs typeface="DejaVu Sans" charset="0"/>
              </a:defRPr>
            </a:lvl9pPr>
          </a:lstStyle>
          <a:p>
            <a:pPr eaLnBrk="1">
              <a:buFont typeface="Times New Roman" pitchFamily="18" charset="0"/>
              <a:buNone/>
            </a:pPr>
            <a:fld id="{539434A2-471C-4328-909E-06BE166F780B}" type="slidenum">
              <a:rPr lang="en-GB" altLang="en-US" smtClean="0">
                <a:solidFill>
                  <a:srgbClr val="000000"/>
                </a:solidFill>
                <a:latin typeface="Times New Roman" pitchFamily="18" charset="0"/>
              </a:rPr>
              <a:pPr eaLnBrk="1">
                <a:buFont typeface="Times New Roman" pitchFamily="18" charset="0"/>
                <a:buNone/>
              </a:pPr>
              <a:t>9</a:t>
            </a:fld>
            <a:endParaRPr lang="en-GB" altLang="en-US" smtClean="0">
              <a:solidFill>
                <a:srgbClr val="000000"/>
              </a:solidFill>
              <a:latin typeface="Times New Roman" pitchFamily="18" charset="0"/>
            </a:endParaRPr>
          </a:p>
        </p:txBody>
      </p:sp>
    </p:spTree>
    <p:extLst>
      <p:ext uri="{BB962C8B-B14F-4D97-AF65-F5344CB8AC3E}">
        <p14:creationId xmlns:p14="http://schemas.microsoft.com/office/powerpoint/2010/main" val="3407629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732641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9159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547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51935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1123242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81912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89619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90805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72070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105850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0277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428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itle 1"/>
          <p:cNvSpPr txBox="1">
            <a:spLocks/>
          </p:cNvSpPr>
          <p:nvPr userDrawn="1"/>
        </p:nvSpPr>
        <p:spPr bwMode="auto">
          <a:xfrm>
            <a:off x="468313" y="6453188"/>
            <a:ext cx="28797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eaLnBrk="0"/>
            <a:r>
              <a:rPr lang="en-US" altLang="en-US" sz="1000" b="1">
                <a:solidFill>
                  <a:srgbClr val="A6A6A6"/>
                </a:solidFill>
              </a:rPr>
              <a:t>Control Systems Group | 27 April 2016</a:t>
            </a:r>
            <a:endParaRPr lang="en-GB" altLang="en-US" sz="1000" b="1">
              <a:solidFill>
                <a:srgbClr val="A6A6A6"/>
              </a:solidFill>
            </a:endParaRPr>
          </a:p>
        </p:txBody>
      </p:sp>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645656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04192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50202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5813" cy="585628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3050"/>
            <a:ext cx="6019800" cy="5856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315084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35554491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875705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242478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863658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588184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Tree>
    <p:extLst>
      <p:ext uri="{BB962C8B-B14F-4D97-AF65-F5344CB8AC3E}">
        <p14:creationId xmlns:p14="http://schemas.microsoft.com/office/powerpoint/2010/main" val="30248190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619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685918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42731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867319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50367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75108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6103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6737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599892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519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29021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9629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3584575"/>
            <a:ext cx="87630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7" name="Rectangle 2"/>
          <p:cNvSpPr>
            <a:spLocks noGrp="1" noChangeArrowheads="1"/>
          </p:cNvSpPr>
          <p:nvPr>
            <p:ph type="title"/>
          </p:nvPr>
        </p:nvSpPr>
        <p:spPr bwMode="auto">
          <a:xfrm>
            <a:off x="457200" y="274638"/>
            <a:ext cx="82280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8" name="Rectangle 3"/>
          <p:cNvSpPr>
            <a:spLocks noGrp="1" noChangeArrowheads="1"/>
          </p:cNvSpPr>
          <p:nvPr>
            <p:ph type="body" idx="1"/>
          </p:nvPr>
        </p:nvSpPr>
        <p:spPr bwMode="auto">
          <a:xfrm>
            <a:off x="457200" y="1604963"/>
            <a:ext cx="8228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28224"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29" name="Title 1"/>
          <p:cNvSpPr txBox="1">
            <a:spLocks/>
          </p:cNvSpPr>
          <p:nvPr userDrawn="1"/>
        </p:nvSpPr>
        <p:spPr bwMode="auto">
          <a:xfrm>
            <a:off x="468313" y="6453188"/>
            <a:ext cx="28797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eaLnBrk="0"/>
            <a:r>
              <a:rPr lang="en-US" altLang="en-US" sz="1000" b="1">
                <a:solidFill>
                  <a:srgbClr val="A6A6A6"/>
                </a:solidFill>
              </a:rPr>
              <a:t>Control Systems Group | 27 April 2016</a:t>
            </a:r>
            <a:endParaRPr lang="en-GB" altLang="en-US" sz="1000" b="1">
              <a:solidFill>
                <a:srgbClr val="A6A6A6"/>
              </a:solidFill>
            </a:endParaRPr>
          </a:p>
        </p:txBody>
      </p:sp>
    </p:spTree>
  </p:cSld>
  <p:clrMap bg1="lt1" tx1="dk1" bg2="lt2" tx2="dk2" accent1="accent1" accent2="accent2" accent3="accent3" accent4="accent4" accent5="accent5" accent6="accent6" hlink="hlink" folHlink="folHlink"/>
  <p:sldLayoutIdLst>
    <p:sldLayoutId id="2147483880" r:id="rId1"/>
    <p:sldLayoutId id="2147483901"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iming>
    <p:tnLst>
      <p:par>
        <p:cTn id="1" dur="indefinite" restart="never" nodeType="tmRoot"/>
      </p:par>
    </p:tnLst>
  </p:timing>
  <p:hf sldNum="0" hdr="0" ftr="0"/>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ea typeface="DejaVu Sans" charset="0"/>
          <a:cs typeface="DejaVu Sans" charset="0"/>
        </a:defRPr>
      </a:lvl2pPr>
      <a:lvl3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ea typeface="DejaVu Sans" charset="0"/>
          <a:cs typeface="DejaVu Sans" charset="0"/>
        </a:defRPr>
      </a:lvl3pPr>
      <a:lvl4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ea typeface="DejaVu Sans" charset="0"/>
          <a:cs typeface="DejaVu Sans" charset="0"/>
        </a:defRPr>
      </a:lvl4pPr>
      <a:lvl5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ea typeface="DejaVu Sans" charset="0"/>
          <a:cs typeface="DejaVu San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8" charset="0"/>
        <a:defRPr sz="28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8" charset="0"/>
        <a:defRPr sz="24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8" charset="0"/>
        <a:defRPr sz="20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mn-lt"/>
          <a:ea typeface="+mn-ea"/>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3584575"/>
            <a:ext cx="87630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051" name="Rectangle 2"/>
          <p:cNvSpPr>
            <a:spLocks noGrp="1" noChangeArrowheads="1"/>
          </p:cNvSpPr>
          <p:nvPr>
            <p:ph type="title"/>
          </p:nvPr>
        </p:nvSpPr>
        <p:spPr bwMode="auto">
          <a:xfrm>
            <a:off x="457200" y="273050"/>
            <a:ext cx="82280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2052" name="Rectangle 3"/>
          <p:cNvSpPr>
            <a:spLocks noGrp="1" noChangeArrowheads="1"/>
          </p:cNvSpPr>
          <p:nvPr>
            <p:ph type="body" idx="1"/>
          </p:nvPr>
        </p:nvSpPr>
        <p:spPr bwMode="auto">
          <a:xfrm>
            <a:off x="457200" y="1604963"/>
            <a:ext cx="8228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28224"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sldNum="0" hdr="0" ftr="0"/>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ea typeface="DejaVu Sans" charset="0"/>
          <a:cs typeface="DejaVu Sans" charset="0"/>
        </a:defRPr>
      </a:lvl2pPr>
      <a:lvl3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ea typeface="DejaVu Sans" charset="0"/>
          <a:cs typeface="DejaVu Sans" charset="0"/>
        </a:defRPr>
      </a:lvl3pPr>
      <a:lvl4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ea typeface="DejaVu Sans" charset="0"/>
          <a:cs typeface="DejaVu Sans" charset="0"/>
        </a:defRPr>
      </a:lvl4pPr>
      <a:lvl5pPr algn="ctr" defTabSz="449263"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ea typeface="DejaVu Sans" charset="0"/>
          <a:cs typeface="DejaVu San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8" charset="0"/>
        <a:defRPr sz="28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8" charset="0"/>
        <a:defRPr sz="24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8" charset="0"/>
        <a:defRPr sz="20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mn-lt"/>
          <a:ea typeface="+mn-ea"/>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p:cNvPicPr>
            <a:picLocks noChangeAspect="1" noChangeArrowheads="1"/>
          </p:cNvPicPr>
          <p:nvPr userDrawn="1"/>
        </p:nvPicPr>
        <p:blipFill>
          <a:blip r:embed="rId13" cstate="print"/>
          <a:srcRect/>
          <a:stretch>
            <a:fillRect/>
          </a:stretch>
        </p:blipFill>
        <p:spPr bwMode="auto">
          <a:xfrm>
            <a:off x="0" y="3584575"/>
            <a:ext cx="8763000" cy="3273425"/>
          </a:xfrm>
          <a:prstGeom prst="rect">
            <a:avLst/>
          </a:prstGeom>
          <a:noFill/>
        </p:spPr>
      </p:pic>
    </p:spTree>
    <p:extLst>
      <p:ext uri="{BB962C8B-B14F-4D97-AF65-F5344CB8AC3E}">
        <p14:creationId xmlns:p14="http://schemas.microsoft.com/office/powerpoint/2010/main" val="1527340156"/>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Lst>
  <p:txStyles>
    <p:titleStyle>
      <a:lvl1pPr algn="l" rtl="0" fontAlgn="base">
        <a:spcBef>
          <a:spcPct val="0"/>
        </a:spcBef>
        <a:spcAft>
          <a:spcPct val="0"/>
        </a:spcAft>
        <a:defRPr sz="2400" b="1" baseline="30000">
          <a:solidFill>
            <a:srgbClr val="000000"/>
          </a:solidFill>
          <a:latin typeface="+mj-lt"/>
          <a:ea typeface="+mj-ea"/>
          <a:cs typeface="+mj-cs"/>
        </a:defRPr>
      </a:lvl1pPr>
      <a:lvl2pPr algn="l" rtl="0" fontAlgn="base">
        <a:spcBef>
          <a:spcPct val="0"/>
        </a:spcBef>
        <a:spcAft>
          <a:spcPct val="0"/>
        </a:spcAft>
        <a:defRPr sz="2400" b="1" baseline="30000">
          <a:solidFill>
            <a:srgbClr val="000000"/>
          </a:solidFill>
          <a:latin typeface="Arial-BoldMT" charset="0"/>
        </a:defRPr>
      </a:lvl2pPr>
      <a:lvl3pPr algn="l" rtl="0" fontAlgn="base">
        <a:spcBef>
          <a:spcPct val="0"/>
        </a:spcBef>
        <a:spcAft>
          <a:spcPct val="0"/>
        </a:spcAft>
        <a:defRPr sz="2400" b="1" baseline="30000">
          <a:solidFill>
            <a:srgbClr val="000000"/>
          </a:solidFill>
          <a:latin typeface="Arial-BoldMT" charset="0"/>
        </a:defRPr>
      </a:lvl3pPr>
      <a:lvl4pPr algn="l" rtl="0" fontAlgn="base">
        <a:spcBef>
          <a:spcPct val="0"/>
        </a:spcBef>
        <a:spcAft>
          <a:spcPct val="0"/>
        </a:spcAft>
        <a:defRPr sz="2400" b="1" baseline="30000">
          <a:solidFill>
            <a:srgbClr val="000000"/>
          </a:solidFill>
          <a:latin typeface="Arial-BoldMT" charset="0"/>
        </a:defRPr>
      </a:lvl4pPr>
      <a:lvl5pPr algn="l" rtl="0" fontAlgn="base">
        <a:spcBef>
          <a:spcPct val="0"/>
        </a:spcBef>
        <a:spcAft>
          <a:spcPct val="0"/>
        </a:spcAft>
        <a:defRPr sz="2400" b="1" baseline="30000">
          <a:solidFill>
            <a:srgbClr val="000000"/>
          </a:solidFill>
          <a:latin typeface="Arial-BoldMT" charset="0"/>
        </a:defRPr>
      </a:lvl5pPr>
      <a:lvl6pPr marL="457200" algn="l" rtl="0" fontAlgn="base">
        <a:spcBef>
          <a:spcPct val="0"/>
        </a:spcBef>
        <a:spcAft>
          <a:spcPct val="0"/>
        </a:spcAft>
        <a:defRPr sz="2400" b="1" baseline="30000">
          <a:solidFill>
            <a:srgbClr val="000000"/>
          </a:solidFill>
          <a:latin typeface="Arial-BoldMT" charset="0"/>
        </a:defRPr>
      </a:lvl6pPr>
      <a:lvl7pPr marL="914400" algn="l" rtl="0" fontAlgn="base">
        <a:spcBef>
          <a:spcPct val="0"/>
        </a:spcBef>
        <a:spcAft>
          <a:spcPct val="0"/>
        </a:spcAft>
        <a:defRPr sz="2400" b="1" baseline="30000">
          <a:solidFill>
            <a:srgbClr val="000000"/>
          </a:solidFill>
          <a:latin typeface="Arial-BoldMT" charset="0"/>
        </a:defRPr>
      </a:lvl7pPr>
      <a:lvl8pPr marL="1371600" algn="l" rtl="0" fontAlgn="base">
        <a:spcBef>
          <a:spcPct val="0"/>
        </a:spcBef>
        <a:spcAft>
          <a:spcPct val="0"/>
        </a:spcAft>
        <a:defRPr sz="2400" b="1" baseline="30000">
          <a:solidFill>
            <a:srgbClr val="000000"/>
          </a:solidFill>
          <a:latin typeface="Arial-BoldMT" charset="0"/>
        </a:defRPr>
      </a:lvl8pPr>
      <a:lvl9pPr marL="1828800" algn="l" rtl="0" fontAlgn="base">
        <a:spcBef>
          <a:spcPct val="0"/>
        </a:spcBef>
        <a:spcAft>
          <a:spcPct val="0"/>
        </a:spcAft>
        <a:defRPr sz="2400" b="1" baseline="30000">
          <a:solidFill>
            <a:srgbClr val="000000"/>
          </a:solidFill>
          <a:latin typeface="Arial-BoldMT"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dls-controls/pmac"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685800" y="2130425"/>
            <a:ext cx="7772400"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lstStyle>
            <a:lvl1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charset="0"/>
                <a:ea typeface="DejaVu Sans" charset="0"/>
                <a:cs typeface="DejaVu Sans" charset="0"/>
              </a:defRPr>
            </a:lvl9pPr>
          </a:lstStyle>
          <a:p>
            <a:pPr algn="ctr" eaLnBrk="1">
              <a:lnSpc>
                <a:spcPct val="100000"/>
              </a:lnSpc>
            </a:pPr>
            <a:r>
              <a:rPr lang="en-GB" altLang="en-US" sz="4400" dirty="0" smtClean="0">
                <a:solidFill>
                  <a:srgbClr val="000000"/>
                </a:solidFill>
                <a:latin typeface="Calibri" pitchFamily="34" charset="0"/>
              </a:rPr>
              <a:t>New Delta Tau PMAC Driver</a:t>
            </a:r>
            <a:endParaRPr lang="en-GB" altLang="en-US" sz="4400" dirty="0">
              <a:solidFill>
                <a:srgbClr val="000000"/>
              </a:solidFill>
              <a:latin typeface="Calibri" pitchFamily="34" charset="0"/>
            </a:endParaRPr>
          </a:p>
        </p:txBody>
      </p:sp>
      <p:sp>
        <p:nvSpPr>
          <p:cNvPr id="4099" name="Rectangle 2"/>
          <p:cNvSpPr>
            <a:spLocks noChangeArrowheads="1"/>
          </p:cNvSpPr>
          <p:nvPr/>
        </p:nvSpPr>
        <p:spPr bwMode="auto">
          <a:xfrm>
            <a:off x="1371600" y="3886200"/>
            <a:ext cx="640080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eaLnBrk="0">
              <a:tabLst>
                <a:tab pos="723900" algn="l"/>
                <a:tab pos="1447800" algn="l"/>
                <a:tab pos="2171700" algn="l"/>
                <a:tab pos="2895600" algn="l"/>
                <a:tab pos="3619500" algn="l"/>
                <a:tab pos="4343400" algn="l"/>
                <a:tab pos="5067300" algn="l"/>
                <a:tab pos="57912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 pos="3619500" algn="l"/>
                <a:tab pos="4343400" algn="l"/>
                <a:tab pos="5067300" algn="l"/>
                <a:tab pos="57912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 pos="3619500" algn="l"/>
                <a:tab pos="4343400" algn="l"/>
                <a:tab pos="5067300" algn="l"/>
                <a:tab pos="57912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 pos="3619500" algn="l"/>
                <a:tab pos="4343400" algn="l"/>
                <a:tab pos="5067300" algn="l"/>
                <a:tab pos="57912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 pos="3619500" algn="l"/>
                <a:tab pos="4343400" algn="l"/>
                <a:tab pos="5067300" algn="l"/>
                <a:tab pos="5791200" algn="l"/>
              </a:tabLst>
              <a:defRPr>
                <a:solidFill>
                  <a:schemeClr val="tx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charset="0"/>
                <a:ea typeface="DejaVu Sans" charset="0"/>
                <a:cs typeface="DejaVu Sans" charset="0"/>
              </a:defRPr>
            </a:lvl9pPr>
          </a:lstStyle>
          <a:p>
            <a:pPr algn="ctr" eaLnBrk="1">
              <a:lnSpc>
                <a:spcPct val="100000"/>
              </a:lnSpc>
            </a:pPr>
            <a:r>
              <a:rPr lang="en-GB" altLang="en-US" sz="3200" dirty="0" smtClean="0">
                <a:solidFill>
                  <a:srgbClr val="8B8B8B"/>
                </a:solidFill>
                <a:latin typeface="Calibri" pitchFamily="34" charset="0"/>
              </a:rPr>
              <a:t>Giles Knap</a:t>
            </a:r>
            <a:endParaRPr lang="en-GB" altLang="en-US" sz="3200" dirty="0">
              <a:solidFill>
                <a:srgbClr val="8B8B8B"/>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p:txBody>
          <a:bodyPr/>
          <a:lstStyle/>
          <a:p>
            <a:r>
              <a:rPr lang="en-US" altLang="en-US" dirty="0" smtClean="0">
                <a:latin typeface="Calibri" panose="020F0502020204030204" pitchFamily="34" charset="0"/>
                <a:cs typeface="Calibri" panose="020F0502020204030204" pitchFamily="34" charset="0"/>
              </a:rPr>
              <a:t>Features: Trajectory Scan</a:t>
            </a:r>
          </a:p>
        </p:txBody>
      </p:sp>
      <p:sp>
        <p:nvSpPr>
          <p:cNvPr id="11268" name="Espace réservé du contenu 1"/>
          <p:cNvSpPr>
            <a:spLocks noGrp="1"/>
          </p:cNvSpPr>
          <p:nvPr/>
        </p:nvSpPr>
        <p:spPr bwMode="auto">
          <a:xfrm>
            <a:off x="87313" y="1557338"/>
            <a:ext cx="9063037"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a:spcAft>
                <a:spcPts val="1425"/>
              </a:spcAft>
              <a:defRPr sz="3200">
                <a:solidFill>
                  <a:srgbClr val="000000"/>
                </a:solidFill>
                <a:latin typeface="Arial" charset="0"/>
                <a:ea typeface="DejaVu Sans" charset="0"/>
                <a:cs typeface="DejaVu Sans" charset="0"/>
              </a:defRPr>
            </a:lvl1pPr>
            <a:lvl2pPr eaLnBrk="0">
              <a:spcAft>
                <a:spcPts val="1138"/>
              </a:spcAft>
              <a:defRPr sz="2800">
                <a:solidFill>
                  <a:srgbClr val="000000"/>
                </a:solidFill>
                <a:latin typeface="Arial" charset="0"/>
                <a:ea typeface="DejaVu Sans" charset="0"/>
                <a:cs typeface="DejaVu Sans" charset="0"/>
              </a:defRPr>
            </a:lvl2pPr>
            <a:lvl3pPr eaLnBrk="0">
              <a:spcAft>
                <a:spcPts val="850"/>
              </a:spcAft>
              <a:defRPr sz="2400">
                <a:solidFill>
                  <a:srgbClr val="000000"/>
                </a:solidFill>
                <a:latin typeface="Arial" charset="0"/>
                <a:ea typeface="DejaVu Sans" charset="0"/>
                <a:cs typeface="DejaVu Sans" charset="0"/>
              </a:defRPr>
            </a:lvl3pPr>
            <a:lvl4pPr eaLnBrk="0">
              <a:spcAft>
                <a:spcPts val="575"/>
              </a:spcAft>
              <a:defRPr sz="2000">
                <a:solidFill>
                  <a:srgbClr val="000000"/>
                </a:solidFill>
                <a:latin typeface="Arial" charset="0"/>
                <a:ea typeface="DejaVu Sans" charset="0"/>
                <a:cs typeface="DejaVu Sans" charset="0"/>
              </a:defRPr>
            </a:lvl4pPr>
            <a:lvl5pPr eaLnBrk="0">
              <a:spcAft>
                <a:spcPts val="288"/>
              </a:spcAft>
              <a:defRPr sz="2000">
                <a:solidFill>
                  <a:srgbClr val="000000"/>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Arial" charset="0"/>
                <a:ea typeface="DejaVu Sans" charset="0"/>
                <a:cs typeface="DejaVu Sans" charset="0"/>
              </a:defRPr>
            </a:lvl9pPr>
          </a:lstStyle>
          <a:p>
            <a:pPr eaLnBrk="1" hangingPunct="1">
              <a:spcBef>
                <a:spcPct val="20000"/>
              </a:spcBef>
              <a:spcAft>
                <a:spcPct val="0"/>
              </a:spcAft>
              <a:buClr>
                <a:srgbClr val="C00000"/>
              </a:buClr>
              <a:buFont typeface="Wingdings 3" pitchFamily="18" charset="2"/>
              <a:buChar char=""/>
            </a:pPr>
            <a:endParaRPr kumimoji="1" lang="fr-FR" altLang="en-US" sz="2000">
              <a:solidFill>
                <a:schemeClr val="tx1"/>
              </a:solidFill>
            </a:endParaRPr>
          </a:p>
        </p:txBody>
      </p:sp>
      <p:sp>
        <p:nvSpPr>
          <p:cNvPr id="21" name="Rectangle 2"/>
          <p:cNvSpPr>
            <a:spLocks noChangeArrowheads="1"/>
          </p:cNvSpPr>
          <p:nvPr/>
        </p:nvSpPr>
        <p:spPr bwMode="auto">
          <a:xfrm>
            <a:off x="395287" y="1417637"/>
            <a:ext cx="8351837" cy="453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15900" indent="-21590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9pPr>
          </a:lstStyle>
          <a:p>
            <a:pPr eaLnBrk="1">
              <a:lnSpc>
                <a:spcPct val="100000"/>
              </a:lnSpc>
              <a:buFont typeface="Arial" charset="0"/>
              <a:buChar char="•"/>
            </a:pPr>
            <a:r>
              <a:rPr lang="en-GB" altLang="en-US" sz="2800" dirty="0" smtClean="0">
                <a:solidFill>
                  <a:srgbClr val="000000"/>
                </a:solidFill>
                <a:latin typeface="Calibri" pitchFamily="34" charset="0"/>
              </a:rPr>
              <a:t>Implements continuous (or fly) scans for faster experiments</a:t>
            </a:r>
          </a:p>
          <a:p>
            <a:pPr eaLnBrk="1">
              <a:lnSpc>
                <a:spcPct val="100000"/>
              </a:lnSpc>
              <a:buFont typeface="Arial" charset="0"/>
              <a:buChar char="•"/>
            </a:pPr>
            <a:r>
              <a:rPr lang="en-GB" altLang="en-US" sz="2800" dirty="0" smtClean="0">
                <a:solidFill>
                  <a:srgbClr val="000000"/>
                </a:solidFill>
                <a:latin typeface="Calibri" pitchFamily="34" charset="0"/>
              </a:rPr>
              <a:t>The </a:t>
            </a:r>
            <a:r>
              <a:rPr lang="en-GB" altLang="en-US" sz="2800" dirty="0" smtClean="0">
                <a:solidFill>
                  <a:srgbClr val="000000"/>
                </a:solidFill>
                <a:latin typeface="Calibri" pitchFamily="34" charset="0"/>
              </a:rPr>
              <a:t>original motor record trajectory scan interface is supported with additional records for user modes</a:t>
            </a:r>
          </a:p>
          <a:p>
            <a:pPr lvl="1" eaLnBrk="1">
              <a:lnSpc>
                <a:spcPct val="100000"/>
              </a:lnSpc>
              <a:buFont typeface="Arial" charset="0"/>
              <a:buChar char="•"/>
            </a:pPr>
            <a:r>
              <a:rPr lang="en-GB" altLang="en-US" sz="2800" dirty="0" smtClean="0">
                <a:solidFill>
                  <a:srgbClr val="000000"/>
                </a:solidFill>
                <a:latin typeface="Calibri" pitchFamily="34" charset="0"/>
              </a:rPr>
              <a:t>(e.g. already implemented for Newport controllers)</a:t>
            </a:r>
            <a:endParaRPr lang="en-GB" altLang="en-US" sz="2800" dirty="0">
              <a:solidFill>
                <a:srgbClr val="000000"/>
              </a:solidFill>
              <a:latin typeface="Calibri" pitchFamily="34" charset="0"/>
            </a:endParaRPr>
          </a:p>
          <a:p>
            <a:pPr eaLnBrk="1">
              <a:lnSpc>
                <a:spcPct val="100000"/>
              </a:lnSpc>
              <a:buFont typeface="Arial" charset="0"/>
              <a:buChar char="•"/>
            </a:pPr>
            <a:r>
              <a:rPr lang="en-GB" altLang="en-US" sz="2800" dirty="0">
                <a:solidFill>
                  <a:srgbClr val="000000"/>
                </a:solidFill>
                <a:latin typeface="Calibri" pitchFamily="34" charset="0"/>
              </a:rPr>
              <a:t>Positions and delta times are supplied, velocities are </a:t>
            </a:r>
            <a:r>
              <a:rPr lang="en-GB" altLang="en-US" sz="2800" dirty="0" smtClean="0">
                <a:solidFill>
                  <a:srgbClr val="000000"/>
                </a:solidFill>
                <a:latin typeface="Calibri" pitchFamily="34" charset="0"/>
              </a:rPr>
              <a:t>calculated</a:t>
            </a:r>
          </a:p>
          <a:p>
            <a:pPr eaLnBrk="1">
              <a:lnSpc>
                <a:spcPct val="100000"/>
              </a:lnSpc>
              <a:buFont typeface="Arial" charset="0"/>
              <a:buChar char="•"/>
            </a:pPr>
            <a:r>
              <a:rPr lang="en-GB" altLang="en-US" sz="2800" dirty="0">
                <a:solidFill>
                  <a:srgbClr val="000000"/>
                </a:solidFill>
                <a:latin typeface="Calibri" pitchFamily="34" charset="0"/>
              </a:rPr>
              <a:t>Scans are executed using PVT mode </a:t>
            </a:r>
            <a:r>
              <a:rPr lang="en-GB" altLang="en-US" sz="2800" u="sng" dirty="0">
                <a:solidFill>
                  <a:srgbClr val="000000"/>
                </a:solidFill>
                <a:latin typeface="Calibri" pitchFamily="34" charset="0"/>
              </a:rPr>
              <a:t>on the </a:t>
            </a:r>
            <a:r>
              <a:rPr lang="en-GB" altLang="en-US" sz="2800" u="sng" dirty="0" smtClean="0">
                <a:solidFill>
                  <a:srgbClr val="000000"/>
                </a:solidFill>
                <a:latin typeface="Calibri" pitchFamily="34" charset="0"/>
              </a:rPr>
              <a:t>PMAC</a:t>
            </a:r>
            <a:endParaRPr lang="en-GB" altLang="en-US" sz="2800" u="sng" dirty="0">
              <a:solidFill>
                <a:srgbClr val="000000"/>
              </a:solidFill>
              <a:latin typeface="Calibri" pitchFamily="34" charset="0"/>
            </a:endParaRPr>
          </a:p>
          <a:p>
            <a:pPr eaLnBrk="1">
              <a:lnSpc>
                <a:spcPct val="100000"/>
              </a:lnSpc>
              <a:buFont typeface="Arial" charset="0"/>
              <a:buChar char="•"/>
            </a:pPr>
            <a:r>
              <a:rPr lang="en-GB" altLang="en-US" sz="2800" dirty="0" smtClean="0">
                <a:solidFill>
                  <a:srgbClr val="000000"/>
                </a:solidFill>
                <a:latin typeface="Calibri" pitchFamily="34" charset="0"/>
              </a:rPr>
              <a:t>The driver </a:t>
            </a:r>
            <a:r>
              <a:rPr lang="en-GB" altLang="en-US" sz="2800" dirty="0">
                <a:solidFill>
                  <a:srgbClr val="000000"/>
                </a:solidFill>
                <a:latin typeface="Calibri" pitchFamily="34" charset="0"/>
              </a:rPr>
              <a:t>reads back the current scan </a:t>
            </a:r>
            <a:r>
              <a:rPr lang="en-GB" altLang="en-US" sz="2800" dirty="0" smtClean="0">
                <a:solidFill>
                  <a:srgbClr val="000000"/>
                </a:solidFill>
                <a:latin typeface="Calibri" pitchFamily="34" charset="0"/>
              </a:rPr>
              <a:t>status</a:t>
            </a:r>
          </a:p>
          <a:p>
            <a:pPr eaLnBrk="1">
              <a:lnSpc>
                <a:spcPct val="100000"/>
              </a:lnSpc>
              <a:buFont typeface="Arial" charset="0"/>
              <a:buChar char="•"/>
            </a:pPr>
            <a:endParaRPr lang="en-GB" altLang="en-US" sz="2800" dirty="0" smtClean="0">
              <a:solidFill>
                <a:srgbClr val="000000"/>
              </a:solidFill>
              <a:latin typeface="Calibri" pitchFamily="34" charset="0"/>
            </a:endParaRPr>
          </a:p>
          <a:p>
            <a:pPr eaLnBrk="1">
              <a:lnSpc>
                <a:spcPct val="100000"/>
              </a:lnSpc>
              <a:buFont typeface="Arial" charset="0"/>
              <a:buChar char="•"/>
            </a:pPr>
            <a:endParaRPr lang="en-GB" altLang="en-US" sz="3200" dirty="0" smtClean="0">
              <a:solidFill>
                <a:srgbClr val="000000"/>
              </a:solidFill>
              <a:latin typeface="Calibri" pitchFamily="34" charset="0"/>
            </a:endParaRPr>
          </a:p>
        </p:txBody>
      </p:sp>
    </p:spTree>
    <p:extLst>
      <p:ext uri="{BB962C8B-B14F-4D97-AF65-F5344CB8AC3E}">
        <p14:creationId xmlns:p14="http://schemas.microsoft.com/office/powerpoint/2010/main" val="3169292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016" y="2357402"/>
            <a:ext cx="4320480" cy="2871798"/>
          </a:xfrm>
          <a:prstGeom prst="rect">
            <a:avLst/>
          </a:prstGeom>
        </p:spPr>
      </p:pic>
      <p:sp>
        <p:nvSpPr>
          <p:cNvPr id="11267" name="Title 1"/>
          <p:cNvSpPr>
            <a:spLocks noGrp="1"/>
          </p:cNvSpPr>
          <p:nvPr>
            <p:ph type="title"/>
          </p:nvPr>
        </p:nvSpPr>
        <p:spPr/>
        <p:txBody>
          <a:bodyPr/>
          <a:lstStyle/>
          <a:p>
            <a:r>
              <a:rPr lang="en-US" altLang="en-US" dirty="0" smtClean="0">
                <a:latin typeface="Calibri" panose="020F0502020204030204" pitchFamily="34" charset="0"/>
                <a:cs typeface="Calibri" panose="020F0502020204030204" pitchFamily="34" charset="0"/>
              </a:rPr>
              <a:t>Features: Trajectory Scan</a:t>
            </a:r>
          </a:p>
        </p:txBody>
      </p:sp>
      <p:sp>
        <p:nvSpPr>
          <p:cNvPr id="11268" name="Espace réservé du contenu 1"/>
          <p:cNvSpPr>
            <a:spLocks noGrp="1"/>
          </p:cNvSpPr>
          <p:nvPr/>
        </p:nvSpPr>
        <p:spPr bwMode="auto">
          <a:xfrm>
            <a:off x="87313" y="1557338"/>
            <a:ext cx="9063037"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a:spcAft>
                <a:spcPts val="1425"/>
              </a:spcAft>
              <a:defRPr sz="3200">
                <a:solidFill>
                  <a:srgbClr val="000000"/>
                </a:solidFill>
                <a:latin typeface="Arial" charset="0"/>
                <a:ea typeface="DejaVu Sans" charset="0"/>
                <a:cs typeface="DejaVu Sans" charset="0"/>
              </a:defRPr>
            </a:lvl1pPr>
            <a:lvl2pPr eaLnBrk="0">
              <a:spcAft>
                <a:spcPts val="1138"/>
              </a:spcAft>
              <a:defRPr sz="2800">
                <a:solidFill>
                  <a:srgbClr val="000000"/>
                </a:solidFill>
                <a:latin typeface="Arial" charset="0"/>
                <a:ea typeface="DejaVu Sans" charset="0"/>
                <a:cs typeface="DejaVu Sans" charset="0"/>
              </a:defRPr>
            </a:lvl2pPr>
            <a:lvl3pPr eaLnBrk="0">
              <a:spcAft>
                <a:spcPts val="850"/>
              </a:spcAft>
              <a:defRPr sz="2400">
                <a:solidFill>
                  <a:srgbClr val="000000"/>
                </a:solidFill>
                <a:latin typeface="Arial" charset="0"/>
                <a:ea typeface="DejaVu Sans" charset="0"/>
                <a:cs typeface="DejaVu Sans" charset="0"/>
              </a:defRPr>
            </a:lvl3pPr>
            <a:lvl4pPr eaLnBrk="0">
              <a:spcAft>
                <a:spcPts val="575"/>
              </a:spcAft>
              <a:defRPr sz="2000">
                <a:solidFill>
                  <a:srgbClr val="000000"/>
                </a:solidFill>
                <a:latin typeface="Arial" charset="0"/>
                <a:ea typeface="DejaVu Sans" charset="0"/>
                <a:cs typeface="DejaVu Sans" charset="0"/>
              </a:defRPr>
            </a:lvl4pPr>
            <a:lvl5pPr eaLnBrk="0">
              <a:spcAft>
                <a:spcPts val="288"/>
              </a:spcAft>
              <a:defRPr sz="2000">
                <a:solidFill>
                  <a:srgbClr val="000000"/>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Arial" charset="0"/>
                <a:ea typeface="DejaVu Sans" charset="0"/>
                <a:cs typeface="DejaVu Sans" charset="0"/>
              </a:defRPr>
            </a:lvl9pPr>
          </a:lstStyle>
          <a:p>
            <a:pPr eaLnBrk="1" hangingPunct="1">
              <a:spcBef>
                <a:spcPct val="20000"/>
              </a:spcBef>
              <a:spcAft>
                <a:spcPct val="0"/>
              </a:spcAft>
              <a:buClr>
                <a:srgbClr val="C00000"/>
              </a:buClr>
              <a:buFont typeface="Wingdings 3" pitchFamily="18" charset="2"/>
              <a:buChar char=""/>
            </a:pPr>
            <a:endParaRPr kumimoji="1" lang="fr-FR" altLang="en-US" sz="2000">
              <a:solidFill>
                <a:schemeClr val="tx1"/>
              </a:solidFill>
            </a:endParaRPr>
          </a:p>
        </p:txBody>
      </p:sp>
      <p:sp>
        <p:nvSpPr>
          <p:cNvPr id="21" name="Rectangle 2"/>
          <p:cNvSpPr>
            <a:spLocks noChangeArrowheads="1"/>
          </p:cNvSpPr>
          <p:nvPr/>
        </p:nvSpPr>
        <p:spPr bwMode="auto">
          <a:xfrm>
            <a:off x="395287" y="1417637"/>
            <a:ext cx="8351837" cy="3307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15900" indent="-21590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9pPr>
          </a:lstStyle>
          <a:p>
            <a:pPr eaLnBrk="1">
              <a:lnSpc>
                <a:spcPct val="100000"/>
              </a:lnSpc>
              <a:buFont typeface="Arial" charset="0"/>
              <a:buChar char="•"/>
            </a:pPr>
            <a:r>
              <a:rPr lang="en-GB" altLang="en-US" sz="2400" dirty="0" smtClean="0">
                <a:solidFill>
                  <a:srgbClr val="000000"/>
                </a:solidFill>
                <a:latin typeface="Calibri" pitchFamily="34" charset="0"/>
              </a:rPr>
              <a:t>PMAC holds</a:t>
            </a:r>
            <a:r>
              <a:rPr lang="en-GB" altLang="en-US" sz="2400" dirty="0" smtClean="0">
                <a:solidFill>
                  <a:srgbClr val="000000"/>
                </a:solidFill>
                <a:latin typeface="Calibri" pitchFamily="34" charset="0"/>
              </a:rPr>
              <a:t> double buffers for continuous points upload</a:t>
            </a:r>
          </a:p>
          <a:p>
            <a:pPr eaLnBrk="1">
              <a:lnSpc>
                <a:spcPct val="100000"/>
              </a:lnSpc>
              <a:buFont typeface="Arial" charset="0"/>
              <a:buChar char="•"/>
            </a:pPr>
            <a:r>
              <a:rPr lang="en-GB" altLang="en-US" sz="2400" dirty="0" smtClean="0">
                <a:solidFill>
                  <a:srgbClr val="000000"/>
                </a:solidFill>
                <a:latin typeface="Calibri" pitchFamily="34" charset="0"/>
              </a:rPr>
              <a:t>As </a:t>
            </a:r>
            <a:r>
              <a:rPr lang="en-GB" altLang="en-US" sz="2400" dirty="0" smtClean="0">
                <a:solidFill>
                  <a:srgbClr val="000000"/>
                </a:solidFill>
                <a:latin typeface="Calibri" pitchFamily="34" charset="0"/>
              </a:rPr>
              <a:t>PMAC hardware reads from buffer A, buffer B is free to be filled by the </a:t>
            </a:r>
            <a:r>
              <a:rPr lang="en-GB" altLang="en-US" sz="2400" dirty="0" err="1" smtClean="0">
                <a:solidFill>
                  <a:srgbClr val="000000"/>
                </a:solidFill>
                <a:latin typeface="Calibri" pitchFamily="34" charset="0"/>
              </a:rPr>
              <a:t>pmac</a:t>
            </a:r>
            <a:r>
              <a:rPr lang="en-GB" altLang="en-US" sz="2400" dirty="0" smtClean="0">
                <a:solidFill>
                  <a:srgbClr val="000000"/>
                </a:solidFill>
                <a:latin typeface="Calibri" pitchFamily="34" charset="0"/>
              </a:rPr>
              <a:t> driver</a:t>
            </a:r>
          </a:p>
        </p:txBody>
      </p:sp>
      <p:sp>
        <p:nvSpPr>
          <p:cNvPr id="6" name="Rectangle 2"/>
          <p:cNvSpPr>
            <a:spLocks noChangeArrowheads="1"/>
          </p:cNvSpPr>
          <p:nvPr/>
        </p:nvSpPr>
        <p:spPr bwMode="auto">
          <a:xfrm>
            <a:off x="395286" y="5229200"/>
            <a:ext cx="8351837" cy="977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15900" indent="-21590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9pPr>
          </a:lstStyle>
          <a:p>
            <a:pPr eaLnBrk="1">
              <a:lnSpc>
                <a:spcPct val="100000"/>
              </a:lnSpc>
              <a:buFont typeface="Arial" charset="0"/>
              <a:buChar char="•"/>
            </a:pPr>
            <a:r>
              <a:rPr lang="en-GB" altLang="en-US" sz="2400" dirty="0" smtClean="0">
                <a:solidFill>
                  <a:srgbClr val="000000"/>
                </a:solidFill>
                <a:latin typeface="Calibri" pitchFamily="34" charset="0"/>
              </a:rPr>
              <a:t>When PMAC hardware reaches the end of buffer A, it switches to buffer B and A becomes free to be filled by the </a:t>
            </a:r>
            <a:r>
              <a:rPr lang="en-GB" altLang="en-US" sz="2400" dirty="0" err="1" smtClean="0">
                <a:solidFill>
                  <a:srgbClr val="000000"/>
                </a:solidFill>
                <a:latin typeface="Calibri" pitchFamily="34" charset="0"/>
              </a:rPr>
              <a:t>pmac</a:t>
            </a:r>
            <a:r>
              <a:rPr lang="en-GB" altLang="en-US" sz="2400" dirty="0" smtClean="0">
                <a:solidFill>
                  <a:srgbClr val="000000"/>
                </a:solidFill>
                <a:latin typeface="Calibri" pitchFamily="34" charset="0"/>
              </a:rPr>
              <a:t> driver</a:t>
            </a:r>
          </a:p>
        </p:txBody>
      </p:sp>
    </p:spTree>
    <p:extLst>
      <p:ext uri="{BB962C8B-B14F-4D97-AF65-F5344CB8AC3E}">
        <p14:creationId xmlns:p14="http://schemas.microsoft.com/office/powerpoint/2010/main" val="2275059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a:xfrm>
            <a:off x="457199" y="-243408"/>
            <a:ext cx="8228013" cy="1141412"/>
          </a:xfrm>
        </p:spPr>
        <p:txBody>
          <a:bodyPr/>
          <a:lstStyle/>
          <a:p>
            <a:r>
              <a:rPr lang="en-US" altLang="en-US" dirty="0" smtClean="0">
                <a:latin typeface="Calibri" panose="020F0502020204030204" pitchFamily="34" charset="0"/>
                <a:cs typeface="Calibri" panose="020F0502020204030204" pitchFamily="34" charset="0"/>
              </a:rPr>
              <a:t>Features: Trajectory Scan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600" y="692696"/>
            <a:ext cx="8383257" cy="5380527"/>
          </a:xfrm>
          <a:prstGeom prst="rect">
            <a:avLst/>
          </a:prstGeom>
        </p:spPr>
      </p:pic>
    </p:spTree>
    <p:extLst>
      <p:ext uri="{BB962C8B-B14F-4D97-AF65-F5344CB8AC3E}">
        <p14:creationId xmlns:p14="http://schemas.microsoft.com/office/powerpoint/2010/main" val="1256322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Trajectory Scan</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1834" y="1556792"/>
            <a:ext cx="6696744" cy="4443437"/>
          </a:xfrm>
        </p:spPr>
      </p:pic>
      <p:sp>
        <p:nvSpPr>
          <p:cNvPr id="5" name="Rectangle 4"/>
          <p:cNvSpPr/>
          <p:nvPr/>
        </p:nvSpPr>
        <p:spPr>
          <a:xfrm>
            <a:off x="4333794" y="3254016"/>
            <a:ext cx="251992" cy="349968"/>
          </a:xfrm>
          <a:prstGeom prst="rect">
            <a:avLst/>
          </a:prstGeom>
        </p:spPr>
        <p:txBody>
          <a:bodyPr wrap="none">
            <a:spAutoFit/>
          </a:bodyPr>
          <a:lstStyle/>
          <a:p>
            <a:endParaRPr lang="en-GB" dirty="0"/>
          </a:p>
        </p:txBody>
      </p:sp>
    </p:spTree>
    <p:extLst>
      <p:ext uri="{BB962C8B-B14F-4D97-AF65-F5344CB8AC3E}">
        <p14:creationId xmlns:p14="http://schemas.microsoft.com/office/powerpoint/2010/main" val="1440677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p:txBody>
          <a:bodyPr/>
          <a:lstStyle/>
          <a:p>
            <a:r>
              <a:rPr lang="en-US" altLang="en-US" dirty="0" smtClean="0">
                <a:latin typeface="Calibri" panose="020F0502020204030204" pitchFamily="34" charset="0"/>
                <a:cs typeface="Calibri" panose="020F0502020204030204" pitchFamily="34" charset="0"/>
              </a:rPr>
              <a:t>Example Trajectory Scan</a:t>
            </a:r>
          </a:p>
        </p:txBody>
      </p:sp>
      <p:sp>
        <p:nvSpPr>
          <p:cNvPr id="11268" name="Espace réservé du contenu 1"/>
          <p:cNvSpPr>
            <a:spLocks noGrp="1"/>
          </p:cNvSpPr>
          <p:nvPr/>
        </p:nvSpPr>
        <p:spPr bwMode="auto">
          <a:xfrm>
            <a:off x="87313" y="1557338"/>
            <a:ext cx="9063037"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a:spcAft>
                <a:spcPts val="1425"/>
              </a:spcAft>
              <a:defRPr sz="3200">
                <a:solidFill>
                  <a:srgbClr val="000000"/>
                </a:solidFill>
                <a:latin typeface="Arial" charset="0"/>
                <a:ea typeface="DejaVu Sans" charset="0"/>
                <a:cs typeface="DejaVu Sans" charset="0"/>
              </a:defRPr>
            </a:lvl1pPr>
            <a:lvl2pPr eaLnBrk="0">
              <a:spcAft>
                <a:spcPts val="1138"/>
              </a:spcAft>
              <a:defRPr sz="2800">
                <a:solidFill>
                  <a:srgbClr val="000000"/>
                </a:solidFill>
                <a:latin typeface="Arial" charset="0"/>
                <a:ea typeface="DejaVu Sans" charset="0"/>
                <a:cs typeface="DejaVu Sans" charset="0"/>
              </a:defRPr>
            </a:lvl2pPr>
            <a:lvl3pPr eaLnBrk="0">
              <a:spcAft>
                <a:spcPts val="850"/>
              </a:spcAft>
              <a:defRPr sz="2400">
                <a:solidFill>
                  <a:srgbClr val="000000"/>
                </a:solidFill>
                <a:latin typeface="Arial" charset="0"/>
                <a:ea typeface="DejaVu Sans" charset="0"/>
                <a:cs typeface="DejaVu Sans" charset="0"/>
              </a:defRPr>
            </a:lvl3pPr>
            <a:lvl4pPr eaLnBrk="0">
              <a:spcAft>
                <a:spcPts val="575"/>
              </a:spcAft>
              <a:defRPr sz="2000">
                <a:solidFill>
                  <a:srgbClr val="000000"/>
                </a:solidFill>
                <a:latin typeface="Arial" charset="0"/>
                <a:ea typeface="DejaVu Sans" charset="0"/>
                <a:cs typeface="DejaVu Sans" charset="0"/>
              </a:defRPr>
            </a:lvl4pPr>
            <a:lvl5pPr eaLnBrk="0">
              <a:spcAft>
                <a:spcPts val="288"/>
              </a:spcAft>
              <a:defRPr sz="2000">
                <a:solidFill>
                  <a:srgbClr val="000000"/>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Arial" charset="0"/>
                <a:ea typeface="DejaVu Sans" charset="0"/>
                <a:cs typeface="DejaVu Sans" charset="0"/>
              </a:defRPr>
            </a:lvl9pPr>
          </a:lstStyle>
          <a:p>
            <a:pPr eaLnBrk="1" hangingPunct="1">
              <a:spcBef>
                <a:spcPct val="20000"/>
              </a:spcBef>
              <a:spcAft>
                <a:spcPct val="0"/>
              </a:spcAft>
              <a:buClr>
                <a:srgbClr val="C00000"/>
              </a:buClr>
              <a:buFont typeface="Wingdings 3" pitchFamily="18" charset="2"/>
              <a:buChar char=""/>
            </a:pPr>
            <a:endParaRPr kumimoji="1" lang="fr-FR" altLang="en-US" sz="200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57338"/>
            <a:ext cx="8056499" cy="4412415"/>
          </a:xfrm>
          <a:prstGeom prst="rect">
            <a:avLst/>
          </a:prstGeom>
        </p:spPr>
      </p:pic>
    </p:spTree>
    <p:extLst>
      <p:ext uri="{BB962C8B-B14F-4D97-AF65-F5344CB8AC3E}">
        <p14:creationId xmlns:p14="http://schemas.microsoft.com/office/powerpoint/2010/main" val="2731362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p:txBody>
          <a:bodyPr/>
          <a:lstStyle/>
          <a:p>
            <a:r>
              <a:rPr lang="en-US" altLang="en-US" dirty="0" smtClean="0">
                <a:latin typeface="Calibri" panose="020F0502020204030204" pitchFamily="34" charset="0"/>
                <a:cs typeface="Calibri" panose="020F0502020204030204" pitchFamily="34" charset="0"/>
              </a:rPr>
              <a:t>Thank You</a:t>
            </a:r>
          </a:p>
        </p:txBody>
      </p:sp>
      <p:sp>
        <p:nvSpPr>
          <p:cNvPr id="11268" name="Espace réservé du contenu 1"/>
          <p:cNvSpPr>
            <a:spLocks noGrp="1"/>
          </p:cNvSpPr>
          <p:nvPr/>
        </p:nvSpPr>
        <p:spPr bwMode="auto">
          <a:xfrm>
            <a:off x="87313" y="1557338"/>
            <a:ext cx="9063037"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a:spcAft>
                <a:spcPts val="1425"/>
              </a:spcAft>
              <a:defRPr sz="3200">
                <a:solidFill>
                  <a:srgbClr val="000000"/>
                </a:solidFill>
                <a:latin typeface="Arial" charset="0"/>
                <a:ea typeface="DejaVu Sans" charset="0"/>
                <a:cs typeface="DejaVu Sans" charset="0"/>
              </a:defRPr>
            </a:lvl1pPr>
            <a:lvl2pPr eaLnBrk="0">
              <a:spcAft>
                <a:spcPts val="1138"/>
              </a:spcAft>
              <a:defRPr sz="2800">
                <a:solidFill>
                  <a:srgbClr val="000000"/>
                </a:solidFill>
                <a:latin typeface="Arial" charset="0"/>
                <a:ea typeface="DejaVu Sans" charset="0"/>
                <a:cs typeface="DejaVu Sans" charset="0"/>
              </a:defRPr>
            </a:lvl2pPr>
            <a:lvl3pPr eaLnBrk="0">
              <a:spcAft>
                <a:spcPts val="850"/>
              </a:spcAft>
              <a:defRPr sz="2400">
                <a:solidFill>
                  <a:srgbClr val="000000"/>
                </a:solidFill>
                <a:latin typeface="Arial" charset="0"/>
                <a:ea typeface="DejaVu Sans" charset="0"/>
                <a:cs typeface="DejaVu Sans" charset="0"/>
              </a:defRPr>
            </a:lvl3pPr>
            <a:lvl4pPr eaLnBrk="0">
              <a:spcAft>
                <a:spcPts val="575"/>
              </a:spcAft>
              <a:defRPr sz="2000">
                <a:solidFill>
                  <a:srgbClr val="000000"/>
                </a:solidFill>
                <a:latin typeface="Arial" charset="0"/>
                <a:ea typeface="DejaVu Sans" charset="0"/>
                <a:cs typeface="DejaVu Sans" charset="0"/>
              </a:defRPr>
            </a:lvl4pPr>
            <a:lvl5pPr eaLnBrk="0">
              <a:spcAft>
                <a:spcPts val="288"/>
              </a:spcAft>
              <a:defRPr sz="2000">
                <a:solidFill>
                  <a:srgbClr val="000000"/>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Arial" charset="0"/>
                <a:ea typeface="DejaVu Sans" charset="0"/>
                <a:cs typeface="DejaVu Sans" charset="0"/>
              </a:defRPr>
            </a:lvl9pPr>
          </a:lstStyle>
          <a:p>
            <a:pPr eaLnBrk="1" hangingPunct="1">
              <a:spcBef>
                <a:spcPct val="20000"/>
              </a:spcBef>
              <a:spcAft>
                <a:spcPct val="0"/>
              </a:spcAft>
              <a:buClr>
                <a:srgbClr val="C00000"/>
              </a:buClr>
              <a:buFont typeface="Wingdings 3" pitchFamily="18" charset="2"/>
              <a:buChar char=""/>
            </a:pPr>
            <a:endParaRPr kumimoji="1" lang="fr-FR" altLang="en-US" sz="2000">
              <a:solidFill>
                <a:schemeClr val="tx1"/>
              </a:solidFill>
            </a:endParaRPr>
          </a:p>
        </p:txBody>
      </p:sp>
      <p:sp>
        <p:nvSpPr>
          <p:cNvPr id="21" name="Rectangle 2"/>
          <p:cNvSpPr>
            <a:spLocks noChangeArrowheads="1"/>
          </p:cNvSpPr>
          <p:nvPr/>
        </p:nvSpPr>
        <p:spPr bwMode="auto">
          <a:xfrm>
            <a:off x="395287" y="2420888"/>
            <a:ext cx="8351837" cy="1075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15900" indent="-21590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9pPr>
          </a:lstStyle>
          <a:p>
            <a:pPr marL="0" indent="0" algn="ctr" eaLnBrk="1">
              <a:lnSpc>
                <a:spcPct val="100000"/>
              </a:lnSpc>
            </a:pPr>
            <a:r>
              <a:rPr lang="en-GB" altLang="en-US" sz="3200" dirty="0" smtClean="0">
                <a:solidFill>
                  <a:srgbClr val="000000"/>
                </a:solidFill>
                <a:latin typeface="Calibri" pitchFamily="34" charset="0"/>
              </a:rPr>
              <a:t>Any Questions?</a:t>
            </a:r>
          </a:p>
          <a:p>
            <a:pPr marL="0" indent="0" eaLnBrk="1">
              <a:lnSpc>
                <a:spcPct val="100000"/>
              </a:lnSpc>
            </a:pPr>
            <a:endParaRPr lang="en-GB" altLang="en-US" sz="3200" dirty="0" smtClean="0">
              <a:solidFill>
                <a:srgbClr val="000000"/>
              </a:solidFill>
              <a:latin typeface="Calibri" pitchFamily="34" charset="0"/>
            </a:endParaRPr>
          </a:p>
          <a:p>
            <a:pPr eaLnBrk="1">
              <a:lnSpc>
                <a:spcPct val="100000"/>
              </a:lnSpc>
              <a:buFont typeface="Arial" charset="0"/>
              <a:buChar char="•"/>
            </a:pPr>
            <a:endParaRPr lang="en-GB" altLang="en-US" sz="3200" dirty="0" smtClean="0">
              <a:solidFill>
                <a:srgbClr val="000000"/>
              </a:solidFill>
              <a:latin typeface="Calibri" pitchFamily="34" charset="0"/>
            </a:endParaRPr>
          </a:p>
        </p:txBody>
      </p:sp>
    </p:spTree>
    <p:extLst>
      <p:ext uri="{BB962C8B-B14F-4D97-AF65-F5344CB8AC3E}">
        <p14:creationId xmlns:p14="http://schemas.microsoft.com/office/powerpoint/2010/main" val="827527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1628800"/>
            <a:ext cx="7848872" cy="3960440"/>
          </a:xfrm>
        </p:spPr>
        <p:txBody>
          <a:bodyPr>
            <a:normAutofit/>
          </a:bodyPr>
          <a:lstStyle/>
          <a:p>
            <a:r>
              <a:rPr lang="en-GB" sz="2000" dirty="0" smtClean="0"/>
              <a:t>Phase 1 </a:t>
            </a:r>
            <a:r>
              <a:rPr lang="en-GB" sz="2000" dirty="0" err="1" smtClean="0"/>
              <a:t>beamlines</a:t>
            </a:r>
            <a:r>
              <a:rPr lang="en-GB" sz="2000" dirty="0" smtClean="0"/>
              <a:t> – PMAC – UMAC – External amps</a:t>
            </a:r>
          </a:p>
          <a:p>
            <a:pPr lvl="1"/>
            <a:r>
              <a:rPr lang="en-GB" sz="1800" dirty="0" smtClean="0"/>
              <a:t>32 axis control. 99% steppers , some servo capability</a:t>
            </a:r>
          </a:p>
          <a:p>
            <a:pPr lvl="1"/>
            <a:r>
              <a:rPr lang="en-GB" sz="1800" dirty="0" smtClean="0"/>
              <a:t>Used on 12 </a:t>
            </a:r>
            <a:r>
              <a:rPr lang="en-GB" sz="1800" dirty="0" err="1" smtClean="0"/>
              <a:t>beamlines</a:t>
            </a:r>
            <a:endParaRPr lang="en-GB" sz="1800" dirty="0" smtClean="0"/>
          </a:p>
          <a:p>
            <a:pPr lvl="1"/>
            <a:endParaRPr lang="en-GB" sz="1800" dirty="0" smtClean="0"/>
          </a:p>
          <a:p>
            <a:r>
              <a:rPr lang="en-GB" sz="2000" dirty="0" smtClean="0"/>
              <a:t>Phase 2 beamlines – </a:t>
            </a:r>
            <a:r>
              <a:rPr lang="en-GB" sz="2000" dirty="0" err="1" smtClean="0"/>
              <a:t>GeoBrick</a:t>
            </a:r>
            <a:r>
              <a:rPr lang="en-GB" sz="2000" dirty="0" smtClean="0"/>
              <a:t>-LV-IMS</a:t>
            </a:r>
          </a:p>
          <a:p>
            <a:pPr lvl="1"/>
            <a:r>
              <a:rPr lang="en-GB" sz="2000" dirty="0" smtClean="0"/>
              <a:t>Integrated 8 axis controller / amplifier. Stepper-servo-step/direction</a:t>
            </a:r>
          </a:p>
          <a:p>
            <a:pPr lvl="1"/>
            <a:r>
              <a:rPr lang="en-GB" sz="2000" dirty="0" smtClean="0"/>
              <a:t>180 units in service</a:t>
            </a:r>
          </a:p>
          <a:p>
            <a:pPr lvl="1"/>
            <a:endParaRPr lang="en-GB" sz="2000" dirty="0" smtClean="0"/>
          </a:p>
          <a:p>
            <a:r>
              <a:rPr lang="en-GB" sz="2000" dirty="0" smtClean="0"/>
              <a:t>Phase 3 </a:t>
            </a:r>
            <a:r>
              <a:rPr lang="en-GB" sz="2000" dirty="0" err="1" smtClean="0"/>
              <a:t>beamlines</a:t>
            </a:r>
            <a:r>
              <a:rPr lang="en-GB" sz="2000" dirty="0" smtClean="0"/>
              <a:t> – GeoBrick-LV-IMS-II</a:t>
            </a:r>
          </a:p>
          <a:p>
            <a:pPr lvl="1"/>
            <a:r>
              <a:rPr lang="en-GB" sz="2000" dirty="0" smtClean="0"/>
              <a:t>Redesigned IMS to improve build quality and reliability</a:t>
            </a:r>
          </a:p>
          <a:p>
            <a:pPr lvl="1"/>
            <a:r>
              <a:rPr lang="en-GB" sz="2000" dirty="0" smtClean="0"/>
              <a:t>DC supply only. No internal transformer</a:t>
            </a:r>
          </a:p>
        </p:txBody>
      </p:sp>
      <p:sp>
        <p:nvSpPr>
          <p:cNvPr id="6" name="Title 9"/>
          <p:cNvSpPr>
            <a:spLocks noGrp="1"/>
          </p:cNvSpPr>
          <p:nvPr>
            <p:ph type="title"/>
          </p:nvPr>
        </p:nvSpPr>
        <p:spPr>
          <a:xfrm>
            <a:off x="457200" y="274638"/>
            <a:ext cx="8229600" cy="1143000"/>
          </a:xfrm>
        </p:spPr>
        <p:txBody>
          <a:bodyPr/>
          <a:lstStyle/>
          <a:p>
            <a:pPr algn="ctr" eaLnBrk="0" hangingPunct="0"/>
            <a:r>
              <a:rPr lang="en-GB" sz="2800" kern="1200" baseline="0" dirty="0" smtClean="0">
                <a:solidFill>
                  <a:schemeClr val="accent6"/>
                </a:solidFill>
              </a:rPr>
              <a:t>Motion Control at Diamond</a:t>
            </a:r>
          </a:p>
        </p:txBody>
      </p:sp>
    </p:spTree>
    <p:extLst>
      <p:ext uri="{BB962C8B-B14F-4D97-AF65-F5344CB8AC3E}">
        <p14:creationId xmlns:p14="http://schemas.microsoft.com/office/powerpoint/2010/main" val="97871189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9"/>
          <p:cNvSpPr>
            <a:spLocks noGrp="1"/>
          </p:cNvSpPr>
          <p:nvPr>
            <p:ph type="title"/>
          </p:nvPr>
        </p:nvSpPr>
        <p:spPr>
          <a:xfrm>
            <a:off x="457200" y="274638"/>
            <a:ext cx="8229600" cy="562074"/>
          </a:xfrm>
        </p:spPr>
        <p:txBody>
          <a:bodyPr/>
          <a:lstStyle/>
          <a:p>
            <a:pPr algn="ctr" eaLnBrk="0" hangingPunct="0"/>
            <a:r>
              <a:rPr lang="en-GB" sz="2800" kern="1200" baseline="0" dirty="0" err="1" smtClean="0">
                <a:solidFill>
                  <a:schemeClr val="accent6"/>
                </a:solidFill>
              </a:rPr>
              <a:t>GeoBrick</a:t>
            </a:r>
            <a:r>
              <a:rPr lang="en-GB" sz="2800" kern="1200" baseline="0" dirty="0" smtClean="0">
                <a:solidFill>
                  <a:schemeClr val="accent6"/>
                </a:solidFill>
              </a:rPr>
              <a:t> LV IMS II</a:t>
            </a:r>
          </a:p>
        </p:txBody>
      </p:sp>
      <p:pic>
        <p:nvPicPr>
          <p:cNvPr id="2050" name="Picture 2" descr="C:\Documents and Settings\tev58879\Desktop\brickette.jpeg"/>
          <p:cNvPicPr>
            <a:picLocks noChangeAspect="1" noChangeArrowheads="1"/>
          </p:cNvPicPr>
          <p:nvPr/>
        </p:nvPicPr>
        <p:blipFill>
          <a:blip r:embed="rId3" cstate="print"/>
          <a:srcRect/>
          <a:stretch>
            <a:fillRect/>
          </a:stretch>
        </p:blipFill>
        <p:spPr bwMode="auto">
          <a:xfrm>
            <a:off x="1403648" y="1124744"/>
            <a:ext cx="6264696" cy="1726925"/>
          </a:xfrm>
          <a:prstGeom prst="rect">
            <a:avLst/>
          </a:prstGeom>
          <a:noFill/>
        </p:spPr>
      </p:pic>
      <p:pic>
        <p:nvPicPr>
          <p:cNvPr id="5" name="Content Placeholder 3" descr="P9150228.JPG"/>
          <p:cNvPicPr>
            <a:picLocks noGrp="1" noChangeAspect="1"/>
          </p:cNvPicPr>
          <p:nvPr>
            <p:ph idx="1"/>
          </p:nvPr>
        </p:nvPicPr>
        <p:blipFill>
          <a:blip r:embed="rId4" cstate="print"/>
          <a:srcRect/>
          <a:stretch>
            <a:fillRect/>
          </a:stretch>
        </p:blipFill>
        <p:spPr>
          <a:xfrm>
            <a:off x="1571080" y="3416508"/>
            <a:ext cx="5976664" cy="2058036"/>
          </a:xfrm>
        </p:spPr>
      </p:pic>
      <p:sp>
        <p:nvSpPr>
          <p:cNvPr id="7" name="Oval 6"/>
          <p:cNvSpPr>
            <a:spLocks noChangeArrowheads="1"/>
          </p:cNvSpPr>
          <p:nvPr/>
        </p:nvSpPr>
        <p:spPr bwMode="auto">
          <a:xfrm>
            <a:off x="3227264" y="4700697"/>
            <a:ext cx="3960440" cy="649188"/>
          </a:xfrm>
          <a:prstGeom prst="ellipse">
            <a:avLst/>
          </a:prstGeom>
          <a:noFill/>
          <a:ln w="9525" algn="ctr">
            <a:solidFill>
              <a:srgbClr val="FF0000"/>
            </a:solidFill>
            <a:round/>
            <a:headEnd/>
            <a:tailEnd/>
          </a:ln>
        </p:spPr>
        <p:txBody>
          <a:bodyPr wrap="square" anchor="ctr">
            <a:spAutoFit/>
          </a:bodyPr>
          <a:lstStyle/>
          <a:p>
            <a:endParaRPr lang="en-US"/>
          </a:p>
        </p:txBody>
      </p:sp>
      <p:sp>
        <p:nvSpPr>
          <p:cNvPr id="8" name="Oval 7"/>
          <p:cNvSpPr>
            <a:spLocks noChangeArrowheads="1"/>
          </p:cNvSpPr>
          <p:nvPr/>
        </p:nvSpPr>
        <p:spPr bwMode="auto">
          <a:xfrm>
            <a:off x="4235376" y="3920564"/>
            <a:ext cx="3024113" cy="649188"/>
          </a:xfrm>
          <a:prstGeom prst="ellipse">
            <a:avLst/>
          </a:prstGeom>
          <a:noFill/>
          <a:ln w="9525" algn="ctr">
            <a:solidFill>
              <a:srgbClr val="FF0000"/>
            </a:solidFill>
            <a:round/>
            <a:headEnd/>
            <a:tailEnd/>
          </a:ln>
        </p:spPr>
        <p:txBody>
          <a:bodyPr wrap="square" anchor="ctr">
            <a:spAutoFit/>
          </a:bodyPr>
          <a:lstStyle/>
          <a:p>
            <a:endParaRPr lang="en-US"/>
          </a:p>
        </p:txBody>
      </p:sp>
      <p:sp>
        <p:nvSpPr>
          <p:cNvPr id="10" name="Oval 9"/>
          <p:cNvSpPr>
            <a:spLocks noChangeArrowheads="1"/>
          </p:cNvSpPr>
          <p:nvPr/>
        </p:nvSpPr>
        <p:spPr bwMode="auto">
          <a:xfrm>
            <a:off x="1643088" y="3848556"/>
            <a:ext cx="2592388" cy="649188"/>
          </a:xfrm>
          <a:prstGeom prst="ellipse">
            <a:avLst/>
          </a:prstGeom>
          <a:noFill/>
          <a:ln w="9525" algn="ctr">
            <a:solidFill>
              <a:srgbClr val="FF0000"/>
            </a:solidFill>
            <a:round/>
            <a:headEnd/>
            <a:tailEnd/>
          </a:ln>
        </p:spPr>
        <p:txBody>
          <a:bodyPr wrap="square" anchor="ctr">
            <a:spAutoFit/>
          </a:bodyPr>
          <a:lstStyle/>
          <a:p>
            <a:endParaRPr lang="en-US"/>
          </a:p>
        </p:txBody>
      </p:sp>
      <p:sp>
        <p:nvSpPr>
          <p:cNvPr id="11" name="Line 12"/>
          <p:cNvSpPr>
            <a:spLocks noChangeShapeType="1"/>
          </p:cNvSpPr>
          <p:nvPr/>
        </p:nvSpPr>
        <p:spPr bwMode="auto">
          <a:xfrm flipH="1">
            <a:off x="3659312" y="3730772"/>
            <a:ext cx="4104456" cy="117784"/>
          </a:xfrm>
          <a:prstGeom prst="line">
            <a:avLst/>
          </a:prstGeom>
          <a:noFill/>
          <a:ln w="9525">
            <a:solidFill>
              <a:srgbClr val="FF0000"/>
            </a:solidFill>
            <a:round/>
            <a:headEnd/>
            <a:tailEnd type="triangle" w="med" len="med"/>
          </a:ln>
        </p:spPr>
        <p:txBody>
          <a:bodyPr wrap="square">
            <a:spAutoFit/>
          </a:bodyPr>
          <a:lstStyle/>
          <a:p>
            <a:endParaRPr lang="en-GB"/>
          </a:p>
        </p:txBody>
      </p:sp>
      <p:sp>
        <p:nvSpPr>
          <p:cNvPr id="12" name="Line 13"/>
          <p:cNvSpPr>
            <a:spLocks noChangeShapeType="1"/>
          </p:cNvSpPr>
          <p:nvPr/>
        </p:nvSpPr>
        <p:spPr bwMode="auto">
          <a:xfrm flipH="1">
            <a:off x="6899672" y="4346647"/>
            <a:ext cx="864096" cy="77973"/>
          </a:xfrm>
          <a:prstGeom prst="line">
            <a:avLst/>
          </a:prstGeom>
          <a:noFill/>
          <a:ln w="9525">
            <a:solidFill>
              <a:srgbClr val="FF0000"/>
            </a:solidFill>
            <a:round/>
            <a:headEnd/>
            <a:tailEnd type="triangle" w="med" len="med"/>
          </a:ln>
        </p:spPr>
        <p:txBody>
          <a:bodyPr wrap="square">
            <a:spAutoFit/>
          </a:bodyPr>
          <a:lstStyle/>
          <a:p>
            <a:endParaRPr lang="en-GB"/>
          </a:p>
        </p:txBody>
      </p:sp>
      <p:sp>
        <p:nvSpPr>
          <p:cNvPr id="13" name="Line 14"/>
          <p:cNvSpPr>
            <a:spLocks noChangeShapeType="1"/>
          </p:cNvSpPr>
          <p:nvPr/>
        </p:nvSpPr>
        <p:spPr bwMode="auto">
          <a:xfrm flipH="1">
            <a:off x="7187702" y="4928676"/>
            <a:ext cx="576065" cy="72008"/>
          </a:xfrm>
          <a:prstGeom prst="line">
            <a:avLst/>
          </a:prstGeom>
          <a:noFill/>
          <a:ln w="9525">
            <a:solidFill>
              <a:srgbClr val="FF0000"/>
            </a:solidFill>
            <a:round/>
            <a:headEnd/>
            <a:tailEnd type="triangle" w="med" len="med"/>
          </a:ln>
        </p:spPr>
        <p:txBody>
          <a:bodyPr wrap="square">
            <a:spAutoFit/>
          </a:bodyPr>
          <a:lstStyle/>
          <a:p>
            <a:endParaRPr lang="en-GB"/>
          </a:p>
        </p:txBody>
      </p:sp>
      <p:sp>
        <p:nvSpPr>
          <p:cNvPr id="14" name="Text Box 15"/>
          <p:cNvSpPr txBox="1">
            <a:spLocks noChangeArrowheads="1"/>
          </p:cNvSpPr>
          <p:nvPr/>
        </p:nvSpPr>
        <p:spPr bwMode="auto">
          <a:xfrm>
            <a:off x="7907784" y="3513284"/>
            <a:ext cx="787395" cy="369332"/>
          </a:xfrm>
          <a:prstGeom prst="rect">
            <a:avLst/>
          </a:prstGeom>
          <a:noFill/>
          <a:ln w="9525" algn="ctr">
            <a:noFill/>
            <a:miter lim="800000"/>
            <a:headEnd/>
            <a:tailEnd/>
          </a:ln>
        </p:spPr>
        <p:txBody>
          <a:bodyPr wrap="none">
            <a:spAutoFit/>
          </a:bodyPr>
          <a:lstStyle/>
          <a:p>
            <a:r>
              <a:rPr lang="en-GB" sz="1800" dirty="0"/>
              <a:t>Limits</a:t>
            </a:r>
          </a:p>
        </p:txBody>
      </p:sp>
      <p:sp>
        <p:nvSpPr>
          <p:cNvPr id="15" name="Text Box 16"/>
          <p:cNvSpPr txBox="1">
            <a:spLocks noChangeArrowheads="1"/>
          </p:cNvSpPr>
          <p:nvPr/>
        </p:nvSpPr>
        <p:spPr bwMode="auto">
          <a:xfrm>
            <a:off x="7859192" y="4165796"/>
            <a:ext cx="1043876" cy="369332"/>
          </a:xfrm>
          <a:prstGeom prst="rect">
            <a:avLst/>
          </a:prstGeom>
          <a:noFill/>
          <a:ln w="9525" algn="ctr">
            <a:noFill/>
            <a:miter lim="800000"/>
            <a:headEnd/>
            <a:tailEnd/>
          </a:ln>
        </p:spPr>
        <p:txBody>
          <a:bodyPr wrap="none">
            <a:spAutoFit/>
          </a:bodyPr>
          <a:lstStyle/>
          <a:p>
            <a:r>
              <a:rPr lang="en-GB" sz="1800" dirty="0"/>
              <a:t>Encoders</a:t>
            </a:r>
            <a:endParaRPr lang="en-GB" sz="2000" dirty="0"/>
          </a:p>
        </p:txBody>
      </p:sp>
      <p:sp>
        <p:nvSpPr>
          <p:cNvPr id="16" name="Text Box 17"/>
          <p:cNvSpPr txBox="1">
            <a:spLocks noChangeArrowheads="1"/>
          </p:cNvSpPr>
          <p:nvPr/>
        </p:nvSpPr>
        <p:spPr bwMode="auto">
          <a:xfrm>
            <a:off x="7763768" y="4706687"/>
            <a:ext cx="851515" cy="369332"/>
          </a:xfrm>
          <a:prstGeom prst="rect">
            <a:avLst/>
          </a:prstGeom>
          <a:noFill/>
          <a:ln w="9525" algn="ctr">
            <a:noFill/>
            <a:miter lim="800000"/>
            <a:headEnd/>
            <a:tailEnd/>
          </a:ln>
        </p:spPr>
        <p:txBody>
          <a:bodyPr wrap="none">
            <a:spAutoFit/>
          </a:bodyPr>
          <a:lstStyle/>
          <a:p>
            <a:r>
              <a:rPr lang="en-GB" sz="1800" dirty="0"/>
              <a:t>Motors</a:t>
            </a:r>
            <a:endParaRPr lang="en-GB" sz="2000" dirty="0"/>
          </a:p>
        </p:txBody>
      </p:sp>
      <p:sp>
        <p:nvSpPr>
          <p:cNvPr id="17" name="Oval 16"/>
          <p:cNvSpPr>
            <a:spLocks noChangeArrowheads="1"/>
          </p:cNvSpPr>
          <p:nvPr/>
        </p:nvSpPr>
        <p:spPr bwMode="auto">
          <a:xfrm>
            <a:off x="1931120" y="4676090"/>
            <a:ext cx="1296244" cy="649188"/>
          </a:xfrm>
          <a:prstGeom prst="ellipse">
            <a:avLst/>
          </a:prstGeom>
          <a:noFill/>
          <a:ln w="9525" algn="ctr">
            <a:solidFill>
              <a:srgbClr val="FF0000"/>
            </a:solidFill>
            <a:round/>
            <a:headEnd/>
            <a:tailEnd/>
          </a:ln>
        </p:spPr>
        <p:txBody>
          <a:bodyPr wrap="square" anchor="ctr">
            <a:spAutoFit/>
          </a:bodyPr>
          <a:lstStyle/>
          <a:p>
            <a:endParaRPr lang="en-US"/>
          </a:p>
        </p:txBody>
      </p:sp>
      <p:sp>
        <p:nvSpPr>
          <p:cNvPr id="18" name="Text Box 17"/>
          <p:cNvSpPr txBox="1">
            <a:spLocks noChangeArrowheads="1"/>
          </p:cNvSpPr>
          <p:nvPr/>
        </p:nvSpPr>
        <p:spPr bwMode="auto">
          <a:xfrm>
            <a:off x="562968" y="4784660"/>
            <a:ext cx="671979" cy="646331"/>
          </a:xfrm>
          <a:prstGeom prst="rect">
            <a:avLst/>
          </a:prstGeom>
          <a:noFill/>
          <a:ln w="9525" algn="ctr">
            <a:noFill/>
            <a:miter lim="800000"/>
            <a:headEnd/>
            <a:tailEnd/>
          </a:ln>
        </p:spPr>
        <p:txBody>
          <a:bodyPr wrap="none">
            <a:spAutoFit/>
          </a:bodyPr>
          <a:lstStyle/>
          <a:p>
            <a:r>
              <a:rPr lang="en-GB" sz="1800" dirty="0" smtClean="0"/>
              <a:t>DC</a:t>
            </a:r>
          </a:p>
          <a:p>
            <a:r>
              <a:rPr lang="en-GB" sz="1800" dirty="0" smtClean="0"/>
              <a:t>Input</a:t>
            </a:r>
            <a:endParaRPr lang="en-GB" sz="2000" dirty="0"/>
          </a:p>
        </p:txBody>
      </p:sp>
      <p:sp>
        <p:nvSpPr>
          <p:cNvPr id="19" name="Line 14"/>
          <p:cNvSpPr>
            <a:spLocks noChangeShapeType="1"/>
          </p:cNvSpPr>
          <p:nvPr/>
        </p:nvSpPr>
        <p:spPr bwMode="auto">
          <a:xfrm flipV="1">
            <a:off x="1211039" y="5072692"/>
            <a:ext cx="720079" cy="0"/>
          </a:xfrm>
          <a:prstGeom prst="line">
            <a:avLst/>
          </a:prstGeom>
          <a:noFill/>
          <a:ln w="9525">
            <a:solidFill>
              <a:srgbClr val="FF0000"/>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174066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56406" y="-99392"/>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9pPr>
          </a:lstStyle>
          <a:p>
            <a:pPr algn="ctr" eaLnBrk="1">
              <a:lnSpc>
                <a:spcPct val="100000"/>
              </a:lnSpc>
            </a:pPr>
            <a:r>
              <a:rPr lang="en-GB" altLang="en-US" sz="4400" dirty="0" smtClean="0">
                <a:solidFill>
                  <a:srgbClr val="000000"/>
                </a:solidFill>
                <a:latin typeface="Calibri" pitchFamily="34" charset="0"/>
              </a:rPr>
              <a:t>Previous Control of PMAC</a:t>
            </a:r>
            <a:endParaRPr lang="en-GB" altLang="en-US" sz="4400" dirty="0">
              <a:solidFill>
                <a:srgbClr val="000000"/>
              </a:solidFill>
              <a:latin typeface="Calibri" pitchFamily="34" charset="0"/>
            </a:endParaRPr>
          </a:p>
        </p:txBody>
      </p:sp>
      <p:sp>
        <p:nvSpPr>
          <p:cNvPr id="5123" name="Rectangle 2"/>
          <p:cNvSpPr>
            <a:spLocks noChangeArrowheads="1"/>
          </p:cNvSpPr>
          <p:nvPr/>
        </p:nvSpPr>
        <p:spPr bwMode="auto">
          <a:xfrm>
            <a:off x="395287" y="980728"/>
            <a:ext cx="8351837" cy="525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15900" indent="-21590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9pPr>
          </a:lstStyle>
          <a:p>
            <a:pPr eaLnBrk="1">
              <a:lnSpc>
                <a:spcPct val="100000"/>
              </a:lnSpc>
              <a:buFont typeface="Arial" charset="0"/>
              <a:buChar char="•"/>
            </a:pPr>
            <a:r>
              <a:rPr lang="en-GB" altLang="en-US" sz="2400" dirty="0" smtClean="0">
                <a:solidFill>
                  <a:srgbClr val="000000"/>
                </a:solidFill>
                <a:latin typeface="Calibri" pitchFamily="34" charset="0"/>
              </a:rPr>
              <a:t>All PMACs present the same wire protocol (over serial or TCP/IP) so use the same drivers</a:t>
            </a:r>
          </a:p>
          <a:p>
            <a:pPr eaLnBrk="1">
              <a:lnSpc>
                <a:spcPct val="100000"/>
              </a:lnSpc>
              <a:buFont typeface="Arial" charset="0"/>
              <a:buChar char="•"/>
            </a:pPr>
            <a:r>
              <a:rPr lang="en-GB" altLang="en-US" sz="2400" dirty="0" smtClean="0">
                <a:solidFill>
                  <a:srgbClr val="000000"/>
                </a:solidFill>
                <a:latin typeface="Calibri" pitchFamily="34" charset="0"/>
              </a:rPr>
              <a:t>3 EPICS driver modules were required</a:t>
            </a:r>
            <a:endParaRPr lang="en-GB" altLang="en-US" sz="2400" dirty="0">
              <a:solidFill>
                <a:srgbClr val="000000"/>
              </a:solidFill>
              <a:latin typeface="Calibri" pitchFamily="34" charset="0"/>
            </a:endParaRPr>
          </a:p>
          <a:p>
            <a:pPr lvl="1" eaLnBrk="1">
              <a:lnSpc>
                <a:spcPct val="100000"/>
              </a:lnSpc>
              <a:buFont typeface="Arial" charset="0"/>
              <a:buChar char="•"/>
            </a:pPr>
            <a:r>
              <a:rPr lang="en-GB" altLang="en-US" sz="2400" dirty="0" err="1" smtClean="0">
                <a:solidFill>
                  <a:srgbClr val="000000"/>
                </a:solidFill>
                <a:latin typeface="Calibri" pitchFamily="34" charset="0"/>
              </a:rPr>
              <a:t>tpmac</a:t>
            </a:r>
            <a:r>
              <a:rPr lang="en-GB" altLang="en-US" sz="2400" dirty="0" smtClean="0">
                <a:solidFill>
                  <a:srgbClr val="000000"/>
                </a:solidFill>
                <a:latin typeface="Calibri" pitchFamily="34" charset="0"/>
              </a:rPr>
              <a:t> – includes </a:t>
            </a:r>
            <a:r>
              <a:rPr lang="en-GB" altLang="en-US" sz="2400" dirty="0" err="1" smtClean="0">
                <a:solidFill>
                  <a:srgbClr val="000000"/>
                </a:solidFill>
                <a:latin typeface="Calibri" pitchFamily="34" charset="0"/>
              </a:rPr>
              <a:t>asyn</a:t>
            </a:r>
            <a:r>
              <a:rPr lang="en-GB" altLang="en-US" sz="2400" dirty="0" smtClean="0">
                <a:solidFill>
                  <a:srgbClr val="000000"/>
                </a:solidFill>
                <a:latin typeface="Calibri" pitchFamily="34" charset="0"/>
              </a:rPr>
              <a:t> type 2 and 3 control code for raw motors (also type 1 motor interface)</a:t>
            </a:r>
            <a:endParaRPr lang="en-GB" altLang="en-US" sz="2400" dirty="0">
              <a:solidFill>
                <a:srgbClr val="000000"/>
              </a:solidFill>
              <a:latin typeface="Calibri" pitchFamily="34" charset="0"/>
            </a:endParaRPr>
          </a:p>
          <a:p>
            <a:pPr lvl="1" eaLnBrk="1">
              <a:lnSpc>
                <a:spcPct val="100000"/>
              </a:lnSpc>
              <a:buFont typeface="Arial" charset="0"/>
              <a:buChar char="•"/>
            </a:pPr>
            <a:r>
              <a:rPr lang="en-GB" altLang="en-US" sz="2400" dirty="0" err="1" smtClean="0">
                <a:solidFill>
                  <a:srgbClr val="000000"/>
                </a:solidFill>
                <a:latin typeface="Calibri" pitchFamily="34" charset="0"/>
              </a:rPr>
              <a:t>pmacCoord</a:t>
            </a:r>
            <a:r>
              <a:rPr lang="en-GB" altLang="en-US" sz="2400" dirty="0" smtClean="0">
                <a:solidFill>
                  <a:srgbClr val="000000"/>
                </a:solidFill>
                <a:latin typeface="Calibri" pitchFamily="34" charset="0"/>
              </a:rPr>
              <a:t> – includes </a:t>
            </a:r>
            <a:r>
              <a:rPr lang="en-GB" altLang="en-US" sz="2400" dirty="0" err="1" smtClean="0">
                <a:solidFill>
                  <a:srgbClr val="000000"/>
                </a:solidFill>
                <a:latin typeface="Calibri" pitchFamily="34" charset="0"/>
              </a:rPr>
              <a:t>asyn</a:t>
            </a:r>
            <a:r>
              <a:rPr lang="en-GB" altLang="en-US" sz="2400" dirty="0" smtClean="0">
                <a:solidFill>
                  <a:srgbClr val="000000"/>
                </a:solidFill>
                <a:latin typeface="Calibri" pitchFamily="34" charset="0"/>
              </a:rPr>
              <a:t> type 2 control code for Coordinate System axes</a:t>
            </a:r>
            <a:endParaRPr lang="en-GB" altLang="en-US" sz="2400" dirty="0">
              <a:solidFill>
                <a:srgbClr val="000000"/>
              </a:solidFill>
              <a:latin typeface="Calibri" pitchFamily="34" charset="0"/>
            </a:endParaRPr>
          </a:p>
          <a:p>
            <a:pPr lvl="1" eaLnBrk="1">
              <a:lnSpc>
                <a:spcPct val="100000"/>
              </a:lnSpc>
              <a:buFont typeface="Arial" charset="0"/>
              <a:buChar char="•"/>
            </a:pPr>
            <a:r>
              <a:rPr lang="en-GB" altLang="en-US" sz="2400" dirty="0" err="1" smtClean="0">
                <a:solidFill>
                  <a:srgbClr val="000000"/>
                </a:solidFill>
                <a:latin typeface="Calibri" pitchFamily="34" charset="0"/>
              </a:rPr>
              <a:t>pmacUtil</a:t>
            </a:r>
            <a:r>
              <a:rPr lang="en-GB" altLang="en-US" sz="2400" dirty="0" smtClean="0">
                <a:solidFill>
                  <a:srgbClr val="000000"/>
                </a:solidFill>
                <a:latin typeface="Calibri" pitchFamily="34" charset="0"/>
              </a:rPr>
              <a:t> – provides utility records for PMAC status, auto home, encoder loss, brake control, motion stop, etc</a:t>
            </a:r>
            <a:r>
              <a:rPr lang="en-GB" altLang="en-US" sz="2400" dirty="0" smtClean="0">
                <a:solidFill>
                  <a:srgbClr val="000000"/>
                </a:solidFill>
                <a:latin typeface="Calibri" pitchFamily="34" charset="0"/>
              </a:rPr>
              <a:t>. </a:t>
            </a:r>
          </a:p>
          <a:p>
            <a:pPr eaLnBrk="1">
              <a:lnSpc>
                <a:spcPct val="100000"/>
              </a:lnSpc>
              <a:buFont typeface="Arial" charset="0"/>
              <a:buChar char="•"/>
            </a:pPr>
            <a:r>
              <a:rPr lang="en-GB" altLang="en-US" sz="2400" dirty="0" smtClean="0">
                <a:solidFill>
                  <a:srgbClr val="000000"/>
                </a:solidFill>
                <a:latin typeface="Calibri" pitchFamily="34" charset="0"/>
              </a:rPr>
              <a:t>Multiple </a:t>
            </a:r>
            <a:r>
              <a:rPr lang="en-GB" altLang="en-US" sz="2400" dirty="0" smtClean="0">
                <a:solidFill>
                  <a:srgbClr val="000000"/>
                </a:solidFill>
                <a:latin typeface="Calibri" pitchFamily="34" charset="0"/>
              </a:rPr>
              <a:t>points of control, messages sent to PMAC from all of the modules, with each axis having its own event </a:t>
            </a:r>
            <a:r>
              <a:rPr lang="en-GB" altLang="en-US" sz="2400" dirty="0">
                <a:solidFill>
                  <a:srgbClr val="000000"/>
                </a:solidFill>
                <a:latin typeface="Calibri" pitchFamily="34" charset="0"/>
              </a:rPr>
              <a:t>loop</a:t>
            </a:r>
          </a:p>
          <a:p>
            <a:pPr eaLnBrk="1">
              <a:lnSpc>
                <a:spcPct val="100000"/>
              </a:lnSpc>
              <a:buFont typeface="Arial" charset="0"/>
              <a:buChar char="•"/>
            </a:pPr>
            <a:r>
              <a:rPr lang="en-GB" altLang="en-US" sz="2400" dirty="0">
                <a:solidFill>
                  <a:srgbClr val="000000"/>
                </a:solidFill>
                <a:latin typeface="Calibri" pitchFamily="34" charset="0"/>
              </a:rPr>
              <a:t>Stream device required for additional </a:t>
            </a:r>
            <a:r>
              <a:rPr lang="en-GB" altLang="en-US" sz="2400" dirty="0" smtClean="0">
                <a:solidFill>
                  <a:srgbClr val="000000"/>
                </a:solidFill>
                <a:latin typeface="Calibri" pitchFamily="34" charset="0"/>
              </a:rPr>
              <a:t>messages</a:t>
            </a:r>
            <a:endParaRPr lang="en-GB" altLang="en-US" sz="2400" dirty="0" smtClean="0">
              <a:solidFill>
                <a:srgbClr val="000000"/>
              </a:solidFill>
              <a:latin typeface="Calibri" pitchFamily="34" charset="0"/>
            </a:endParaRPr>
          </a:p>
          <a:p>
            <a:pPr eaLnBrk="1">
              <a:lnSpc>
                <a:spcPct val="100000"/>
              </a:lnSpc>
              <a:buFont typeface="Arial" charset="0"/>
              <a:buChar char="•"/>
            </a:pPr>
            <a:r>
              <a:rPr lang="en-GB" altLang="en-US" sz="2400" dirty="0" smtClean="0">
                <a:solidFill>
                  <a:srgbClr val="000000"/>
                </a:solidFill>
                <a:latin typeface="Calibri" pitchFamily="34" charset="0"/>
              </a:rPr>
              <a:t>Simple and coordinated moves are supported but many features of PMAC are not utilised</a:t>
            </a:r>
          </a:p>
          <a:p>
            <a:pPr marL="0" indent="0" eaLnBrk="1">
              <a:lnSpc>
                <a:spcPct val="100000"/>
              </a:lnSpc>
            </a:pPr>
            <a:endParaRPr lang="en-GB" altLang="en-US" sz="2400" dirty="0">
              <a:solidFill>
                <a:srgbClr val="000000"/>
              </a:solidFill>
              <a:latin typeface="Calibri" pitchFamily="34" charset="0"/>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9pPr>
          </a:lstStyle>
          <a:p>
            <a:pPr algn="ctr" eaLnBrk="1">
              <a:lnSpc>
                <a:spcPct val="100000"/>
              </a:lnSpc>
            </a:pPr>
            <a:r>
              <a:rPr lang="en-GB" altLang="en-US" sz="4400" dirty="0" smtClean="0">
                <a:solidFill>
                  <a:srgbClr val="000000"/>
                </a:solidFill>
                <a:latin typeface="Calibri" pitchFamily="34" charset="0"/>
              </a:rPr>
              <a:t>Goals of upgrading PMAC modules</a:t>
            </a:r>
            <a:endParaRPr lang="en-GB" altLang="en-US" sz="4400" dirty="0">
              <a:solidFill>
                <a:srgbClr val="000000"/>
              </a:solidFill>
              <a:latin typeface="Calibri" pitchFamily="34" charset="0"/>
            </a:endParaRPr>
          </a:p>
        </p:txBody>
      </p:sp>
      <p:sp>
        <p:nvSpPr>
          <p:cNvPr id="6147" name="Rectangle 2"/>
          <p:cNvSpPr>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15900" indent="-21590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1pPr>
            <a:lvl2pPr marL="431800" indent="-21590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9pPr>
          </a:lstStyle>
          <a:p>
            <a:pPr eaLnBrk="1">
              <a:lnSpc>
                <a:spcPct val="100000"/>
              </a:lnSpc>
              <a:buFont typeface="Arial" charset="0"/>
              <a:buChar char="•"/>
            </a:pPr>
            <a:r>
              <a:rPr lang="en-GB" altLang="en-US" sz="3200" dirty="0" smtClean="0">
                <a:solidFill>
                  <a:srgbClr val="000000"/>
                </a:solidFill>
                <a:latin typeface="Calibri" pitchFamily="34" charset="0"/>
              </a:rPr>
              <a:t>Upgrade the driver to </a:t>
            </a:r>
            <a:r>
              <a:rPr lang="en-GB" altLang="en-US" sz="3200" dirty="0" err="1" smtClean="0">
                <a:solidFill>
                  <a:srgbClr val="000000"/>
                </a:solidFill>
                <a:latin typeface="Calibri" pitchFamily="34" charset="0"/>
              </a:rPr>
              <a:t>Asyn</a:t>
            </a:r>
            <a:r>
              <a:rPr lang="en-GB" altLang="en-US" sz="3200" dirty="0" smtClean="0">
                <a:solidFill>
                  <a:srgbClr val="000000"/>
                </a:solidFill>
                <a:latin typeface="Calibri" pitchFamily="34" charset="0"/>
              </a:rPr>
              <a:t> model 3</a:t>
            </a:r>
          </a:p>
          <a:p>
            <a:pPr eaLnBrk="1">
              <a:lnSpc>
                <a:spcPct val="100000"/>
              </a:lnSpc>
              <a:buFont typeface="Arial" charset="0"/>
              <a:buChar char="•"/>
            </a:pPr>
            <a:r>
              <a:rPr lang="en-GB" altLang="en-US" sz="3200" dirty="0" smtClean="0">
                <a:solidFill>
                  <a:srgbClr val="000000"/>
                </a:solidFill>
                <a:latin typeface="Calibri" pitchFamily="34" charset="0"/>
              </a:rPr>
              <a:t>Combine all control code into a single module</a:t>
            </a:r>
            <a:endParaRPr lang="en-GB" altLang="en-US" sz="2800" dirty="0">
              <a:solidFill>
                <a:srgbClr val="000000"/>
              </a:solidFill>
              <a:latin typeface="Calibri" pitchFamily="34" charset="0"/>
            </a:endParaRPr>
          </a:p>
          <a:p>
            <a:pPr eaLnBrk="1">
              <a:lnSpc>
                <a:spcPct val="100000"/>
              </a:lnSpc>
              <a:buFont typeface="Arial" charset="0"/>
              <a:buChar char="•"/>
            </a:pPr>
            <a:r>
              <a:rPr lang="en-GB" altLang="en-US" sz="3200" dirty="0" smtClean="0">
                <a:solidFill>
                  <a:srgbClr val="000000"/>
                </a:solidFill>
                <a:latin typeface="Calibri" pitchFamily="34" charset="0"/>
              </a:rPr>
              <a:t>Simplify communications, cut down traffic</a:t>
            </a:r>
            <a:endParaRPr lang="en-GB" altLang="en-US" sz="2800" dirty="0">
              <a:solidFill>
                <a:srgbClr val="000000"/>
              </a:solidFill>
              <a:latin typeface="Calibri" pitchFamily="34" charset="0"/>
            </a:endParaRPr>
          </a:p>
          <a:p>
            <a:pPr eaLnBrk="1">
              <a:lnSpc>
                <a:spcPct val="100000"/>
              </a:lnSpc>
              <a:buFont typeface="Arial" charset="0"/>
              <a:buChar char="•"/>
            </a:pPr>
            <a:r>
              <a:rPr lang="en-GB" altLang="en-US" sz="3200" dirty="0" smtClean="0">
                <a:solidFill>
                  <a:srgbClr val="000000"/>
                </a:solidFill>
                <a:latin typeface="Calibri" pitchFamily="34" charset="0"/>
              </a:rPr>
              <a:t>Support changing Coordinate Systems on board the PMAC</a:t>
            </a:r>
            <a:endParaRPr lang="en-GB" altLang="en-US" sz="2800" dirty="0">
              <a:solidFill>
                <a:srgbClr val="000000"/>
              </a:solidFill>
              <a:latin typeface="Calibri" pitchFamily="34" charset="0"/>
            </a:endParaRPr>
          </a:p>
          <a:p>
            <a:pPr eaLnBrk="1">
              <a:lnSpc>
                <a:spcPct val="100000"/>
              </a:lnSpc>
              <a:buFont typeface="Arial" charset="0"/>
              <a:buChar char="•"/>
            </a:pPr>
            <a:r>
              <a:rPr lang="en-GB" altLang="en-US" sz="3200" dirty="0" smtClean="0">
                <a:solidFill>
                  <a:srgbClr val="000000"/>
                </a:solidFill>
                <a:latin typeface="Calibri" pitchFamily="34" charset="0"/>
              </a:rPr>
              <a:t>Support model 3 trajectory scan interface</a:t>
            </a:r>
          </a:p>
          <a:p>
            <a:pPr eaLnBrk="1">
              <a:lnSpc>
                <a:spcPct val="100000"/>
              </a:lnSpc>
              <a:buFont typeface="Arial" charset="0"/>
              <a:buChar char="•"/>
            </a:pPr>
            <a:r>
              <a:rPr lang="en-GB" altLang="en-US" sz="3200" dirty="0" smtClean="0">
                <a:solidFill>
                  <a:srgbClr val="000000"/>
                </a:solidFill>
                <a:latin typeface="Calibri" pitchFamily="34" charset="0"/>
              </a:rPr>
              <a:t>Maintain backwards compatibility</a:t>
            </a:r>
            <a:endParaRPr lang="en-GB" altLang="en-US" sz="2800" dirty="0">
              <a:solidFill>
                <a:srgbClr val="000000"/>
              </a:solidFill>
              <a:latin typeface="Calibri" pitchFamily="34" charset="0"/>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699792" y="2060848"/>
            <a:ext cx="3281552" cy="2808312"/>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GB" sz="1800" b="0" i="0" u="none" strike="noStrike" cap="none" normalizeH="0" baseline="0" dirty="0" err="1" smtClean="0">
                <a:ln>
                  <a:noFill/>
                </a:ln>
                <a:effectLst/>
                <a:latin typeface="Arial" charset="0"/>
              </a:rPr>
              <a:t>pmac</a:t>
            </a:r>
            <a:endParaRPr kumimoji="0" lang="en-GB" sz="1800" b="0" i="0" u="none" strike="noStrike" cap="none" normalizeH="0" baseline="0" dirty="0" smtClean="0">
              <a:ln>
                <a:noFill/>
              </a:ln>
              <a:effectLst/>
              <a:latin typeface="Arial" charset="0"/>
            </a:endParaRPr>
          </a:p>
        </p:txBody>
      </p:sp>
      <p:sp>
        <p:nvSpPr>
          <p:cNvPr id="7170" name="Rectangle 1"/>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9pPr>
          </a:lstStyle>
          <a:p>
            <a:pPr algn="ctr" eaLnBrk="1">
              <a:lnSpc>
                <a:spcPct val="100000"/>
              </a:lnSpc>
            </a:pPr>
            <a:r>
              <a:rPr lang="en-GB" altLang="en-US" sz="4400" dirty="0" smtClean="0">
                <a:solidFill>
                  <a:srgbClr val="000000"/>
                </a:solidFill>
                <a:latin typeface="Calibri" pitchFamily="34" charset="0"/>
              </a:rPr>
              <a:t>EPICS </a:t>
            </a:r>
            <a:r>
              <a:rPr lang="en-GB" altLang="en-US" sz="4400" dirty="0" err="1" smtClean="0">
                <a:solidFill>
                  <a:srgbClr val="000000"/>
                </a:solidFill>
                <a:latin typeface="Calibri" pitchFamily="34" charset="0"/>
              </a:rPr>
              <a:t>pmac</a:t>
            </a:r>
            <a:r>
              <a:rPr lang="en-GB" altLang="en-US" sz="4400" dirty="0" smtClean="0">
                <a:solidFill>
                  <a:srgbClr val="000000"/>
                </a:solidFill>
                <a:latin typeface="Calibri" pitchFamily="34" charset="0"/>
              </a:rPr>
              <a:t> module</a:t>
            </a:r>
            <a:endParaRPr lang="en-GB" altLang="en-US" sz="4400" dirty="0">
              <a:solidFill>
                <a:srgbClr val="000000"/>
              </a:solidFill>
              <a:latin typeface="Calibri" pitchFamily="34" charset="0"/>
            </a:endParaRPr>
          </a:p>
        </p:txBody>
      </p:sp>
      <p:sp>
        <p:nvSpPr>
          <p:cNvPr id="7171" name="Rectangle 2"/>
          <p:cNvSpPr>
            <a:spLocks noChangeArrowheads="1"/>
          </p:cNvSpPr>
          <p:nvPr/>
        </p:nvSpPr>
        <p:spPr bwMode="auto">
          <a:xfrm>
            <a:off x="457200" y="1268761"/>
            <a:ext cx="8229600" cy="720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15900" indent="-21590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1pPr>
            <a:lvl2pPr marL="431800" indent="-21590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9pPr>
          </a:lstStyle>
          <a:p>
            <a:pPr algn="ctr"/>
            <a:r>
              <a:rPr lang="en-GB" altLang="en-US" sz="2800" dirty="0" smtClean="0">
                <a:solidFill>
                  <a:srgbClr val="000000"/>
                </a:solidFill>
                <a:latin typeface="Calibri" pitchFamily="34" charset="0"/>
                <a:hlinkClick r:id="rId3"/>
              </a:rPr>
              <a:t>https://github.com/dls-controls/pmac</a:t>
            </a:r>
            <a:endParaRPr lang="en-GB" altLang="en-US" sz="2800" dirty="0">
              <a:solidFill>
                <a:srgbClr val="000000"/>
              </a:solidFill>
              <a:latin typeface="Calibri" pitchFamily="34" charset="0"/>
            </a:endParaRPr>
          </a:p>
        </p:txBody>
      </p:sp>
      <p:sp>
        <p:nvSpPr>
          <p:cNvPr id="3" name="TextBox 2"/>
          <p:cNvSpPr txBox="1"/>
          <p:nvPr/>
        </p:nvSpPr>
        <p:spPr>
          <a:xfrm>
            <a:off x="457200" y="5198682"/>
            <a:ext cx="8075240" cy="893834"/>
          </a:xfrm>
          <a:prstGeom prst="rect">
            <a:avLst/>
          </a:prstGeom>
          <a:noFill/>
        </p:spPr>
        <p:txBody>
          <a:bodyPr wrap="square" rtlCol="0">
            <a:spAutoFit/>
          </a:bodyPr>
          <a:lstStyle/>
          <a:p>
            <a:pPr algn="ctr"/>
            <a:r>
              <a:rPr lang="en-GB" sz="2800" dirty="0" smtClean="0">
                <a:latin typeface="Calibri" panose="020F0502020204030204" pitchFamily="34" charset="0"/>
                <a:cs typeface="Calibri" panose="020F0502020204030204" pitchFamily="34" charset="0"/>
              </a:rPr>
              <a:t>Replacement for </a:t>
            </a:r>
            <a:r>
              <a:rPr lang="en-GB" sz="2800" dirty="0" err="1" smtClean="0">
                <a:latin typeface="Calibri" panose="020F0502020204030204" pitchFamily="34" charset="0"/>
                <a:cs typeface="Calibri" panose="020F0502020204030204" pitchFamily="34" charset="0"/>
              </a:rPr>
              <a:t>tpmac</a:t>
            </a:r>
            <a:r>
              <a:rPr lang="en-GB" sz="2800" dirty="0" smtClean="0">
                <a:latin typeface="Calibri" panose="020F0502020204030204" pitchFamily="34" charset="0"/>
                <a:cs typeface="Calibri" panose="020F0502020204030204" pitchFamily="34" charset="0"/>
              </a:rPr>
              <a:t>, </a:t>
            </a:r>
            <a:r>
              <a:rPr lang="en-GB" sz="2800" dirty="0" err="1" smtClean="0">
                <a:latin typeface="Calibri" panose="020F0502020204030204" pitchFamily="34" charset="0"/>
                <a:cs typeface="Calibri" panose="020F0502020204030204" pitchFamily="34" charset="0"/>
              </a:rPr>
              <a:t>pmacCoord</a:t>
            </a:r>
            <a:r>
              <a:rPr lang="en-GB" sz="2800" dirty="0" smtClean="0">
                <a:latin typeface="Calibri" panose="020F0502020204030204" pitchFamily="34" charset="0"/>
                <a:cs typeface="Calibri" panose="020F0502020204030204" pitchFamily="34" charset="0"/>
              </a:rPr>
              <a:t>, </a:t>
            </a:r>
            <a:r>
              <a:rPr lang="en-GB" sz="2800" dirty="0" err="1" smtClean="0">
                <a:latin typeface="Calibri" panose="020F0502020204030204" pitchFamily="34" charset="0"/>
                <a:cs typeface="Calibri" panose="020F0502020204030204" pitchFamily="34" charset="0"/>
              </a:rPr>
              <a:t>pmacUtil</a:t>
            </a:r>
            <a:endParaRPr lang="en-GB" sz="2800" dirty="0" smtClean="0">
              <a:latin typeface="Calibri" panose="020F0502020204030204" pitchFamily="34" charset="0"/>
              <a:cs typeface="Calibri" panose="020F0502020204030204" pitchFamily="34" charset="0"/>
            </a:endParaRPr>
          </a:p>
          <a:p>
            <a:pPr algn="ctr"/>
            <a:r>
              <a:rPr lang="en-GB" sz="2800" dirty="0" smtClean="0">
                <a:latin typeface="Calibri" panose="020F0502020204030204" pitchFamily="34" charset="0"/>
                <a:cs typeface="Calibri" panose="020F0502020204030204" pitchFamily="34" charset="0"/>
              </a:rPr>
              <a:t>and </a:t>
            </a:r>
            <a:r>
              <a:rPr lang="en-GB" sz="2800" dirty="0" err="1" smtClean="0">
                <a:latin typeface="Calibri" panose="020F0502020204030204" pitchFamily="34" charset="0"/>
                <a:cs typeface="Calibri" panose="020F0502020204030204" pitchFamily="34" charset="0"/>
              </a:rPr>
              <a:t>powerPMAC_ssh</a:t>
            </a:r>
            <a:endParaRPr lang="en-GB" sz="2800" dirty="0" smtClean="0">
              <a:latin typeface="Calibri" panose="020F0502020204030204" pitchFamily="34" charset="0"/>
              <a:cs typeface="Calibri" panose="020F0502020204030204" pitchFamily="34" charset="0"/>
            </a:endParaRPr>
          </a:p>
        </p:txBody>
      </p:sp>
      <p:sp>
        <p:nvSpPr>
          <p:cNvPr id="4" name="Rectangle 3"/>
          <p:cNvSpPr/>
          <p:nvPr/>
        </p:nvSpPr>
        <p:spPr bwMode="auto">
          <a:xfrm>
            <a:off x="6799061" y="2204863"/>
            <a:ext cx="1224136" cy="778099"/>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GB" sz="1400" b="0" i="0" u="none" strike="noStrike" cap="none" normalizeH="0" baseline="0" dirty="0" smtClean="0">
                <a:ln>
                  <a:noFill/>
                </a:ln>
                <a:effectLst/>
                <a:latin typeface="Arial" charset="0"/>
              </a:rPr>
              <a:t>motor</a:t>
            </a:r>
          </a:p>
        </p:txBody>
      </p:sp>
      <p:sp>
        <p:nvSpPr>
          <p:cNvPr id="7" name="Rectangle 6"/>
          <p:cNvSpPr/>
          <p:nvPr/>
        </p:nvSpPr>
        <p:spPr bwMode="auto">
          <a:xfrm>
            <a:off x="2905441" y="2204864"/>
            <a:ext cx="1224136" cy="778099"/>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GB" sz="1400" b="0" i="0" u="none" strike="noStrike" cap="none" normalizeH="0" baseline="0" dirty="0" err="1" smtClean="0">
                <a:ln>
                  <a:noFill/>
                </a:ln>
                <a:effectLst/>
                <a:latin typeface="Arial" charset="0"/>
              </a:rPr>
              <a:t>pmacCoord</a:t>
            </a:r>
            <a:endParaRPr kumimoji="0" lang="en-GB" sz="1400" b="0" i="0" u="none" strike="noStrike" cap="none" normalizeH="0" baseline="0" dirty="0" smtClean="0">
              <a:ln>
                <a:noFill/>
              </a:ln>
              <a:effectLst/>
              <a:latin typeface="Arial" charset="0"/>
            </a:endParaRPr>
          </a:p>
        </p:txBody>
      </p:sp>
      <p:sp>
        <p:nvSpPr>
          <p:cNvPr id="8" name="Rectangle 7"/>
          <p:cNvSpPr/>
          <p:nvPr/>
        </p:nvSpPr>
        <p:spPr bwMode="auto">
          <a:xfrm>
            <a:off x="2905441" y="3923592"/>
            <a:ext cx="1224136" cy="778099"/>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GB" sz="1400" b="0" i="0" u="none" strike="noStrike" cap="none" normalizeH="0" baseline="0" dirty="0" err="1" smtClean="0">
                <a:ln>
                  <a:noFill/>
                </a:ln>
                <a:effectLst/>
                <a:latin typeface="Arial" charset="0"/>
              </a:rPr>
              <a:t>tpmac</a:t>
            </a:r>
            <a:endParaRPr kumimoji="0" lang="en-GB" sz="1400" b="0" i="0" u="none" strike="noStrike" cap="none" normalizeH="0" baseline="0" dirty="0" smtClean="0">
              <a:ln>
                <a:noFill/>
              </a:ln>
              <a:effectLst/>
              <a:latin typeface="Arial" charset="0"/>
            </a:endParaRPr>
          </a:p>
        </p:txBody>
      </p:sp>
      <p:sp>
        <p:nvSpPr>
          <p:cNvPr id="9" name="Rectangle 8"/>
          <p:cNvSpPr/>
          <p:nvPr/>
        </p:nvSpPr>
        <p:spPr bwMode="auto">
          <a:xfrm>
            <a:off x="4551250" y="2205358"/>
            <a:ext cx="1224136" cy="778099"/>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GB" sz="1400" b="0" i="0" u="none" strike="noStrike" cap="none" normalizeH="0" baseline="0" dirty="0" err="1" smtClean="0">
                <a:ln>
                  <a:noFill/>
                </a:ln>
                <a:effectLst/>
                <a:latin typeface="Arial" charset="0"/>
              </a:rPr>
              <a:t>pmacUtil</a:t>
            </a:r>
            <a:endParaRPr kumimoji="0" lang="en-GB" sz="1400" b="0" i="0" u="none" strike="noStrike" cap="none" normalizeH="0" baseline="0" dirty="0" smtClean="0">
              <a:ln>
                <a:noFill/>
              </a:ln>
              <a:effectLst/>
              <a:latin typeface="Arial" charset="0"/>
            </a:endParaRPr>
          </a:p>
        </p:txBody>
      </p:sp>
      <p:cxnSp>
        <p:nvCxnSpPr>
          <p:cNvPr id="6" name="Straight Connector 5"/>
          <p:cNvCxnSpPr>
            <a:stCxn id="4" idx="2"/>
            <a:endCxn id="8" idx="0"/>
          </p:cNvCxnSpPr>
          <p:nvPr/>
        </p:nvCxnSpPr>
        <p:spPr bwMode="auto">
          <a:xfrm flipH="1">
            <a:off x="3517509" y="2982962"/>
            <a:ext cx="3893620" cy="94063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1" name="Straight Connector 10"/>
          <p:cNvCxnSpPr>
            <a:stCxn id="8" idx="0"/>
            <a:endCxn id="7" idx="2"/>
          </p:cNvCxnSpPr>
          <p:nvPr/>
        </p:nvCxnSpPr>
        <p:spPr bwMode="auto">
          <a:xfrm flipV="1">
            <a:off x="3517509" y="2982963"/>
            <a:ext cx="0" cy="940629"/>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3" name="Straight Connector 12"/>
          <p:cNvCxnSpPr>
            <a:stCxn id="8" idx="0"/>
            <a:endCxn id="9" idx="2"/>
          </p:cNvCxnSpPr>
          <p:nvPr/>
        </p:nvCxnSpPr>
        <p:spPr bwMode="auto">
          <a:xfrm flipV="1">
            <a:off x="3517509" y="2983457"/>
            <a:ext cx="1645809" cy="940135"/>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20" name="Rectangle 19"/>
          <p:cNvSpPr/>
          <p:nvPr/>
        </p:nvSpPr>
        <p:spPr bwMode="auto">
          <a:xfrm>
            <a:off x="4551250" y="3923592"/>
            <a:ext cx="1224136" cy="778099"/>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GB" sz="1400" b="0" i="0" u="none" strike="noStrike" cap="none" normalizeH="0" baseline="0" dirty="0" err="1" smtClean="0">
                <a:ln>
                  <a:noFill/>
                </a:ln>
                <a:effectLst/>
                <a:latin typeface="Arial" charset="0"/>
              </a:rPr>
              <a:t>powerPMAC</a:t>
            </a:r>
            <a:endParaRPr kumimoji="0" lang="en-GB" sz="1400" b="0" i="0" u="none" strike="noStrike" cap="none" normalizeH="0" baseline="0" dirty="0" smtClean="0">
              <a:ln>
                <a:noFill/>
              </a:ln>
              <a:effectLst/>
              <a:latin typeface="Arial" charset="0"/>
            </a:endParaRPr>
          </a:p>
        </p:txBody>
      </p:sp>
      <p:cxnSp>
        <p:nvCxnSpPr>
          <p:cNvPr id="26" name="Straight Connector 25"/>
          <p:cNvCxnSpPr>
            <a:stCxn id="4" idx="2"/>
            <a:endCxn id="20" idx="0"/>
          </p:cNvCxnSpPr>
          <p:nvPr/>
        </p:nvCxnSpPr>
        <p:spPr bwMode="auto">
          <a:xfrm flipH="1">
            <a:off x="5163318" y="2982962"/>
            <a:ext cx="2247811" cy="94063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9pPr>
          </a:lstStyle>
          <a:p>
            <a:pPr algn="ctr" eaLnBrk="1">
              <a:lnSpc>
                <a:spcPct val="100000"/>
              </a:lnSpc>
            </a:pPr>
            <a:r>
              <a:rPr lang="en-GB" altLang="en-US" sz="4400" dirty="0" smtClean="0">
                <a:solidFill>
                  <a:srgbClr val="000000"/>
                </a:solidFill>
                <a:latin typeface="Calibri" pitchFamily="34" charset="0"/>
              </a:rPr>
              <a:t>Features of </a:t>
            </a:r>
            <a:r>
              <a:rPr lang="en-GB" altLang="en-US" sz="4400" dirty="0" err="1" smtClean="0">
                <a:solidFill>
                  <a:srgbClr val="000000"/>
                </a:solidFill>
                <a:latin typeface="Calibri" pitchFamily="34" charset="0"/>
              </a:rPr>
              <a:t>pmac</a:t>
            </a:r>
            <a:r>
              <a:rPr lang="en-GB" altLang="en-US" sz="4400" dirty="0" smtClean="0">
                <a:solidFill>
                  <a:srgbClr val="000000"/>
                </a:solidFill>
                <a:latin typeface="Calibri" pitchFamily="34" charset="0"/>
              </a:rPr>
              <a:t> module</a:t>
            </a:r>
            <a:endParaRPr lang="en-GB" altLang="en-US" sz="4400" dirty="0">
              <a:solidFill>
                <a:srgbClr val="000000"/>
              </a:solidFill>
              <a:latin typeface="Calibri" pitchFamily="34" charset="0"/>
            </a:endParaRPr>
          </a:p>
        </p:txBody>
      </p:sp>
      <p:sp>
        <p:nvSpPr>
          <p:cNvPr id="8195" name="Rectangle 2"/>
          <p:cNvSpPr>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15900" indent="-21590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9pPr>
          </a:lstStyle>
          <a:p>
            <a:pPr eaLnBrk="1">
              <a:lnSpc>
                <a:spcPct val="100000"/>
              </a:lnSpc>
              <a:buFont typeface="Arial" charset="0"/>
              <a:buChar char="•"/>
            </a:pPr>
            <a:r>
              <a:rPr lang="en-GB" altLang="en-US" sz="3200" dirty="0" smtClean="0">
                <a:solidFill>
                  <a:srgbClr val="000000"/>
                </a:solidFill>
                <a:latin typeface="Calibri" pitchFamily="34" charset="0"/>
              </a:rPr>
              <a:t>Message Broker</a:t>
            </a:r>
            <a:endParaRPr lang="en-GB" altLang="en-US" sz="3200" dirty="0">
              <a:solidFill>
                <a:srgbClr val="000000"/>
              </a:solidFill>
              <a:latin typeface="Calibri" pitchFamily="34" charset="0"/>
            </a:endParaRPr>
          </a:p>
          <a:p>
            <a:pPr eaLnBrk="1">
              <a:lnSpc>
                <a:spcPct val="100000"/>
              </a:lnSpc>
              <a:buFont typeface="Arial" charset="0"/>
              <a:buChar char="•"/>
            </a:pPr>
            <a:r>
              <a:rPr lang="en-GB" altLang="en-US" sz="3200" dirty="0" smtClean="0">
                <a:solidFill>
                  <a:srgbClr val="000000"/>
                </a:solidFill>
                <a:latin typeface="Calibri" pitchFamily="34" charset="0"/>
              </a:rPr>
              <a:t>Coordinate System Support</a:t>
            </a:r>
            <a:endParaRPr lang="en-GB" altLang="en-US" sz="3200" dirty="0">
              <a:solidFill>
                <a:srgbClr val="000000"/>
              </a:solidFill>
              <a:latin typeface="Calibri" pitchFamily="34" charset="0"/>
            </a:endParaRPr>
          </a:p>
          <a:p>
            <a:pPr eaLnBrk="1">
              <a:lnSpc>
                <a:spcPct val="100000"/>
              </a:lnSpc>
              <a:buFont typeface="Arial" charset="0"/>
              <a:buChar char="•"/>
            </a:pPr>
            <a:r>
              <a:rPr lang="en-GB" altLang="en-US" sz="3200" dirty="0" smtClean="0">
                <a:solidFill>
                  <a:srgbClr val="000000"/>
                </a:solidFill>
                <a:latin typeface="Calibri" pitchFamily="34" charset="0"/>
              </a:rPr>
              <a:t>Coordinate System Configuration</a:t>
            </a:r>
            <a:endParaRPr lang="en-GB" altLang="en-US" sz="3200" dirty="0">
              <a:solidFill>
                <a:srgbClr val="000000"/>
              </a:solidFill>
              <a:latin typeface="Calibri" pitchFamily="34" charset="0"/>
            </a:endParaRPr>
          </a:p>
          <a:p>
            <a:pPr eaLnBrk="1">
              <a:lnSpc>
                <a:spcPct val="100000"/>
              </a:lnSpc>
              <a:buFont typeface="Arial" charset="0"/>
              <a:buChar char="•"/>
            </a:pPr>
            <a:r>
              <a:rPr lang="en-GB" altLang="en-US" sz="3200" dirty="0" smtClean="0">
                <a:solidFill>
                  <a:srgbClr val="000000"/>
                </a:solidFill>
                <a:latin typeface="Calibri" pitchFamily="34" charset="0"/>
              </a:rPr>
              <a:t>Trajectory Scanning</a:t>
            </a:r>
            <a:endParaRPr lang="en-GB" altLang="en-US" sz="3200" dirty="0">
              <a:solidFill>
                <a:srgbClr val="000000"/>
              </a:solidFill>
              <a:latin typeface="Calibri" pitchFamily="34" charset="0"/>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
          <p:cNvSpPr>
            <a:spLocks noChangeArrowheads="1"/>
          </p:cNvSpPr>
          <p:nvPr/>
        </p:nvSpPr>
        <p:spPr bwMode="auto">
          <a:xfrm>
            <a:off x="347904" y="-24340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9pPr>
          </a:lstStyle>
          <a:p>
            <a:pPr algn="ctr" eaLnBrk="1">
              <a:lnSpc>
                <a:spcPct val="100000"/>
              </a:lnSpc>
            </a:pPr>
            <a:r>
              <a:rPr lang="en-GB" altLang="en-US" sz="4400" dirty="0" smtClean="0">
                <a:solidFill>
                  <a:srgbClr val="000000"/>
                </a:solidFill>
                <a:latin typeface="Calibri" pitchFamily="34" charset="0"/>
              </a:rPr>
              <a:t>Features: Message Broker</a:t>
            </a:r>
            <a:endParaRPr lang="en-GB" altLang="en-US" sz="4400" dirty="0">
              <a:solidFill>
                <a:srgbClr val="000000"/>
              </a:solidFill>
              <a:latin typeface="Calibri" pitchFamily="34" charset="0"/>
            </a:endParaRPr>
          </a:p>
        </p:txBody>
      </p:sp>
      <p:sp>
        <p:nvSpPr>
          <p:cNvPr id="9220" name="Rectangle 2"/>
          <p:cNvSpPr>
            <a:spLocks noChangeArrowheads="1"/>
          </p:cNvSpPr>
          <p:nvPr/>
        </p:nvSpPr>
        <p:spPr bwMode="auto">
          <a:xfrm>
            <a:off x="539551" y="692696"/>
            <a:ext cx="8351837" cy="717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15900" indent="-21590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9pPr>
          </a:lstStyle>
          <a:p>
            <a:pPr eaLnBrk="1">
              <a:lnSpc>
                <a:spcPct val="100000"/>
              </a:lnSpc>
              <a:buFont typeface="Arial" charset="0"/>
              <a:buChar char="•"/>
            </a:pPr>
            <a:r>
              <a:rPr lang="en-GB" altLang="en-US" sz="3200" dirty="0" smtClean="0">
                <a:solidFill>
                  <a:srgbClr val="000000"/>
                </a:solidFill>
                <a:latin typeface="Calibri" pitchFamily="34" charset="0"/>
              </a:rPr>
              <a:t>Packages all axes requests into 3 poll loops, slow, medium and fast</a:t>
            </a:r>
          </a:p>
          <a:p>
            <a:pPr eaLnBrk="1">
              <a:lnSpc>
                <a:spcPct val="100000"/>
              </a:lnSpc>
              <a:buFont typeface="Arial" charset="0"/>
              <a:buChar char="•"/>
            </a:pPr>
            <a:r>
              <a:rPr lang="en-GB" altLang="en-US" sz="3200" dirty="0" smtClean="0">
                <a:solidFill>
                  <a:srgbClr val="000000"/>
                </a:solidFill>
                <a:latin typeface="Calibri" pitchFamily="34" charset="0"/>
              </a:rPr>
              <a:t>Cuts traffic and allows for statistics PVs below:</a:t>
            </a:r>
            <a:endParaRPr lang="en-GB" altLang="en-US" sz="3200" dirty="0" smtClean="0">
              <a:solidFill>
                <a:srgbClr val="000000"/>
              </a:solidFill>
              <a:latin typeface="Calibri"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276872"/>
            <a:ext cx="7672376" cy="3732992"/>
          </a:xfrm>
          <a:prstGeom prst="rect">
            <a:avLst/>
          </a:prstGeom>
        </p:spPr>
      </p:pic>
    </p:spTree>
    <p:extLst>
      <p:ext uri="{BB962C8B-B14F-4D97-AF65-F5344CB8AC3E}">
        <p14:creationId xmlns:p14="http://schemas.microsoft.com/office/powerpoint/2010/main" val="42328124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smtClean="0">
                <a:latin typeface="Calibri" panose="020F0502020204030204" pitchFamily="34" charset="0"/>
                <a:cs typeface="Calibri" panose="020F0502020204030204" pitchFamily="34" charset="0"/>
              </a:rPr>
              <a:t>Features: Coordinate Systems </a:t>
            </a:r>
          </a:p>
        </p:txBody>
      </p:sp>
      <p:sp>
        <p:nvSpPr>
          <p:cNvPr id="10243" name="Espace réservé du contenu 1"/>
          <p:cNvSpPr>
            <a:spLocks noGrp="1"/>
          </p:cNvSpPr>
          <p:nvPr/>
        </p:nvSpPr>
        <p:spPr bwMode="auto">
          <a:xfrm>
            <a:off x="87313" y="1557338"/>
            <a:ext cx="9063037"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a:spcAft>
                <a:spcPts val="1425"/>
              </a:spcAft>
              <a:defRPr sz="3200">
                <a:solidFill>
                  <a:srgbClr val="000000"/>
                </a:solidFill>
                <a:latin typeface="Arial" charset="0"/>
                <a:ea typeface="DejaVu Sans" charset="0"/>
                <a:cs typeface="DejaVu Sans" charset="0"/>
              </a:defRPr>
            </a:lvl1pPr>
            <a:lvl2pPr eaLnBrk="0">
              <a:spcAft>
                <a:spcPts val="1138"/>
              </a:spcAft>
              <a:defRPr sz="2800">
                <a:solidFill>
                  <a:srgbClr val="000000"/>
                </a:solidFill>
                <a:latin typeface="Arial" charset="0"/>
                <a:ea typeface="DejaVu Sans" charset="0"/>
                <a:cs typeface="DejaVu Sans" charset="0"/>
              </a:defRPr>
            </a:lvl2pPr>
            <a:lvl3pPr eaLnBrk="0">
              <a:spcAft>
                <a:spcPts val="850"/>
              </a:spcAft>
              <a:defRPr sz="2400">
                <a:solidFill>
                  <a:srgbClr val="000000"/>
                </a:solidFill>
                <a:latin typeface="Arial" charset="0"/>
                <a:ea typeface="DejaVu Sans" charset="0"/>
                <a:cs typeface="DejaVu Sans" charset="0"/>
              </a:defRPr>
            </a:lvl3pPr>
            <a:lvl4pPr eaLnBrk="0">
              <a:spcAft>
                <a:spcPts val="575"/>
              </a:spcAft>
              <a:defRPr sz="2000">
                <a:solidFill>
                  <a:srgbClr val="000000"/>
                </a:solidFill>
                <a:latin typeface="Arial" charset="0"/>
                <a:ea typeface="DejaVu Sans" charset="0"/>
                <a:cs typeface="DejaVu Sans" charset="0"/>
              </a:defRPr>
            </a:lvl4pPr>
            <a:lvl5pPr eaLnBrk="0">
              <a:spcAft>
                <a:spcPts val="288"/>
              </a:spcAft>
              <a:defRPr sz="2000">
                <a:solidFill>
                  <a:srgbClr val="000000"/>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Arial" charset="0"/>
                <a:ea typeface="DejaVu Sans" charset="0"/>
                <a:cs typeface="DejaVu Sans" charset="0"/>
              </a:defRPr>
            </a:lvl9pPr>
          </a:lstStyle>
          <a:p>
            <a:pPr eaLnBrk="1" hangingPunct="1">
              <a:spcBef>
                <a:spcPct val="20000"/>
              </a:spcBef>
              <a:spcAft>
                <a:spcPct val="0"/>
              </a:spcAft>
              <a:buClr>
                <a:srgbClr val="C00000"/>
              </a:buClr>
              <a:buFont typeface="Wingdings 3" pitchFamily="18" charset="2"/>
              <a:buChar char=""/>
            </a:pPr>
            <a:endParaRPr kumimoji="1" lang="fr-FR" altLang="en-US" sz="2000">
              <a:solidFill>
                <a:schemeClr val="tx1"/>
              </a:solidFill>
            </a:endParaRPr>
          </a:p>
        </p:txBody>
      </p:sp>
      <p:sp>
        <p:nvSpPr>
          <p:cNvPr id="36" name="Rectangle 2"/>
          <p:cNvSpPr>
            <a:spLocks noChangeArrowheads="1"/>
          </p:cNvSpPr>
          <p:nvPr/>
        </p:nvSpPr>
        <p:spPr bwMode="auto">
          <a:xfrm>
            <a:off x="395287" y="1417637"/>
            <a:ext cx="8351837" cy="366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15900" indent="-21590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ejaVu Sans" charset="0"/>
                <a:cs typeface="DejaVu Sans" charset="0"/>
              </a:defRPr>
            </a:lvl9pPr>
          </a:lstStyle>
          <a:p>
            <a:pPr eaLnBrk="1">
              <a:lnSpc>
                <a:spcPct val="100000"/>
              </a:lnSpc>
              <a:buFont typeface="Arial" charset="0"/>
              <a:buChar char="•"/>
            </a:pPr>
            <a:r>
              <a:rPr lang="en-GB" altLang="en-US" sz="3200" dirty="0" err="1" smtClean="0">
                <a:solidFill>
                  <a:srgbClr val="000000"/>
                </a:solidFill>
                <a:latin typeface="Calibri" pitchFamily="34" charset="0"/>
              </a:rPr>
              <a:t>Asyn</a:t>
            </a:r>
            <a:r>
              <a:rPr lang="en-GB" altLang="en-US" sz="3200" dirty="0" smtClean="0">
                <a:solidFill>
                  <a:srgbClr val="000000"/>
                </a:solidFill>
                <a:latin typeface="Calibri" pitchFamily="34" charset="0"/>
              </a:rPr>
              <a:t> model 3 CS controller and axis </a:t>
            </a:r>
            <a:r>
              <a:rPr lang="en-GB" altLang="en-US" sz="3200" dirty="0" smtClean="0">
                <a:solidFill>
                  <a:srgbClr val="000000"/>
                </a:solidFill>
                <a:latin typeface="Calibri" pitchFamily="34" charset="0"/>
              </a:rPr>
              <a:t>classes</a:t>
            </a:r>
            <a:endParaRPr lang="en-GB" altLang="en-US" sz="3200" dirty="0">
              <a:solidFill>
                <a:srgbClr val="000000"/>
              </a:solidFill>
              <a:latin typeface="Calibri" pitchFamily="34" charset="0"/>
            </a:endParaRPr>
          </a:p>
          <a:p>
            <a:pPr eaLnBrk="1">
              <a:lnSpc>
                <a:spcPct val="100000"/>
              </a:lnSpc>
              <a:buFont typeface="Arial" charset="0"/>
              <a:buChar char="•"/>
            </a:pPr>
            <a:r>
              <a:rPr lang="en-GB" altLang="en-US" sz="3200" dirty="0" smtClean="0">
                <a:solidFill>
                  <a:srgbClr val="000000"/>
                </a:solidFill>
                <a:latin typeface="Calibri" pitchFamily="34" charset="0"/>
              </a:rPr>
              <a:t>Debug output available for individual axes</a:t>
            </a:r>
          </a:p>
          <a:p>
            <a:pPr eaLnBrk="1">
              <a:lnSpc>
                <a:spcPct val="100000"/>
              </a:lnSpc>
              <a:buFont typeface="Arial" charset="0"/>
              <a:buChar char="•"/>
            </a:pPr>
            <a:r>
              <a:rPr lang="en-GB" altLang="en-US" sz="3200" dirty="0" smtClean="0">
                <a:solidFill>
                  <a:srgbClr val="000000"/>
                </a:solidFill>
                <a:latin typeface="Calibri" pitchFamily="34" charset="0"/>
              </a:rPr>
              <a:t>Currently assigned coordinate systems available for each motor (</a:t>
            </a:r>
            <a:r>
              <a:rPr lang="en-GB" altLang="en-US" sz="3200" dirty="0" err="1" smtClean="0">
                <a:solidFill>
                  <a:srgbClr val="000000"/>
                </a:solidFill>
                <a:latin typeface="Calibri" pitchFamily="34" charset="0"/>
              </a:rPr>
              <a:t>Asyn</a:t>
            </a:r>
            <a:r>
              <a:rPr lang="en-GB" altLang="en-US" sz="3200" dirty="0" smtClean="0">
                <a:solidFill>
                  <a:srgbClr val="000000"/>
                </a:solidFill>
                <a:latin typeface="Calibri" pitchFamily="34" charset="0"/>
              </a:rPr>
              <a:t> parameters)</a:t>
            </a:r>
          </a:p>
          <a:p>
            <a:pPr eaLnBrk="1">
              <a:lnSpc>
                <a:spcPct val="100000"/>
              </a:lnSpc>
              <a:buFont typeface="Arial" charset="0"/>
              <a:buChar char="•"/>
            </a:pPr>
            <a:r>
              <a:rPr lang="en-GB" altLang="en-US" sz="3200" dirty="0" smtClean="0">
                <a:solidFill>
                  <a:srgbClr val="000000"/>
                </a:solidFill>
                <a:latin typeface="Calibri" pitchFamily="34" charset="0"/>
              </a:rPr>
              <a:t>Kinematics available (</a:t>
            </a:r>
            <a:r>
              <a:rPr lang="en-GB" altLang="en-US" sz="3200" dirty="0" err="1" smtClean="0">
                <a:solidFill>
                  <a:srgbClr val="000000"/>
                </a:solidFill>
                <a:latin typeface="Calibri" pitchFamily="34" charset="0"/>
              </a:rPr>
              <a:t>Asyn</a:t>
            </a:r>
            <a:r>
              <a:rPr lang="en-GB" altLang="en-US" sz="3200" dirty="0" smtClean="0">
                <a:solidFill>
                  <a:srgbClr val="000000"/>
                </a:solidFill>
                <a:latin typeface="Calibri" pitchFamily="34" charset="0"/>
              </a:rPr>
              <a:t> parameters)</a:t>
            </a:r>
          </a:p>
          <a:p>
            <a:pPr eaLnBrk="1">
              <a:lnSpc>
                <a:spcPct val="100000"/>
              </a:lnSpc>
              <a:buFont typeface="Arial" charset="0"/>
              <a:buChar char="•"/>
            </a:pPr>
            <a:r>
              <a:rPr lang="en-GB" altLang="en-US" sz="3200" dirty="0">
                <a:solidFill>
                  <a:srgbClr val="000000"/>
                </a:solidFill>
                <a:latin typeface="Calibri" pitchFamily="34" charset="0"/>
              </a:rPr>
              <a:t>Coordinate systems assignments can be specified during IOC </a:t>
            </a:r>
            <a:r>
              <a:rPr lang="en-GB" altLang="en-US" sz="3200" dirty="0" smtClean="0">
                <a:solidFill>
                  <a:srgbClr val="000000"/>
                </a:solidFill>
                <a:latin typeface="Calibri" pitchFamily="34" charset="0"/>
              </a:rPr>
              <a:t>runtime</a:t>
            </a:r>
          </a:p>
          <a:p>
            <a:pPr eaLnBrk="1">
              <a:lnSpc>
                <a:spcPct val="100000"/>
              </a:lnSpc>
              <a:buFont typeface="Arial" charset="0"/>
              <a:buChar char="•"/>
            </a:pPr>
            <a:r>
              <a:rPr lang="en-GB" altLang="en-US" sz="3200" dirty="0" smtClean="0">
                <a:solidFill>
                  <a:srgbClr val="000000"/>
                </a:solidFill>
                <a:latin typeface="Calibri" pitchFamily="34" charset="0"/>
              </a:rPr>
              <a:t>Communication to PMAC through the broker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BoldMT"/>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13002</TotalTime>
  <Words>1601</Words>
  <Application>Microsoft Office PowerPoint</Application>
  <PresentationFormat>On-screen Show (4:3)</PresentationFormat>
  <Paragraphs>188</Paragraphs>
  <Slides>15</Slides>
  <Notes>15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Arial</vt:lpstr>
      <vt:lpstr>Arial-BoldMT</vt:lpstr>
      <vt:lpstr>Calibri</vt:lpstr>
      <vt:lpstr>DejaVu Sans</vt:lpstr>
      <vt:lpstr>Times</vt:lpstr>
      <vt:lpstr>Times New Roman</vt:lpstr>
      <vt:lpstr>Wingdings 3</vt:lpstr>
      <vt:lpstr>Office Theme</vt:lpstr>
      <vt:lpstr>1_Office Theme</vt:lpstr>
      <vt:lpstr>Blank Presentation</vt:lpstr>
      <vt:lpstr>PowerPoint Presentation</vt:lpstr>
      <vt:lpstr>Motion Control at Diamond</vt:lpstr>
      <vt:lpstr>GeoBrick LV IMS II</vt:lpstr>
      <vt:lpstr>PowerPoint Presentation</vt:lpstr>
      <vt:lpstr>PowerPoint Presentation</vt:lpstr>
      <vt:lpstr>PowerPoint Presentation</vt:lpstr>
      <vt:lpstr>PowerPoint Presentation</vt:lpstr>
      <vt:lpstr>PowerPoint Presentation</vt:lpstr>
      <vt:lpstr>Features: Coordinate Systems </vt:lpstr>
      <vt:lpstr>Features: Trajectory Scan</vt:lpstr>
      <vt:lpstr>Features: Trajectory Scan</vt:lpstr>
      <vt:lpstr>Features: Trajectory Scan</vt:lpstr>
      <vt:lpstr>Example Trajectory Scan</vt:lpstr>
      <vt:lpstr>Example Trajectory Scan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Greer, Alan (OBS,RAL,DIA)</dc:creator>
  <cp:lastModifiedBy>Giles Knap</cp:lastModifiedBy>
  <cp:revision>185</cp:revision>
  <cp:lastPrinted>1601-01-01T00:00:00Z</cp:lastPrinted>
  <dcterms:created xsi:type="dcterms:W3CDTF">1601-01-01T00:00:00Z</dcterms:created>
  <dcterms:modified xsi:type="dcterms:W3CDTF">2017-05-23T16:08:44Z</dcterms:modified>
</cp:coreProperties>
</file>