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holas Cook" initials="NC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 snapToGrid="0" snapToObjects="1">
      <p:cViewPr varScale="1">
        <p:scale>
          <a:sx n="106" d="100"/>
          <a:sy n="106" d="100"/>
        </p:scale>
        <p:origin x="-10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4E5F17C-60DB-4CE0-BD15-230829CD0690}" type="datetimeFigureOut">
              <a:rPr lang="en-GB"/>
              <a:pPr>
                <a:defRPr/>
              </a:pPr>
              <a:t>23/05/2017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F4114B5-191B-43CF-9598-1EEAFD4765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608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6145213"/>
            <a:ext cx="17414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105525"/>
            <a:ext cx="112395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0" y="6176963"/>
            <a:ext cx="8832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ctr" defTabSz="914400" eaLnBrk="1" hangingPunct="1">
              <a:defRPr/>
            </a:pPr>
            <a:r>
              <a:rPr lang="en-GB" altLang="en-US" sz="900" dirty="0" smtClean="0">
                <a:solidFill>
                  <a:srgbClr val="E57C23"/>
                </a:solidFill>
                <a:latin typeface="Arial" charset="0"/>
                <a:cs typeface="Arial" charset="0"/>
              </a:rPr>
              <a:t>CCFE is the fusion research arm of the </a:t>
            </a:r>
            <a:r>
              <a:rPr lang="en-GB" altLang="en-US" sz="900" b="1" dirty="0" smtClean="0">
                <a:solidFill>
                  <a:srgbClr val="E57C23"/>
                </a:solidFill>
                <a:latin typeface="Arial" charset="0"/>
                <a:cs typeface="Arial" charset="0"/>
              </a:rPr>
              <a:t>United Kingdom Atomic Energy Authority.</a:t>
            </a:r>
          </a:p>
          <a:p>
            <a:pPr algn="ctr" defTabSz="914400" eaLnBrk="1" hangingPunct="1">
              <a:defRPr/>
            </a:pPr>
            <a:r>
              <a:rPr lang="en-GB" altLang="en-US" sz="900" dirty="0" smtClean="0">
                <a:solidFill>
                  <a:srgbClr val="E57C23"/>
                </a:solidFill>
                <a:latin typeface="Arial" charset="0"/>
                <a:cs typeface="Arial" charset="0"/>
              </a:rPr>
              <a:t>This work was funded by the RCUK Energy Programme [grant number EP/I501045] .</a:t>
            </a:r>
            <a:endParaRPr lang="en-GB" altLang="en-US" sz="900" b="1" dirty="0" smtClean="0">
              <a:solidFill>
                <a:srgbClr val="E57C23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87"/>
            <a:ext cx="7772400" cy="2881084"/>
          </a:xfrm>
          <a:prstGeom prst="rect">
            <a:avLst/>
          </a:prstGeom>
        </p:spPr>
        <p:txBody>
          <a:bodyPr anchorCtr="1"/>
          <a:lstStyle>
            <a:lvl1pPr>
              <a:defRPr sz="4400">
                <a:solidFill>
                  <a:srgbClr val="E57C2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E57C2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1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FE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19838"/>
            <a:ext cx="9144000" cy="539750"/>
          </a:xfrm>
          <a:prstGeom prst="rect">
            <a:avLst/>
          </a:prstGeom>
          <a:solidFill>
            <a:srgbClr val="E57C23"/>
          </a:solidFill>
          <a:ln>
            <a:solidFill>
              <a:srgbClr val="E57C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402388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7144"/>
            <a:ext cx="8229600" cy="52178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998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57C2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1343025" y="6332538"/>
            <a:ext cx="6472238" cy="228600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/>
              <a:t>This is the title of the slide and the date it was written</a:t>
            </a:r>
            <a:endParaRPr lang="en-GB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3502025" y="6567488"/>
            <a:ext cx="2133600" cy="287337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/>
              <a:t>Slide </a:t>
            </a:r>
            <a:fld id="{7F27FFF2-AC10-4600-A24B-FF24F1D376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95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7"/>
          <p:cNvSpPr>
            <a:spLocks noGrp="1"/>
          </p:cNvSpPr>
          <p:nvPr>
            <p:ph type="title"/>
          </p:nvPr>
        </p:nvSpPr>
        <p:spPr bwMode="auto">
          <a:xfrm>
            <a:off x="252413" y="0"/>
            <a:ext cx="86391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457200" y="922338"/>
            <a:ext cx="822960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GB"/>
              <a:t>This is the title of the slide and the date it was written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9E64BC88-FAB7-42E9-95EB-09B3C111FA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E57C23"/>
          </a:solidFill>
          <a:latin typeface="Arial" pitchFamily="34" charset="0"/>
          <a:ea typeface="ＭＳ Ｐゴシック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E57C23"/>
          </a:solidFill>
          <a:latin typeface="Arial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E57C23"/>
          </a:solidFill>
          <a:latin typeface="Arial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E57C23"/>
          </a:solidFill>
          <a:latin typeface="Arial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E57C23"/>
          </a:solidFill>
          <a:latin typeface="Arial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E57C23"/>
          </a:solidFill>
          <a:latin typeface="Arial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E57C23"/>
          </a:solidFill>
          <a:latin typeface="Arial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E57C23"/>
          </a:solidFill>
          <a:latin typeface="Arial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E57C23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000" kern="1200">
          <a:solidFill>
            <a:schemeClr val="tx1"/>
          </a:solidFill>
          <a:latin typeface="Arial" pitchFamily="34" charset="0"/>
          <a:ea typeface="ＭＳ Ｐゴシック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ＭＳ Ｐゴシック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Arial" pitchFamily="34" charset="0"/>
          <a:ea typeface="ＭＳ Ｐゴシック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Arial" pitchFamily="34" charset="0"/>
          <a:ea typeface="ＭＳ Ｐゴシック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Arial" pitchFamily="34" charset="0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Heesterman@Tessella.com" TargetMode="External"/><Relationship Id="rId2" Type="http://schemas.openxmlformats.org/officeDocument/2006/relationships/hyperlink" Target="mailto:Peter.Heesterman@ukaea.u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github.com/ukaea/epics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5800" y="188913"/>
            <a:ext cx="7772400" cy="288131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</a:rPr>
              <a:t>Visual Studio project files for EPICS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Peter Heesterman</a:t>
            </a:r>
          </a:p>
          <a:p>
            <a:r>
              <a:rPr lang="en-GB" dirty="0" err="1" smtClean="0">
                <a:hlinkClick r:id="rId2"/>
              </a:rPr>
              <a:t>Peter.Heesterman@Ukaea.Uk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Peter.Heesterman@Tessella.com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>
          <a:xfrm>
            <a:off x="457200" y="906463"/>
            <a:ext cx="8229600" cy="5218112"/>
          </a:xfrm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  <a:p>
            <a:pPr eaLnBrk="1" hangingPunct="1"/>
            <a:r>
              <a:rPr lang="en-US" altLang="en-US" dirty="0" smtClean="0">
                <a:latin typeface="Arial" charset="0"/>
              </a:rPr>
              <a:t>Use the VS developer environment natively.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‘Comfort zone’ for a Windows developer.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Can build, search and debug code easily.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Access to a wide range of developer tools.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Suitable for  ‘leading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en-US" dirty="0" smtClean="0">
                <a:latin typeface="Arial" charset="0"/>
              </a:rPr>
              <a:t>edge’ work.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Triggers:</a:t>
            </a:r>
          </a:p>
          <a:p>
            <a:pPr lvl="1"/>
            <a:r>
              <a:rPr lang="en-US" altLang="en-US" dirty="0">
                <a:latin typeface="Arial" charset="0"/>
              </a:rPr>
              <a:t>Build EPICS v4 on Windows – I was then unused to working with </a:t>
            </a:r>
            <a:r>
              <a:rPr lang="en-US" altLang="en-US" dirty="0" err="1">
                <a:latin typeface="Arial" charset="0"/>
              </a:rPr>
              <a:t>makefiles</a:t>
            </a:r>
            <a:r>
              <a:rPr lang="en-US" altLang="en-US" dirty="0">
                <a:latin typeface="Arial" charset="0"/>
              </a:rPr>
              <a:t>.</a:t>
            </a:r>
          </a:p>
          <a:p>
            <a:pPr lvl="1"/>
            <a:r>
              <a:rPr lang="en-US" altLang="en-US" dirty="0">
                <a:latin typeface="Arial" charset="0"/>
              </a:rPr>
              <a:t>Recently, the areaDetector ADURL module.</a:t>
            </a:r>
          </a:p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</a:rPr>
              <a:t>Why do this?</a:t>
            </a: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smtClean="0">
                <a:solidFill>
                  <a:schemeClr val="bg1"/>
                </a:solidFill>
                <a:cs typeface="Arial" charset="0"/>
              </a:rPr>
              <a:t>Slide </a:t>
            </a:r>
            <a:fld id="{CFA672B9-D43D-4638-89FB-2C4FCB7224CA}" type="slidenum">
              <a:rPr lang="en-GB" altLang="en-US" sz="1400" smtClean="0">
                <a:solidFill>
                  <a:schemeClr val="bg1"/>
                </a:solidFill>
                <a:cs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GB" altLang="en-US" sz="1400" smtClean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dirty="0" smtClean="0">
                <a:solidFill>
                  <a:schemeClr val="bg1"/>
                </a:solidFill>
                <a:cs typeface="Arial" charset="0"/>
              </a:rPr>
              <a:t>Visual Studio project files for EPICS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3" y="6332538"/>
            <a:ext cx="1337422" cy="525462"/>
          </a:xfrm>
          <a:prstGeom prst="rect">
            <a:avLst/>
          </a:prstGeom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55201"/>
            <a:ext cx="1276350" cy="118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259" y="155202"/>
            <a:ext cx="1389529" cy="118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Reverse engineered the EPICS build by inspection of the build logs.</a:t>
            </a:r>
          </a:p>
          <a:p>
            <a:r>
              <a:rPr lang="en-GB" dirty="0" smtClean="0"/>
              <a:t>C and C++ code is easy – it only needs the relevant pre-processor defines:</a:t>
            </a:r>
          </a:p>
          <a:p>
            <a:pPr lvl="1"/>
            <a:r>
              <a:rPr lang="en-GB" dirty="0" smtClean="0"/>
              <a:t>EPICS_CALL_DLL and EPICS_BUILD_DLL for DLL builds with base 3.15.</a:t>
            </a:r>
          </a:p>
          <a:p>
            <a:pPr lvl="1"/>
            <a:r>
              <a:rPr lang="en-GB" dirty="0" smtClean="0"/>
              <a:t>EPICS_DLL_NO for static builds with base 3.14.</a:t>
            </a:r>
          </a:p>
          <a:p>
            <a:pPr marL="457200" lvl="1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Visual Studio project make for EPICS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7F27FFF2-AC10-4600-A24B-FF24F1D3763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3" y="6332538"/>
            <a:ext cx="1337422" cy="52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Consists of:</a:t>
            </a:r>
          </a:p>
          <a:p>
            <a:pPr lvl="1"/>
            <a:r>
              <a:rPr lang="en-GB" dirty="0" smtClean="0"/>
              <a:t>Custom build commands, e.g. Perl scripts.</a:t>
            </a:r>
          </a:p>
          <a:p>
            <a:pPr lvl="2"/>
            <a:r>
              <a:rPr lang="en-GB" dirty="0" err="1" smtClean="0"/>
              <a:t>dbdToRecordTypeH</a:t>
            </a:r>
            <a:r>
              <a:rPr lang="en-GB" dirty="0" smtClean="0"/>
              <a:t>, </a:t>
            </a:r>
            <a:r>
              <a:rPr lang="en-GB" dirty="0" err="1" smtClean="0"/>
              <a:t>dbdToMenuH</a:t>
            </a:r>
            <a:r>
              <a:rPr lang="en-GB" dirty="0" smtClean="0"/>
              <a:t>, </a:t>
            </a:r>
            <a:r>
              <a:rPr lang="en-GB" dirty="0" err="1" smtClean="0"/>
              <a:t>dbdExpand</a:t>
            </a:r>
            <a:r>
              <a:rPr lang="en-GB" dirty="0" smtClean="0"/>
              <a:t>, etc.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Internally-built build tools</a:t>
            </a:r>
          </a:p>
          <a:p>
            <a:pPr lvl="2"/>
            <a:r>
              <a:rPr lang="en-GB" dirty="0" smtClean="0"/>
              <a:t>Antelope.exe (</a:t>
            </a:r>
            <a:r>
              <a:rPr lang="en-GB" dirty="0" err="1" smtClean="0"/>
              <a:t>yacc</a:t>
            </a:r>
            <a:r>
              <a:rPr lang="en-GB" dirty="0" smtClean="0"/>
              <a:t>, Yet Another Compiler Compiler)</a:t>
            </a:r>
          </a:p>
          <a:p>
            <a:pPr lvl="2"/>
            <a:r>
              <a:rPr lang="en-GB" dirty="0" smtClean="0"/>
              <a:t>E_flex.exe (a lexical scanner).</a:t>
            </a:r>
            <a:endParaRPr lang="en-GB" dirty="0"/>
          </a:p>
          <a:p>
            <a:pPr lvl="1"/>
            <a:r>
              <a:rPr lang="en-GB" dirty="0" smtClean="0"/>
              <a:t>Header and DBD files are copied.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build tools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Visual Studio project make for EPICS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7F27FFF2-AC10-4600-A24B-FF24F1D3763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3" y="6332538"/>
            <a:ext cx="1337422" cy="5254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2088" y="2420471"/>
            <a:ext cx="7135904" cy="1443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cd </a:t>
            </a:r>
            <a:r>
              <a:rPr lang="en-GB" sz="1600" dirty="0" err="1">
                <a:solidFill>
                  <a:schemeClr val="bg2">
                    <a:lumMod val="10000"/>
                  </a:schemeClr>
                </a:solidFill>
              </a:rPr>
              <a:t>db</a:t>
            </a:r>
            <a:endParaRPr lang="en-GB" sz="16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SET PERL5LIB=$(</a:t>
            </a:r>
            <a:r>
              <a:rPr lang="en-GB" sz="1600" dirty="0" err="1">
                <a:solidFill>
                  <a:schemeClr val="bg2">
                    <a:lumMod val="10000"/>
                  </a:schemeClr>
                </a:solidFill>
              </a:rPr>
              <a:t>SolutionDir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)lib\</a:t>
            </a:r>
            <a:r>
              <a:rPr lang="en-GB" sz="1600" dirty="0" err="1">
                <a:solidFill>
                  <a:schemeClr val="bg2">
                    <a:lumMod val="10000"/>
                  </a:schemeClr>
                </a:solidFill>
              </a:rPr>
              <a:t>perl</a:t>
            </a:r>
            <a:endParaRPr lang="en-GB" sz="16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GB" sz="1600" dirty="0" err="1">
                <a:solidFill>
                  <a:schemeClr val="bg2">
                    <a:lumMod val="10000"/>
                  </a:schemeClr>
                </a:solidFill>
              </a:rPr>
              <a:t>perl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 -CSD $(OutDir)dbdToRecordtypeH.pl -o ../</a:t>
            </a:r>
            <a:r>
              <a:rPr lang="en-GB" sz="1600" dirty="0" err="1">
                <a:solidFill>
                  <a:schemeClr val="bg2">
                    <a:lumMod val="10000"/>
                  </a:schemeClr>
                </a:solidFill>
              </a:rPr>
              <a:t>O.Common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en-GB" sz="1600" dirty="0" err="1">
                <a:solidFill>
                  <a:schemeClr val="bg2">
                    <a:lumMod val="10000"/>
                  </a:schemeClr>
                </a:solidFill>
              </a:rPr>
              <a:t>dbCommon.h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 %(</a:t>
            </a:r>
            <a:r>
              <a:rPr lang="en-GB" sz="1600" dirty="0" err="1">
                <a:solidFill>
                  <a:schemeClr val="bg2">
                    <a:lumMod val="10000"/>
                  </a:schemeClr>
                </a:solidFill>
              </a:rPr>
              <a:t>FileName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).</a:t>
            </a:r>
            <a:r>
              <a:rPr lang="en-GB" sz="1600" dirty="0" err="1">
                <a:solidFill>
                  <a:schemeClr val="bg2">
                    <a:lumMod val="10000"/>
                  </a:schemeClr>
                </a:solidFill>
              </a:rPr>
              <a:t>dbd</a:t>
            </a:r>
            <a:endParaRPr lang="en-GB" sz="16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cd $(</a:t>
            </a:r>
            <a:r>
              <a:rPr lang="en-GB" sz="1600" dirty="0" err="1">
                <a:solidFill>
                  <a:schemeClr val="bg2">
                    <a:lumMod val="10000"/>
                  </a:schemeClr>
                </a:solidFill>
              </a:rPr>
              <a:t>ProjectDir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6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907144"/>
            <a:ext cx="5262281" cy="5217886"/>
          </a:xfrm>
        </p:spPr>
        <p:txBody>
          <a:bodyPr/>
          <a:lstStyle/>
          <a:p>
            <a:r>
              <a:rPr lang="en-GB" dirty="0" smtClean="0"/>
              <a:t>Base.</a:t>
            </a:r>
          </a:p>
          <a:p>
            <a:r>
              <a:rPr lang="en-GB" dirty="0" err="1" smtClean="0"/>
              <a:t>Asyn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err="1" smtClean="0"/>
              <a:t>Autosave</a:t>
            </a:r>
            <a:r>
              <a:rPr lang="en-GB" dirty="0" smtClean="0"/>
              <a:t>, busy, </a:t>
            </a:r>
            <a:r>
              <a:rPr lang="en-GB" dirty="0" err="1" smtClean="0"/>
              <a:t>calc</a:t>
            </a:r>
            <a:r>
              <a:rPr lang="en-GB" dirty="0" smtClean="0"/>
              <a:t>, </a:t>
            </a:r>
            <a:r>
              <a:rPr lang="en-GB" dirty="0" err="1" smtClean="0"/>
              <a:t>ipac</a:t>
            </a:r>
            <a:r>
              <a:rPr lang="en-GB" dirty="0" smtClean="0"/>
              <a:t>, </a:t>
            </a:r>
            <a:r>
              <a:rPr lang="en-GB" dirty="0" err="1" smtClean="0"/>
              <a:t>seq</a:t>
            </a:r>
            <a:r>
              <a:rPr lang="en-GB" dirty="0" smtClean="0"/>
              <a:t>, </a:t>
            </a:r>
            <a:r>
              <a:rPr lang="en-GB" dirty="0" err="1" smtClean="0"/>
              <a:t>sscan</a:t>
            </a:r>
            <a:r>
              <a:rPr lang="en-GB" dirty="0" smtClean="0"/>
              <a:t>.</a:t>
            </a:r>
          </a:p>
          <a:p>
            <a:r>
              <a:rPr lang="en-GB" dirty="0" smtClean="0"/>
              <a:t>areaDetector </a:t>
            </a:r>
            <a:r>
              <a:rPr lang="en-GB" dirty="0" err="1" smtClean="0"/>
              <a:t>ADCore</a:t>
            </a:r>
            <a:r>
              <a:rPr lang="en-GB" dirty="0" smtClean="0"/>
              <a:t>, </a:t>
            </a:r>
            <a:r>
              <a:rPr lang="en-GB" dirty="0" err="1" smtClean="0"/>
              <a:t>ADSupport</a:t>
            </a:r>
            <a:r>
              <a:rPr lang="en-GB" dirty="0" smtClean="0"/>
              <a:t> and ADURL.</a:t>
            </a:r>
          </a:p>
          <a:p>
            <a:r>
              <a:rPr lang="en-GB" dirty="0" smtClean="0"/>
              <a:t>EPICS v4.</a:t>
            </a:r>
          </a:p>
          <a:p>
            <a:pPr marL="457200" lvl="1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Supported modules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Visual Studio project make for EPICS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7F27FFF2-AC10-4600-A24B-FF24F1D37638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3" y="6332538"/>
            <a:ext cx="1337422" cy="52546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907143"/>
            <a:ext cx="2962834" cy="507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8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8 </a:t>
            </a:r>
            <a:r>
              <a:rPr lang="en-GB" dirty="0"/>
              <a:t>possible </a:t>
            </a:r>
            <a:r>
              <a:rPr lang="en-GB" dirty="0" smtClean="0"/>
              <a:t>combinations:</a:t>
            </a:r>
          </a:p>
          <a:p>
            <a:r>
              <a:rPr lang="en-GB" dirty="0" smtClean="0"/>
              <a:t>Debug / Release</a:t>
            </a:r>
          </a:p>
          <a:p>
            <a:r>
              <a:rPr lang="en-GB" dirty="0" smtClean="0"/>
              <a:t>DLL / Static</a:t>
            </a:r>
          </a:p>
          <a:p>
            <a:r>
              <a:rPr lang="en-GB" dirty="0" smtClean="0"/>
              <a:t>x86 / x64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configurations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Visual Studio project make for EPICS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fld id="{7F27FFF2-AC10-4600-A24B-FF24F1D37638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3" y="6332538"/>
            <a:ext cx="1337422" cy="52546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654" y="3047999"/>
            <a:ext cx="5782235" cy="3077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38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Available from </a:t>
            </a:r>
            <a:r>
              <a:rPr lang="en-GB" dirty="0" smtClean="0">
                <a:hlinkClick r:id="rId2"/>
              </a:rPr>
              <a:t>https://github.com/ukaea/epics.git</a:t>
            </a:r>
            <a:endParaRPr lang="en-GB" dirty="0" smtClean="0"/>
          </a:p>
          <a:p>
            <a:r>
              <a:rPr lang="en-GB" dirty="0" smtClean="0"/>
              <a:t>Feedback would be very welcome.</a:t>
            </a:r>
          </a:p>
          <a:p>
            <a:pPr marL="514350" indent="-457200"/>
            <a:r>
              <a:rPr lang="en-GB" dirty="0" smtClean="0"/>
              <a:t>Demonstration if </a:t>
            </a:r>
            <a:r>
              <a:rPr lang="en-GB" dirty="0"/>
              <a:t>there is </a:t>
            </a:r>
            <a:r>
              <a:rPr lang="en-GB" dirty="0" smtClean="0"/>
              <a:t>time, else after the meeting.</a:t>
            </a:r>
          </a:p>
          <a:p>
            <a:pPr marL="514350" indent="-457200"/>
            <a:endParaRPr lang="en-GB" dirty="0"/>
          </a:p>
          <a:p>
            <a:pPr marL="514350" indent="-457200"/>
            <a:r>
              <a:rPr lang="en-GB" dirty="0" smtClean="0"/>
              <a:t>Any questions?</a:t>
            </a:r>
          </a:p>
          <a:p>
            <a:pPr marL="514350" indent="-457200"/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See what you think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Visual Studio project make for EPICS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fld id="{7F27FFF2-AC10-4600-A24B-FF24F1D37638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3" y="6332538"/>
            <a:ext cx="1337422" cy="52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you like it…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Visual Studio project make for EPICS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7F27FFF2-AC10-4600-A24B-FF24F1D3763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3" y="6332538"/>
            <a:ext cx="1337422" cy="525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80" y="719997"/>
            <a:ext cx="4894185" cy="540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1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CFE 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CCFE PowerPoint</Template>
  <TotalTime>283</TotalTime>
  <Words>331</Words>
  <Application>Microsoft Office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CCFE PowerPoint</vt:lpstr>
      <vt:lpstr>Visual Studio project files for EPICS</vt:lpstr>
      <vt:lpstr>Why do this?</vt:lpstr>
      <vt:lpstr>Methodology</vt:lpstr>
      <vt:lpstr>Custom build tools</vt:lpstr>
      <vt:lpstr>Supported modules</vt:lpstr>
      <vt:lpstr>Build configurations</vt:lpstr>
      <vt:lpstr>See what you think</vt:lpstr>
      <vt:lpstr>If you like it… </vt:lpstr>
    </vt:vector>
  </TitlesOfParts>
  <Company>Culham Centre for Fusion 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project files for EPICS</dc:title>
  <dc:creator>Heesterman, Peter J</dc:creator>
  <cp:lastModifiedBy>Heesterman, Peter J</cp:lastModifiedBy>
  <cp:revision>28</cp:revision>
  <dcterms:created xsi:type="dcterms:W3CDTF">2017-05-17T10:01:52Z</dcterms:created>
  <dcterms:modified xsi:type="dcterms:W3CDTF">2017-05-23T17:36:58Z</dcterms:modified>
</cp:coreProperties>
</file>