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16" r:id="rId4"/>
  </p:sldMasterIdLst>
  <p:notesMasterIdLst>
    <p:notesMasterId r:id="rId21"/>
  </p:notesMasterIdLst>
  <p:sldIdLst>
    <p:sldId id="256" r:id="rId5"/>
    <p:sldId id="257" r:id="rId6"/>
    <p:sldId id="310" r:id="rId7"/>
    <p:sldId id="281" r:id="rId8"/>
    <p:sldId id="284" r:id="rId9"/>
    <p:sldId id="285" r:id="rId10"/>
    <p:sldId id="305" r:id="rId11"/>
    <p:sldId id="312" r:id="rId12"/>
    <p:sldId id="296" r:id="rId13"/>
    <p:sldId id="262" r:id="rId14"/>
    <p:sldId id="300" r:id="rId15"/>
    <p:sldId id="311" r:id="rId16"/>
    <p:sldId id="309" r:id="rId17"/>
    <p:sldId id="313" r:id="rId18"/>
    <p:sldId id="279" r:id="rId19"/>
    <p:sldId id="314" r:id="rId20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92" autoAdjust="0"/>
    <p:restoredTop sz="90929"/>
  </p:normalViewPr>
  <p:slideViewPr>
    <p:cSldViewPr>
      <p:cViewPr>
        <p:scale>
          <a:sx n="100" d="100"/>
          <a:sy n="100" d="100"/>
        </p:scale>
        <p:origin x="-360" y="7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8086804-5B07-4CD2-BE99-A90F73A4DB2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6654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fld id="{48652AEF-A205-46CA-B748-71E63B8CEADE}" type="slidenum">
              <a:rPr lang="en-GB" altLang="en-US" sz="1200" smtClean="0"/>
              <a:pPr/>
              <a:t>1</a:t>
            </a:fld>
            <a:endParaRPr lang="en-GB" altLang="en-US" sz="1200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47107" name="Notes Placeholder 2"/>
          <p:cNvSpPr>
            <a:spLocks noGrp="1"/>
          </p:cNvSpPr>
          <p:nvPr>
            <p:ph type="body" sz="quarter" idx="1"/>
          </p:nvPr>
        </p:nvSpPr>
        <p:spPr>
          <a:xfrm>
            <a:off x="1060450" y="4349750"/>
            <a:ext cx="4741863" cy="35131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48131" name="Notes Placeholder 2"/>
          <p:cNvSpPr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0370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51203" name="Notes Placeholder 2"/>
          <p:cNvSpPr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0370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52227" name="Notes Placeholder 2"/>
          <p:cNvSpPr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0370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3491" name="Notes Placeholder 2"/>
          <p:cNvSpPr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0370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9213" y="877888"/>
            <a:ext cx="4219575" cy="316547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7587" name="Notes Placeholder 2"/>
          <p:cNvSpPr>
            <a:spLocks noGrp="1"/>
          </p:cNvSpPr>
          <p:nvPr>
            <p:ph type="body" sz="quarter" idx="1"/>
          </p:nvPr>
        </p:nvSpPr>
        <p:spPr>
          <a:xfrm>
            <a:off x="1060450" y="4349750"/>
            <a:ext cx="4741863" cy="277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24/05/2017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EPICS </a:t>
            </a:r>
            <a:r>
              <a:rPr lang="en-GB" dirty="0" err="1" smtClean="0"/>
              <a:t>Oxforshire</a:t>
            </a:r>
            <a:r>
              <a:rPr lang="en-GB" dirty="0" smtClean="0"/>
              <a:t> Meeting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385B9B-EB65-4654-96DC-EAF5C261499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4694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1447F3-441F-4BC7-8C8A-913FA331030E}" type="datetimeFigureOut">
              <a:rPr lang="en-GB"/>
              <a:pPr>
                <a:defRPr/>
              </a:pPr>
              <a:t>23/05/2017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9A74A-B686-473E-A759-6BCE75DC71F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979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DA8416-9728-4669-B0CE-0E6627359C71}" type="datetimeFigureOut">
              <a:rPr lang="en-GB"/>
              <a:pPr>
                <a:defRPr/>
              </a:pPr>
              <a:t>23/05/2017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928847-A6FE-4A16-9658-B7719E44F46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9018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A47A0E-2532-40AD-8169-DFD3ADB421E3}" type="datetimeFigureOut">
              <a:rPr lang="en-GB"/>
              <a:pPr>
                <a:defRPr/>
              </a:pPr>
              <a:t>23/05/2017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954936-1CC0-484C-A3F3-71CBAD3940B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2513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F1627-A10D-439A-A728-97EE3A54D56E}" type="datetimeFigureOut">
              <a:rPr lang="en-GB"/>
              <a:pPr>
                <a:defRPr/>
              </a:pPr>
              <a:t>23/05/2017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A6FF83-02AA-40BE-9E68-11F51EFE412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125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A33A3F-F11D-4ED8-BC64-38606C20C4CE}" type="datetimeFigureOut">
              <a:rPr lang="en-GB"/>
              <a:pPr>
                <a:defRPr/>
              </a:pPr>
              <a:t>23/05/2017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B76D1D-504D-411B-8557-F43CF584E47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780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D92A76-F34F-4087-BE38-3ED9FCD554FD}" type="datetimeFigureOut">
              <a:rPr lang="en-GB"/>
              <a:pPr>
                <a:defRPr/>
              </a:pPr>
              <a:t>23/05/2017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60307A-5B16-4AFD-8F78-30F71E650D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7537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077814-D9AB-4BFE-A35F-FEDD190ECDEB}" type="datetimeFigureOut">
              <a:rPr lang="en-GB"/>
              <a:pPr>
                <a:defRPr/>
              </a:pPr>
              <a:t>23/05/2017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DDD5B-95C4-47F5-9273-870CCB4674A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7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1109E0-FC8E-4AD1-A121-64C1FF2CC2F5}" type="datetimeFigureOut">
              <a:rPr lang="en-GB"/>
              <a:pPr>
                <a:defRPr/>
              </a:pPr>
              <a:t>23/05/2017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A15338-35EB-4CEC-90E3-EA27EEB4570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2700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23C67-0143-47E8-B727-348F8ED3CCD0}" type="datetimeFigureOut">
              <a:rPr lang="en-GB"/>
              <a:pPr>
                <a:defRPr/>
              </a:pPr>
              <a:t>23/05/2017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3A24F1-1771-429C-A1A7-26AF580B4C1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2532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3A0B8E-3020-41DD-BF99-03AC4F60EECD}" type="datetimeFigureOut">
              <a:rPr lang="en-GB"/>
              <a:pPr>
                <a:defRPr/>
              </a:pPr>
              <a:t>23/05/2017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2EFFBA-8279-401F-AE66-5BDA916B611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003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CBA3DC6-ED70-46ED-B61F-B55B87D6BBCF}" type="datetimeFigureOut">
              <a:rPr lang="en-GB"/>
              <a:pPr>
                <a:defRPr/>
              </a:pPr>
              <a:t>23/05/2017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5085927-7893-4E01-BE7B-98BE9F84236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1031" name="Picture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84575"/>
            <a:ext cx="8763000" cy="327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ontrols.diamond.ac.uk/downloads/python/dependency_tree/" TargetMode="External"/><Relationship Id="rId2" Type="http://schemas.openxmlformats.org/officeDocument/2006/relationships/hyperlink" Target="https://github.com/Araneidae/iocbuilder/blob/master/iocbuilder/paths.py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aneidae/epicsdbbuilde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publications.diamond.ac.uk/pubman/viewpublication?publicationId=6399" TargetMode="External"/><Relationship Id="rId2" Type="http://schemas.openxmlformats.org/officeDocument/2006/relationships/hyperlink" Target="http://controls.diamond.ac.uk/downloads/python/iocbuilder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raneidae/iocbuilder" TargetMode="External"/><Relationship Id="rId4" Type="http://schemas.openxmlformats.org/officeDocument/2006/relationships/hyperlink" Target="http://epaper.kek.jp/icalepcs2011/papers/mopmu032.pdf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Using </a:t>
            </a:r>
            <a:r>
              <a:rPr lang="en-GB" altLang="en-US" dirty="0" err="1" smtClean="0"/>
              <a:t>iocbuilder</a:t>
            </a:r>
            <a:endParaRPr lang="en-GB" alt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/>
              <a:t>Ronaldo Mercado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/>
              <a:t>Beamline Controls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5949280"/>
            <a:ext cx="3096344" cy="554361"/>
          </a:xfrm>
          <a:prstGeom prst="rect">
            <a:avLst/>
          </a:prstGeom>
          <a:noFill/>
          <a:ln>
            <a:noFill/>
          </a:ln>
        </p:spPr>
        <p:txBody>
          <a:bodyPr vert="horz" wrap="square" lIns="81639" tIns="40820" rIns="81639" bIns="40820" rtlCol="0" compatLnSpc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dirty="0" smtClean="0">
                <a:latin typeface="Arial" pitchFamily="18"/>
                <a:ea typeface="Gothic" pitchFamily="2"/>
                <a:cs typeface="Lucidasans" pitchFamily="2"/>
              </a:rPr>
              <a:t>EPICS Oxfordshire Meeting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dirty="0" smtClean="0">
                <a:latin typeface="Arial" pitchFamily="18"/>
                <a:ea typeface="Gothic" pitchFamily="2"/>
                <a:cs typeface="Lucidasans" pitchFamily="2"/>
              </a:rPr>
              <a:t>CLF, 24 May 2017</a:t>
            </a:r>
            <a:endParaRPr lang="en-GB" sz="1600" dirty="0">
              <a:latin typeface="Arial" pitchFamily="18"/>
              <a:ea typeface="Gothic" pitchFamily="2"/>
              <a:cs typeface="Lucidasans" pitchFamily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 idx="4294967295"/>
          </p:nvPr>
        </p:nvSpPr>
        <p:spPr>
          <a:xfrm>
            <a:off x="682625" y="134054"/>
            <a:ext cx="7807325" cy="1200329"/>
          </a:xfrm>
        </p:spPr>
        <p:txBody>
          <a:bodyPr>
            <a:spAutoFit/>
          </a:bodyPr>
          <a:lstStyle/>
          <a:p>
            <a:pPr marL="195263" indent="-325438" eaLnBrk="1" hangingPunct="1">
              <a:buClr>
                <a:srgbClr val="000000"/>
              </a:buClr>
              <a:buSzPct val="45000"/>
              <a:buFont typeface="StarSymbol"/>
              <a:buNone/>
            </a:pPr>
            <a:r>
              <a:rPr lang="en-GB" altLang="en-US" sz="3600" dirty="0" err="1" smtClean="0"/>
              <a:t>Xmlbuilder</a:t>
            </a:r>
            <a:r>
              <a:rPr lang="en-GB" altLang="en-US" sz="3600" dirty="0" smtClean="0"/>
              <a:t> – What is it?</a:t>
            </a:r>
            <a:br>
              <a:rPr lang="en-GB" altLang="en-US" sz="3600" dirty="0" smtClean="0"/>
            </a:br>
            <a:r>
              <a:rPr lang="en-GB" altLang="en-US" sz="3600" dirty="0" smtClean="0"/>
              <a:t>Demo if possible too</a:t>
            </a:r>
          </a:p>
        </p:txBody>
      </p:sp>
      <p:pic>
        <p:nvPicPr>
          <p:cNvPr id="28675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013" y="1306513"/>
            <a:ext cx="5895975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reeform 4"/>
          <p:cNvSpPr/>
          <p:nvPr/>
        </p:nvSpPr>
        <p:spPr>
          <a:xfrm>
            <a:off x="4327525" y="3265488"/>
            <a:ext cx="488950" cy="327025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0 f8 1"/>
              <a:gd name="f17" fmla="+- 21600 0 f12"/>
              <a:gd name="f18" fmla="*/ f11 f7 1"/>
              <a:gd name="f19" fmla="*/ f13 f7 1"/>
              <a:gd name="f20" fmla="*/ f17 f11 1"/>
              <a:gd name="f21" fmla="*/ f20 1 10800"/>
              <a:gd name="f22" fmla="+- f12 f21 0"/>
              <a:gd name="f23" fmla="*/ f22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16" r="f19" b="f23"/>
            <a:pathLst>
              <a:path w="21600" h="21600">
                <a:moveTo>
                  <a:pt x="f11" y="f4"/>
                </a:moveTo>
                <a:lnTo>
                  <a:pt x="f11" y="f12"/>
                </a:lnTo>
                <a:lnTo>
                  <a:pt x="f4" y="f12"/>
                </a:lnTo>
                <a:lnTo>
                  <a:pt x="f6" y="f5"/>
                </a:lnTo>
                <a:lnTo>
                  <a:pt x="f5" y="f12"/>
                </a:lnTo>
                <a:lnTo>
                  <a:pt x="f13" y="f12"/>
                </a:lnTo>
                <a:lnTo>
                  <a:pt x="f13" y="f4"/>
                </a:lnTo>
                <a:close/>
              </a:path>
            </a:pathLst>
          </a:cu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 compatLnSpc="0"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>
              <a:buFont typeface="StarSymbol"/>
              <a:buNone/>
              <a:defRPr/>
            </a:pPr>
            <a:endParaRPr lang="en-US" sz="1600" dirty="0">
              <a:solidFill>
                <a:srgbClr val="333366"/>
              </a:solidFill>
              <a:latin typeface="Albany" pitchFamily="34"/>
              <a:ea typeface="HG Mincho Light J" pitchFamily="2"/>
              <a:cs typeface="Arial Unicode MS" pitchFamily="2"/>
            </a:endParaRPr>
          </a:p>
        </p:txBody>
      </p:sp>
      <p:pic>
        <p:nvPicPr>
          <p:cNvPr id="28679" name="Picture 5" descr="xe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644900"/>
            <a:ext cx="7505700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Why use </a:t>
            </a:r>
            <a:r>
              <a:rPr lang="en-GB" altLang="en-US" dirty="0" smtClean="0"/>
              <a:t>the IOC </a:t>
            </a:r>
            <a:r>
              <a:rPr lang="en-GB" altLang="en-US" dirty="0" smtClean="0"/>
              <a:t>Builder?</a:t>
            </a:r>
            <a:endParaRPr lang="en-GB" alt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GB" dirty="0" smtClean="0"/>
              <a:t>A simple IOC is just a set of component instances.</a:t>
            </a:r>
          </a:p>
          <a:p>
            <a:pPr>
              <a:defRPr/>
            </a:pPr>
            <a:r>
              <a:rPr lang="en-GB" dirty="0" smtClean="0"/>
              <a:t>For beamlines an XML file specifies components and parameters.</a:t>
            </a:r>
          </a:p>
          <a:p>
            <a:pPr>
              <a:defRPr/>
            </a:pPr>
            <a:r>
              <a:rPr lang="en-GB" dirty="0" smtClean="0"/>
              <a:t>Component definitions are created for modules – many examples to look at – from simple templates to hardware.</a:t>
            </a:r>
          </a:p>
          <a:p>
            <a:pPr>
              <a:defRPr/>
            </a:pPr>
            <a:r>
              <a:rPr lang="en-GB" dirty="0" smtClean="0"/>
              <a:t>Hardware component definitions encapsulate application specific knowledge</a:t>
            </a:r>
          </a:p>
          <a:p>
            <a:pPr>
              <a:defRPr/>
            </a:pPr>
            <a:r>
              <a:rPr lang="en-GB" dirty="0" err="1" smtClean="0"/>
              <a:t>iocbuilder</a:t>
            </a:r>
            <a:r>
              <a:rPr lang="en-GB" dirty="0" smtClean="0"/>
              <a:t> </a:t>
            </a:r>
            <a:r>
              <a:rPr lang="en-GB" dirty="0" smtClean="0"/>
              <a:t>gives a more concise and friendlier description of an </a:t>
            </a:r>
            <a:r>
              <a:rPr lang="en-GB" dirty="0" err="1" smtClean="0"/>
              <a:t>ioc</a:t>
            </a:r>
            <a:r>
              <a:rPr lang="en-GB" dirty="0" smtClean="0"/>
              <a:t>.</a:t>
            </a:r>
          </a:p>
          <a:p>
            <a:pPr>
              <a:defRPr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Look under the hood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DLS specific dependencies</a:t>
            </a:r>
          </a:p>
          <a:p>
            <a:pPr lvl="1"/>
            <a:r>
              <a:rPr lang="en-GB" dirty="0" smtClean="0"/>
              <a:t>“</a:t>
            </a:r>
            <a:r>
              <a:rPr lang="en-GB" dirty="0" smtClean="0">
                <a:hlinkClick r:id="rId2"/>
              </a:rPr>
              <a:t>paths.py</a:t>
            </a:r>
            <a:r>
              <a:rPr lang="en-GB" dirty="0" smtClean="0"/>
              <a:t>”</a:t>
            </a:r>
          </a:p>
          <a:p>
            <a:pPr lvl="1"/>
            <a:r>
              <a:rPr lang="en-GB" dirty="0" err="1" smtClean="0">
                <a:hlinkClick r:id="rId3"/>
              </a:rPr>
              <a:t>dls_dependency_tree</a:t>
            </a:r>
            <a:r>
              <a:rPr lang="en-GB" dirty="0" smtClean="0"/>
              <a:t> (for </a:t>
            </a:r>
            <a:r>
              <a:rPr lang="en-GB" dirty="0" err="1" smtClean="0"/>
              <a:t>xmlbuilder</a:t>
            </a:r>
            <a:r>
              <a:rPr lang="en-GB" dirty="0" smtClean="0"/>
              <a:t>)</a:t>
            </a:r>
          </a:p>
          <a:p>
            <a:pPr marL="457200" lvl="1" indent="0">
              <a:buNone/>
            </a:pPr>
            <a:r>
              <a:rPr lang="en-GB" sz="1600" dirty="0"/>
              <a:t>http://controls.diamond.ac.uk/downloads/python/dependency_tree/</a:t>
            </a:r>
          </a:p>
          <a:p>
            <a:r>
              <a:rPr lang="en-GB" dirty="0" smtClean="0"/>
              <a:t>EDM screen generation</a:t>
            </a:r>
          </a:p>
          <a:p>
            <a:pPr lvl="1"/>
            <a:r>
              <a:rPr lang="en-GB" dirty="0" err="1" smtClean="0"/>
              <a:t>dls_edm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46989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Python loading paths (1/2)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8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1 python </a:t>
            </a:r>
            <a:r>
              <a:rPr lang="en-GB" sz="2800" dirty="0" err="1" smtClean="0">
                <a:latin typeface="Cordia New" panose="020B0304020202020204" pitchFamily="34" charset="-34"/>
                <a:cs typeface="Cordia New" panose="020B0304020202020204" pitchFamily="34" charset="-34"/>
              </a:rPr>
              <a:t>iocbuilder</a:t>
            </a:r>
            <a:r>
              <a:rPr lang="en-GB" sz="28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module</a:t>
            </a:r>
          </a:p>
          <a:p>
            <a:pPr marL="0" indent="0">
              <a:buNone/>
            </a:pPr>
            <a:r>
              <a:rPr lang="en-GB" sz="28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from </a:t>
            </a:r>
            <a:r>
              <a:rPr lang="en-GB" sz="2800" dirty="0" err="1" smtClean="0">
                <a:latin typeface="Cordia New" panose="020B0304020202020204" pitchFamily="34" charset="-34"/>
                <a:cs typeface="Cordia New" panose="020B0304020202020204" pitchFamily="34" charset="-34"/>
              </a:rPr>
              <a:t>pkg_resources</a:t>
            </a:r>
            <a:r>
              <a:rPr lang="en-GB" sz="28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import require</a:t>
            </a:r>
            <a:br>
              <a:rPr lang="en-GB" sz="28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en-GB" sz="28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require(“</a:t>
            </a:r>
            <a:r>
              <a:rPr lang="en-GB" sz="2800" dirty="0" err="1" smtClean="0">
                <a:latin typeface="Cordia New" panose="020B0304020202020204" pitchFamily="34" charset="-34"/>
                <a:cs typeface="Cordia New" panose="020B0304020202020204" pitchFamily="34" charset="-34"/>
              </a:rPr>
              <a:t>iocbuilder</a:t>
            </a:r>
            <a:r>
              <a:rPr lang="en-GB" sz="28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==3.54”)</a:t>
            </a:r>
            <a:br>
              <a:rPr lang="en-GB" sz="28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en-GB" sz="28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from </a:t>
            </a:r>
            <a:r>
              <a:rPr lang="en-GB" sz="2800" dirty="0" err="1" smtClean="0">
                <a:latin typeface="Cordia New" panose="020B0304020202020204" pitchFamily="34" charset="-34"/>
                <a:cs typeface="Cordia New" panose="020B0304020202020204" pitchFamily="34" charset="-34"/>
              </a:rPr>
              <a:t>iocbuilder</a:t>
            </a:r>
            <a:r>
              <a:rPr lang="en-GB" sz="28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import Device</a:t>
            </a:r>
          </a:p>
          <a:p>
            <a:pPr marL="0" indent="0">
              <a:buNone/>
            </a:pPr>
            <a:r>
              <a:rPr lang="en-GB" sz="1600" dirty="0"/>
              <a:t>Loads from /</a:t>
            </a:r>
            <a:r>
              <a:rPr lang="en-GB" sz="1600" dirty="0" err="1"/>
              <a:t>dls_sw</a:t>
            </a:r>
            <a:r>
              <a:rPr lang="en-GB" sz="1600" dirty="0"/>
              <a:t>/prod/common/python/RHEL6-x86_64/</a:t>
            </a:r>
            <a:r>
              <a:rPr lang="en-GB" sz="1600" dirty="0" err="1"/>
              <a:t>iocbuilder</a:t>
            </a:r>
            <a:r>
              <a:rPr lang="en-GB" sz="1600" dirty="0"/>
              <a:t>/3-54/</a:t>
            </a:r>
            <a:r>
              <a:rPr lang="en-GB" sz="1600" dirty="0" err="1"/>
              <a:t>iocbuilder</a:t>
            </a:r>
            <a:endParaRPr lang="en-GB" sz="1600" dirty="0"/>
          </a:p>
          <a:p>
            <a:pPr marL="0" indent="0">
              <a:buNone/>
            </a:pPr>
            <a:r>
              <a:rPr lang="en-GB" sz="28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2 </a:t>
            </a:r>
            <a:r>
              <a:rPr lang="en-GB" sz="2800" dirty="0" err="1" smtClean="0">
                <a:latin typeface="Cordia New" panose="020B0304020202020204" pitchFamily="34" charset="-34"/>
                <a:cs typeface="Cordia New" panose="020B0304020202020204" pitchFamily="34" charset="-34"/>
              </a:rPr>
              <a:t>iocbuilder</a:t>
            </a:r>
            <a:r>
              <a:rPr lang="en-GB" sz="28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dependencies</a:t>
            </a:r>
            <a:endParaRPr lang="en-GB" sz="28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0" indent="0">
              <a:buNone/>
            </a:pPr>
            <a:r>
              <a:rPr lang="en-GB" sz="28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from </a:t>
            </a:r>
            <a:r>
              <a:rPr lang="en-GB" sz="28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iocbuilder.arginfo</a:t>
            </a:r>
            <a:r>
              <a:rPr lang="en-GB" sz="2800" dirty="0">
                <a:latin typeface="Cordia New" panose="020B0304020202020204" pitchFamily="34" charset="-34"/>
                <a:cs typeface="Cordia New" panose="020B0304020202020204" pitchFamily="34" charset="-34"/>
              </a:rPr>
              <a:t> import *</a:t>
            </a:r>
          </a:p>
          <a:p>
            <a:pPr marL="0" indent="0">
              <a:buNone/>
            </a:pPr>
            <a:r>
              <a:rPr lang="en-GB" sz="1600" dirty="0"/>
              <a:t>Loads from /</a:t>
            </a:r>
            <a:r>
              <a:rPr lang="en-GB" sz="1600" dirty="0" smtClean="0"/>
              <a:t>dls_sw/prod/common/python/RHEL6-x86_64/iocbuilder/3-54/iocbuilder/arginfo.py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80368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Python loading paths (2/2)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800" dirty="0">
                <a:latin typeface="Cordia New" panose="020B0304020202020204" pitchFamily="34" charset="-34"/>
                <a:cs typeface="Cordia New" panose="020B0304020202020204" pitchFamily="34" charset="-34"/>
              </a:rPr>
              <a:t>3 epics support module dependencies</a:t>
            </a:r>
          </a:p>
          <a:p>
            <a:pPr marL="0" indent="0">
              <a:buNone/>
            </a:pPr>
            <a:r>
              <a:rPr lang="en-GB" sz="2800" dirty="0">
                <a:latin typeface="Cordia New" panose="020B0304020202020204" pitchFamily="34" charset="-34"/>
                <a:cs typeface="Cordia New" panose="020B0304020202020204" pitchFamily="34" charset="-34"/>
              </a:rPr>
              <a:t>from </a:t>
            </a:r>
            <a:r>
              <a:rPr lang="en-GB" sz="28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iocbuilder.modules.asyn</a:t>
            </a:r>
            <a:r>
              <a:rPr lang="en-GB" sz="2800" dirty="0">
                <a:latin typeface="Cordia New" panose="020B0304020202020204" pitchFamily="34" charset="-34"/>
                <a:cs typeface="Cordia New" panose="020B0304020202020204" pitchFamily="34" charset="-34"/>
              </a:rPr>
              <a:t> import </a:t>
            </a:r>
            <a:r>
              <a:rPr lang="en-GB" sz="28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Asyn</a:t>
            </a:r>
            <a:r>
              <a:rPr lang="en-GB" sz="2800" dirty="0">
                <a:latin typeface="Cordia New" panose="020B0304020202020204" pitchFamily="34" charset="-34"/>
                <a:cs typeface="Cordia New" panose="020B0304020202020204" pitchFamily="34" charset="-34"/>
              </a:rPr>
              <a:t>, </a:t>
            </a:r>
            <a:r>
              <a:rPr lang="en-GB" sz="28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AsynPort</a:t>
            </a:r>
            <a:endParaRPr lang="en-GB" sz="28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0" indent="0">
              <a:buNone/>
            </a:pPr>
            <a:r>
              <a:rPr lang="en-GB" sz="1600" dirty="0"/>
              <a:t>Loads from builder.py in the </a:t>
            </a:r>
            <a:r>
              <a:rPr lang="en-GB" sz="1600" dirty="0" err="1"/>
              <a:t>asyn</a:t>
            </a:r>
            <a:r>
              <a:rPr lang="en-GB" sz="1600" dirty="0"/>
              <a:t> module as configured with </a:t>
            </a:r>
            <a:r>
              <a:rPr lang="en-GB" sz="1600" dirty="0" err="1"/>
              <a:t>ModuleVersion</a:t>
            </a:r>
            <a:endParaRPr lang="en-GB" sz="1600" dirty="0"/>
          </a:p>
          <a:p>
            <a:pPr marL="0" indent="0">
              <a:buNone/>
            </a:pPr>
            <a:r>
              <a:rPr lang="en-GB" sz="1600" dirty="0" err="1"/>
              <a:t>e.g</a:t>
            </a:r>
            <a:r>
              <a:rPr lang="en-GB" sz="1600" dirty="0"/>
              <a:t> /dls_sw/prod/R3.14.12.3/support/asyn/4-26/etc/builder.py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742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Conclusion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Concise description of </a:t>
            </a:r>
            <a:r>
              <a:rPr lang="en-GB" altLang="en-US" dirty="0" err="1" smtClean="0"/>
              <a:t>ioc</a:t>
            </a:r>
            <a:r>
              <a:rPr lang="en-GB" altLang="en-US" dirty="0" smtClean="0"/>
              <a:t> setup</a:t>
            </a:r>
          </a:p>
          <a:p>
            <a:r>
              <a:rPr lang="en-GB" altLang="en-US" dirty="0" smtClean="0"/>
              <a:t>Encapsulation of application specific knowledge</a:t>
            </a:r>
          </a:p>
          <a:p>
            <a:r>
              <a:rPr lang="en-GB" altLang="en-US" dirty="0" smtClean="0"/>
              <a:t>Many users at Diamond!</a:t>
            </a:r>
          </a:p>
          <a:p>
            <a:pPr marL="0" indent="0">
              <a:buNone/>
            </a:pPr>
            <a:endParaRPr lang="en-GB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 you for the interest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3781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rgbClr val="000000"/>
              </a:buClr>
              <a:buSzPct val="45000"/>
              <a:buFont typeface="StarSymbol"/>
              <a:buNone/>
            </a:pPr>
            <a:r>
              <a:rPr lang="en-GB" altLang="en-US" smtClean="0"/>
              <a:t>Overview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/>
              <a:t>Introduction</a:t>
            </a:r>
            <a:endParaRPr lang="en-GB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/>
              <a:t>Description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/>
              <a:t>Pointers and documentation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/>
              <a:t>Scripted </a:t>
            </a:r>
            <a:r>
              <a:rPr lang="en-GB" dirty="0" err="1" smtClean="0"/>
              <a:t>ioc</a:t>
            </a:r>
            <a:r>
              <a:rPr lang="en-GB" dirty="0" smtClean="0"/>
              <a:t> generation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/>
              <a:t>Xml </a:t>
            </a:r>
            <a:r>
              <a:rPr lang="en-GB" dirty="0" err="1" smtClean="0"/>
              <a:t>ioc</a:t>
            </a:r>
            <a:r>
              <a:rPr lang="en-GB" dirty="0" smtClean="0"/>
              <a:t> generation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/>
              <a:t>Why use the IOC builder?</a:t>
            </a:r>
            <a:endParaRPr lang="en-GB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/>
              <a:t>Look under the hood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/>
              <a:t>Conclusions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GB" dirty="0" smtClean="0"/>
          </a:p>
          <a:p>
            <a:pPr eaLnBrk="1" fontAlgn="auto" hangingPunct="1">
              <a:spcAft>
                <a:spcPts val="0"/>
              </a:spcAft>
              <a:defRPr/>
            </a:pPr>
            <a:endParaRPr lang="en-GB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61048"/>
          </a:xfrm>
        </p:spPr>
        <p:txBody>
          <a:bodyPr/>
          <a:lstStyle/>
          <a:p>
            <a:r>
              <a:rPr lang="en-GB" dirty="0" smtClean="0"/>
              <a:t>Authors are Michael Abbot and Tom Cobb since around 2006</a:t>
            </a:r>
          </a:p>
          <a:p>
            <a:r>
              <a:rPr lang="en-GB" dirty="0" err="1" smtClean="0"/>
              <a:t>Iocbuilder</a:t>
            </a:r>
            <a:r>
              <a:rPr lang="en-GB" dirty="0" smtClean="0"/>
              <a:t> module definitions “builder.py” maintained by many</a:t>
            </a:r>
          </a:p>
          <a:p>
            <a:r>
              <a:rPr lang="en-GB" dirty="0" smtClean="0"/>
              <a:t>Originally used for diagnostics in scripted form</a:t>
            </a:r>
          </a:p>
          <a:p>
            <a:r>
              <a:rPr lang="en-GB" dirty="0" smtClean="0"/>
              <a:t>Use in beamlines using xml builder (*)</a:t>
            </a:r>
          </a:p>
          <a:p>
            <a:r>
              <a:rPr lang="en-GB" dirty="0" smtClean="0"/>
              <a:t>Used for power supplies and girder movers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5859691"/>
            <a:ext cx="4824536" cy="554361"/>
          </a:xfrm>
          <a:prstGeom prst="rect">
            <a:avLst/>
          </a:prstGeom>
          <a:noFill/>
          <a:ln>
            <a:noFill/>
          </a:ln>
        </p:spPr>
        <p:txBody>
          <a:bodyPr vert="horz" wrap="square" lIns="81639" tIns="40820" rIns="81639" bIns="40820" rtlCol="0" compatLnSpc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dirty="0" smtClean="0">
                <a:latin typeface="Arial" pitchFamily="18"/>
                <a:ea typeface="Gothic" pitchFamily="2"/>
                <a:cs typeface="Lucidasans" pitchFamily="2"/>
              </a:rPr>
              <a:t>(*) Along with two competing methods: spreadsheets and substitution files</a:t>
            </a:r>
            <a:endParaRPr lang="en-GB" sz="1600" dirty="0">
              <a:latin typeface="Arial" pitchFamily="18"/>
              <a:ea typeface="Gothic" pitchFamily="2"/>
              <a:cs typeface="Lucida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08815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5436096" y="3358752"/>
            <a:ext cx="1440000" cy="720000"/>
          </a:xfrm>
          <a:custGeom>
            <a:avLst>
              <a:gd name="f0" fmla="val 17250"/>
              <a:gd name="f1" fmla="val 5266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81639" tIns="40820" rIns="81639" bIns="40820" anchor="ctr" compatLnSpc="0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GB" sz="1600" dirty="0">
              <a:latin typeface="Arial" pitchFamily="18"/>
              <a:ea typeface="Gothic" pitchFamily="2"/>
              <a:cs typeface="Lucidasans" pitchFamily="2"/>
            </a:endParaRPr>
          </a:p>
        </p:txBody>
      </p:sp>
      <p:sp>
        <p:nvSpPr>
          <p:cNvPr id="6149" name="Title 2"/>
          <p:cNvSpPr>
            <a:spLocks noGrp="1"/>
          </p:cNvSpPr>
          <p:nvPr>
            <p:ph type="title" idx="4294967295"/>
          </p:nvPr>
        </p:nvSpPr>
        <p:spPr>
          <a:xfrm>
            <a:off x="323850" y="814388"/>
            <a:ext cx="8496300" cy="1447800"/>
          </a:xfrm>
        </p:spPr>
        <p:txBody>
          <a:bodyPr>
            <a:spAutoFit/>
          </a:bodyPr>
          <a:lstStyle/>
          <a:p>
            <a:r>
              <a:rPr lang="en-GB" altLang="en-US" dirty="0" smtClean="0"/>
              <a:t>Original motivation: a set of classes for generating .</a:t>
            </a:r>
            <a:r>
              <a:rPr lang="en-GB" altLang="en-US" dirty="0" err="1" smtClean="0"/>
              <a:t>db</a:t>
            </a:r>
            <a:r>
              <a:rPr lang="en-GB" altLang="en-US" dirty="0" smtClean="0"/>
              <a:t> files from Python</a:t>
            </a:r>
          </a:p>
        </p:txBody>
      </p:sp>
      <p:sp>
        <p:nvSpPr>
          <p:cNvPr id="7" name="Freeform 6"/>
          <p:cNvSpPr/>
          <p:nvPr/>
        </p:nvSpPr>
        <p:spPr>
          <a:xfrm>
            <a:off x="2267744" y="3358752"/>
            <a:ext cx="1440000" cy="72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81639" tIns="40820" rIns="81639" bIns="40820" anchor="ctr" compatLnSpc="0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GB" sz="1600" dirty="0">
              <a:latin typeface="Arial" pitchFamily="18"/>
              <a:ea typeface="Gothic" pitchFamily="2"/>
              <a:cs typeface="Lucidasans" pitchFamily="2"/>
            </a:endParaRPr>
          </a:p>
        </p:txBody>
      </p:sp>
      <p:sp>
        <p:nvSpPr>
          <p:cNvPr id="8" name="Can 7"/>
          <p:cNvSpPr/>
          <p:nvPr/>
        </p:nvSpPr>
        <p:spPr>
          <a:xfrm>
            <a:off x="6948264" y="2996952"/>
            <a:ext cx="1440000" cy="1440000"/>
          </a:xfrm>
          <a:prstGeom prst="ca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latin typeface="Arial" pitchFamily="18"/>
                <a:ea typeface="Gothic" pitchFamily="2"/>
                <a:cs typeface="Lucidasans" pitchFamily="2"/>
              </a:rPr>
              <a:t>.db file</a:t>
            </a:r>
          </a:p>
        </p:txBody>
      </p:sp>
      <p:sp>
        <p:nvSpPr>
          <p:cNvPr id="9" name="Wave 8"/>
          <p:cNvSpPr/>
          <p:nvPr/>
        </p:nvSpPr>
        <p:spPr>
          <a:xfrm>
            <a:off x="755576" y="2996952"/>
            <a:ext cx="1440000" cy="1440000"/>
          </a:xfrm>
          <a:prstGeom prst="wav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latin typeface="Arial" pitchFamily="18"/>
                <a:ea typeface="Gothic" pitchFamily="2"/>
                <a:cs typeface="Lucidasans" pitchFamily="2"/>
              </a:rPr>
              <a:t>Python Script</a:t>
            </a:r>
          </a:p>
        </p:txBody>
      </p:sp>
      <p:sp>
        <p:nvSpPr>
          <p:cNvPr id="10" name="Oval 9"/>
          <p:cNvSpPr/>
          <p:nvPr/>
        </p:nvSpPr>
        <p:spPr>
          <a:xfrm>
            <a:off x="3779912" y="2924944"/>
            <a:ext cx="1584176" cy="15841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latin typeface="Arial" pitchFamily="18"/>
                <a:ea typeface="Gothic" pitchFamily="2"/>
                <a:cs typeface="Lucidasans" pitchFamily="2"/>
              </a:rPr>
              <a:t>IOC builder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19672" y="5301208"/>
            <a:ext cx="5256424" cy="554361"/>
          </a:xfrm>
          <a:prstGeom prst="rect">
            <a:avLst/>
          </a:prstGeom>
          <a:noFill/>
          <a:ln>
            <a:noFill/>
          </a:ln>
        </p:spPr>
        <p:txBody>
          <a:bodyPr vert="horz" wrap="square" lIns="81639" tIns="40820" rIns="81639" bIns="40820" rtlCol="0" compatLnSpc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dirty="0" smtClean="0">
                <a:latin typeface="Arial" pitchFamily="18"/>
                <a:ea typeface="Gothic" pitchFamily="2"/>
                <a:cs typeface="Lucidasans" pitchFamily="2"/>
              </a:rPr>
              <a:t>A version of this was </a:t>
            </a:r>
            <a:r>
              <a:rPr lang="en-GB" sz="1600" dirty="0" smtClean="0">
                <a:latin typeface="Arial" pitchFamily="18"/>
                <a:ea typeface="Gothic" pitchFamily="2"/>
                <a:cs typeface="Lucidasans" pitchFamily="2"/>
              </a:rPr>
              <a:t>published as “epics </a:t>
            </a:r>
            <a:r>
              <a:rPr lang="en-GB" sz="1600" dirty="0" err="1" smtClean="0">
                <a:latin typeface="Arial" pitchFamily="18"/>
                <a:ea typeface="Gothic" pitchFamily="2"/>
                <a:cs typeface="Lucidasans" pitchFamily="2"/>
              </a:rPr>
              <a:t>db</a:t>
            </a:r>
            <a:r>
              <a:rPr lang="en-GB" sz="1600" dirty="0" smtClean="0">
                <a:latin typeface="Arial" pitchFamily="18"/>
                <a:ea typeface="Gothic" pitchFamily="2"/>
                <a:cs typeface="Lucidasans" pitchFamily="2"/>
              </a:rPr>
              <a:t> builder” </a:t>
            </a:r>
            <a:r>
              <a:rPr lang="en-GB" sz="1600" dirty="0" smtClean="0">
                <a:latin typeface="Arial" pitchFamily="18"/>
                <a:ea typeface="Gothic" pitchFamily="2"/>
                <a:cs typeface="Lucidasans" pitchFamily="2"/>
                <a:hlinkClick r:id="rId3"/>
              </a:rPr>
              <a:t>(</a:t>
            </a:r>
            <a:r>
              <a:rPr lang="en-GB" sz="1600" dirty="0" err="1" smtClean="0">
                <a:latin typeface="Arial" pitchFamily="18"/>
                <a:ea typeface="Gothic" pitchFamily="2"/>
                <a:cs typeface="Lucidasans" pitchFamily="2"/>
                <a:hlinkClick r:id="rId3"/>
              </a:rPr>
              <a:t>github</a:t>
            </a:r>
            <a:r>
              <a:rPr lang="en-GB" sz="1600" dirty="0" smtClean="0">
                <a:latin typeface="Arial" pitchFamily="18"/>
                <a:ea typeface="Gothic" pitchFamily="2"/>
                <a:cs typeface="Lucidasans" pitchFamily="2"/>
                <a:hlinkClick r:id="rId3"/>
              </a:rPr>
              <a:t>)</a:t>
            </a:r>
            <a:r>
              <a:rPr lang="en-GB" sz="1600" dirty="0" smtClean="0">
                <a:latin typeface="Arial" pitchFamily="18"/>
                <a:ea typeface="Gothic" pitchFamily="2"/>
                <a:cs typeface="Lucidasans" pitchFamily="2"/>
              </a:rPr>
              <a:t> https</a:t>
            </a:r>
            <a:r>
              <a:rPr lang="en-GB" sz="1600" dirty="0">
                <a:latin typeface="Arial" pitchFamily="18"/>
                <a:ea typeface="Gothic" pitchFamily="2"/>
                <a:cs typeface="Lucidasans" pitchFamily="2"/>
              </a:rPr>
              <a:t>://github.com/Araneidae/epicsdbbuilder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en-GB" altLang="en-US" smtClean="0"/>
              <a:t>Extending to building entire IOC</a:t>
            </a:r>
          </a:p>
        </p:txBody>
      </p:sp>
      <p:sp>
        <p:nvSpPr>
          <p:cNvPr id="9219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435975" cy="4525963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GB" altLang="en-US" smtClean="0">
                <a:latin typeface="Arial" pitchFamily="34" charset="0"/>
                <a:ea typeface="Gothic"/>
                <a:cs typeface="Lucidasans"/>
              </a:rPr>
              <a:t>An IOC consists of many components, much of it either boilerplate or else module specific:</a:t>
            </a:r>
          </a:p>
          <a:p>
            <a:pPr lvl="1">
              <a:spcBef>
                <a:spcPct val="0"/>
              </a:spcBef>
            </a:pPr>
            <a:r>
              <a:rPr lang="en-GB" altLang="en-US" smtClean="0">
                <a:latin typeface="Arial" pitchFamily="34" charset="0"/>
                <a:ea typeface="Gothic"/>
                <a:cs typeface="Lucidasans"/>
              </a:rPr>
              <a:t>Makefiles</a:t>
            </a:r>
          </a:p>
          <a:p>
            <a:pPr lvl="1">
              <a:spcBef>
                <a:spcPct val="0"/>
              </a:spcBef>
            </a:pPr>
            <a:r>
              <a:rPr lang="en-GB" altLang="en-US" smtClean="0">
                <a:latin typeface="Arial" pitchFamily="34" charset="0"/>
                <a:ea typeface="Gothic"/>
                <a:cs typeface="Lucidasans"/>
              </a:rPr>
              <a:t>configure/RELEASE, for module versions</a:t>
            </a:r>
          </a:p>
          <a:p>
            <a:pPr lvl="1">
              <a:spcBef>
                <a:spcPct val="0"/>
              </a:spcBef>
            </a:pPr>
            <a:r>
              <a:rPr lang="en-GB" altLang="en-US" smtClean="0">
                <a:latin typeface="Arial" pitchFamily="34" charset="0"/>
                <a:ea typeface="Gothic"/>
                <a:cs typeface="Lucidasans"/>
              </a:rPr>
              <a:t>Template substitutions: can be very repetitive</a:t>
            </a:r>
          </a:p>
          <a:p>
            <a:pPr lvl="1">
              <a:spcBef>
                <a:spcPct val="0"/>
              </a:spcBef>
            </a:pPr>
            <a:r>
              <a:rPr lang="en-GB" altLang="en-US" smtClean="0">
                <a:latin typeface="Arial" pitchFamily="34" charset="0"/>
                <a:ea typeface="Gothic"/>
                <a:cs typeface="Lucidasans"/>
              </a:rPr>
              <a:t>Startup scripts, again often repetitive, and encapsulate a lot of module specific knowledge</a:t>
            </a:r>
          </a:p>
          <a:p>
            <a:endParaRPr lang="en-GB" altLang="en-US" smtClean="0">
              <a:ea typeface="Gothic"/>
              <a:cs typeface="Lucidasan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 idx="4294967295"/>
          </p:nvPr>
        </p:nvSpPr>
        <p:spPr>
          <a:xfrm>
            <a:off x="457200" y="461963"/>
            <a:ext cx="8228013" cy="768350"/>
          </a:xfrm>
        </p:spPr>
        <p:txBody>
          <a:bodyPr>
            <a:spAutoFit/>
          </a:bodyPr>
          <a:lstStyle/>
          <a:p>
            <a:r>
              <a:rPr lang="en-GB" altLang="en-US" smtClean="0"/>
              <a:t>IOC Builder building an IOC</a:t>
            </a:r>
          </a:p>
        </p:txBody>
      </p:sp>
      <p:sp>
        <p:nvSpPr>
          <p:cNvPr id="3" name="Freeform 2"/>
          <p:cNvSpPr/>
          <p:nvPr/>
        </p:nvSpPr>
        <p:spPr>
          <a:xfrm>
            <a:off x="4081463" y="3101975"/>
            <a:ext cx="1470025" cy="147002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235929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80 f10 1"/>
              <a:gd name="f16" fmla="*/ 18420 f10 1"/>
              <a:gd name="f17" fmla="*/ 18420 f11 1"/>
              <a:gd name="f18" fmla="*/ 3180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3160 f10 1"/>
              <a:gd name="f25" fmla="*/ 3160 f11 1"/>
              <a:gd name="f26" fmla="*/ 0 f10 1"/>
              <a:gd name="f27" fmla="*/ 10800 f11 1"/>
              <a:gd name="f28" fmla="*/ 18440 f11 1"/>
              <a:gd name="f29" fmla="*/ 21600 f11 1"/>
              <a:gd name="f30" fmla="*/ 18440 f10 1"/>
              <a:gd name="f31" fmla="*/ 21600 f10 1"/>
              <a:gd name="f32" fmla="+- 0 0 f19"/>
              <a:gd name="f33" fmla="+- f20 0 f1"/>
              <a:gd name="f34" fmla="+- f21 0 f1"/>
              <a:gd name="f35" fmla="*/ f32 f0 1"/>
              <a:gd name="f36" fmla="+- f34 0 f33"/>
              <a:gd name="f37" fmla="*/ f35 1 f5"/>
              <a:gd name="f38" fmla="+- f37 0 f1"/>
              <a:gd name="f39" fmla="cos 1 f38"/>
              <a:gd name="f40" fmla="sin 1 f38"/>
              <a:gd name="f41" fmla="+- 0 0 f39"/>
              <a:gd name="f42" fmla="+- 0 0 f40"/>
              <a:gd name="f43" fmla="*/ 10800 f41 1"/>
              <a:gd name="f44" fmla="*/ 10800 f42 1"/>
              <a:gd name="f45" fmla="*/ f43 f43 1"/>
              <a:gd name="f46" fmla="*/ f44 f44 1"/>
              <a:gd name="f47" fmla="+- f45 f46 0"/>
              <a:gd name="f48" fmla="sqrt f47"/>
              <a:gd name="f49" fmla="*/ f6 1 f48"/>
              <a:gd name="f50" fmla="*/ f41 f49 1"/>
              <a:gd name="f51" fmla="*/ f42 f49 1"/>
              <a:gd name="f52" fmla="+- 10800 0 f50"/>
              <a:gd name="f53" fmla="+- 10800 0 f5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22" y="f23"/>
              </a:cxn>
              <a:cxn ang="f33">
                <a:pos x="f24" y="f25"/>
              </a:cxn>
              <a:cxn ang="f33">
                <a:pos x="f26" y="f27"/>
              </a:cxn>
              <a:cxn ang="f33">
                <a:pos x="f24" y="f28"/>
              </a:cxn>
              <a:cxn ang="f33">
                <a:pos x="f22" y="f29"/>
              </a:cxn>
              <a:cxn ang="f33">
                <a:pos x="f30" y="f28"/>
              </a:cxn>
              <a:cxn ang="f33">
                <a:pos x="f31" y="f27"/>
              </a:cxn>
              <a:cxn ang="f33">
                <a:pos x="f30" y="f25"/>
              </a:cxn>
            </a:cxnLst>
            <a:rect l="f15" t="f18" r="f16" b="f17"/>
            <a:pathLst>
              <a:path w="21600" h="21600">
                <a:moveTo>
                  <a:pt x="f52" y="f53"/>
                </a:moveTo>
                <a:arcTo wR="f9" hR="f9" stAng="f33" swAng="f36"/>
                <a:close/>
              </a:path>
            </a:pathLst>
          </a:cu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81639" tIns="40820" rIns="81639" bIns="40820" anchor="ctr" compatLnSpc="0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dirty="0">
                <a:latin typeface="Arial" pitchFamily="18"/>
                <a:ea typeface="Gothic" pitchFamily="2"/>
                <a:cs typeface="Lucidasans" pitchFamily="2"/>
              </a:rPr>
              <a:t>IOC builder</a:t>
            </a:r>
          </a:p>
        </p:txBody>
      </p:sp>
      <p:sp>
        <p:nvSpPr>
          <p:cNvPr id="4" name="Freeform 3"/>
          <p:cNvSpPr/>
          <p:nvPr/>
        </p:nvSpPr>
        <p:spPr>
          <a:xfrm>
            <a:off x="5580063" y="3644900"/>
            <a:ext cx="652462" cy="325438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81639" tIns="40820" rIns="81639" bIns="40820" anchor="ctr" compatLnSpc="0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GB" sz="1600" dirty="0">
              <a:latin typeface="Arial" pitchFamily="18"/>
              <a:ea typeface="Gothic" pitchFamily="2"/>
              <a:cs typeface="Lucidasans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67463" y="2613025"/>
            <a:ext cx="2613025" cy="2441575"/>
          </a:xfrm>
          <a:prstGeom prst="rect">
            <a:avLst/>
          </a:prstGeom>
          <a:noFill/>
          <a:ln>
            <a:noFill/>
          </a:ln>
        </p:spPr>
        <p:txBody>
          <a:bodyPr lIns="81639" tIns="40820" rIns="81639" bIns="40820" compatLnSpc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dirty="0">
                <a:latin typeface="Arial" pitchFamily="18"/>
                <a:ea typeface="Gothic" pitchFamily="2"/>
                <a:cs typeface="Lucidasans" pitchFamily="2"/>
              </a:rPr>
              <a:t>Complete IOC:</a:t>
            </a:r>
          </a:p>
          <a:p>
            <a:pPr marL="228589" indent="-163278"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defRPr/>
            </a:pPr>
            <a:r>
              <a:rPr lang="en-GB" sz="1600" dirty="0">
                <a:latin typeface="Arial" pitchFamily="18"/>
                <a:ea typeface="Gothic" pitchFamily="2"/>
                <a:cs typeface="Lucidasans" pitchFamily="2"/>
              </a:rPr>
              <a:t>complete IOC directory</a:t>
            </a:r>
          </a:p>
          <a:p>
            <a:pPr marL="228589" indent="-163278"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defRPr/>
            </a:pPr>
            <a:r>
              <a:rPr lang="en-GB" sz="1600" dirty="0">
                <a:latin typeface="Arial" pitchFamily="18"/>
                <a:ea typeface="Gothic" pitchFamily="2"/>
                <a:cs typeface="Lucidasans" pitchFamily="2"/>
              </a:rPr>
              <a:t>configure/RELEASE, reflecting version info</a:t>
            </a:r>
          </a:p>
          <a:p>
            <a:pPr marL="228589" indent="-163278"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defRPr/>
            </a:pPr>
            <a:r>
              <a:rPr lang="en-GB" sz="1600" dirty="0">
                <a:latin typeface="Arial" pitchFamily="18"/>
                <a:ea typeface="Gothic" pitchFamily="2"/>
                <a:cs typeface="Lucidasans" pitchFamily="2"/>
              </a:rPr>
              <a:t>template substitutions</a:t>
            </a:r>
          </a:p>
          <a:p>
            <a:pPr marL="228589" indent="-163278"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defRPr/>
            </a:pPr>
            <a:r>
              <a:rPr lang="en-GB" sz="1600" dirty="0">
                <a:latin typeface="Arial" pitchFamily="18"/>
                <a:ea typeface="Gothic" pitchFamily="2"/>
                <a:cs typeface="Lucidasans" pitchFamily="2"/>
              </a:rPr>
              <a:t>generated .db files</a:t>
            </a:r>
          </a:p>
          <a:p>
            <a:pPr marL="228589" indent="-163278"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defRPr/>
            </a:pPr>
            <a:r>
              <a:rPr lang="en-GB" sz="1600" dirty="0">
                <a:latin typeface="Arial" pitchFamily="18"/>
                <a:ea typeface="Gothic" pitchFamily="2"/>
                <a:cs typeface="Lucidasans" pitchFamily="2"/>
              </a:rPr>
              <a:t>startup scripts</a:t>
            </a:r>
          </a:p>
          <a:p>
            <a:pPr marL="228589" indent="-163278">
              <a:spcBef>
                <a:spcPts val="0"/>
              </a:spcBef>
              <a:spcAft>
                <a:spcPts val="0"/>
              </a:spcAft>
              <a:defRPr/>
            </a:pPr>
            <a:endParaRPr lang="en-GB" sz="1600" dirty="0">
              <a:latin typeface="Arial" pitchFamily="18"/>
              <a:ea typeface="Gothic" pitchFamily="2"/>
              <a:cs typeface="Lucidasans" pitchFamily="2"/>
            </a:endParaRPr>
          </a:p>
          <a:p>
            <a:pPr marL="228589" indent="-163278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dirty="0">
                <a:latin typeface="Arial" pitchFamily="18"/>
                <a:ea typeface="Gothic" pitchFamily="2"/>
                <a:cs typeface="Lucidasans" pitchFamily="2"/>
              </a:rPr>
              <a:t>Just run </a:t>
            </a:r>
            <a:r>
              <a:rPr lang="en-GB" sz="1200" dirty="0">
                <a:latin typeface="Lucida Console" pitchFamily="49" charset="0"/>
                <a:ea typeface="Gothic" pitchFamily="2"/>
                <a:cs typeface="Lucidasans" pitchFamily="2"/>
              </a:rPr>
              <a:t>make</a:t>
            </a:r>
            <a:r>
              <a:rPr lang="en-GB" sz="1600" dirty="0">
                <a:latin typeface="Arial" pitchFamily="18"/>
                <a:ea typeface="Gothic" pitchFamily="2"/>
                <a:cs typeface="Lucidasans" pitchFamily="2"/>
              </a:rPr>
              <a:t> and it's ready to run.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38463" y="2122488"/>
            <a:ext cx="490537" cy="319087"/>
          </a:xfrm>
          <a:prstGeom prst="rect">
            <a:avLst/>
          </a:prstGeom>
          <a:noFill/>
          <a:ln>
            <a:noFill/>
          </a:ln>
        </p:spPr>
        <p:txBody>
          <a:bodyPr lIns="81639" tIns="40820" rIns="81639" bIns="40820" compatLnSpc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dirty="0">
                <a:latin typeface="Arial" pitchFamily="18"/>
                <a:ea typeface="Gothic" pitchFamily="2"/>
                <a:cs typeface="Lucidasans" pitchFamily="2"/>
              </a:rPr>
              <a:t>or</a:t>
            </a:r>
          </a:p>
        </p:txBody>
      </p:sp>
      <p:sp>
        <p:nvSpPr>
          <p:cNvPr id="8" name="Freeform 7"/>
          <p:cNvSpPr/>
          <p:nvPr/>
        </p:nvSpPr>
        <p:spPr>
          <a:xfrm>
            <a:off x="3429000" y="1795463"/>
            <a:ext cx="1306513" cy="98107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4300"/>
              <a:gd name="f8" fmla="+- 0 0 0"/>
              <a:gd name="f9" fmla="*/ f3 1 21600"/>
              <a:gd name="f10" fmla="*/ f4 1 21600"/>
              <a:gd name="f11" fmla="*/ f8 f0 1"/>
              <a:gd name="f12" fmla="*/ 0 f9 1"/>
              <a:gd name="f13" fmla="*/ 21600 f9 1"/>
              <a:gd name="f14" fmla="*/ 21600 f10 1"/>
              <a:gd name="f15" fmla="*/ 4300 f10 1"/>
              <a:gd name="f16" fmla="*/ 10800 f9 1"/>
              <a:gd name="f17" fmla="*/ 0 f10 1"/>
              <a:gd name="f18" fmla="*/ f11 1 f2"/>
              <a:gd name="f19" fmla="*/ 10800 f10 1"/>
              <a:gd name="f20" fmla="+- f18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16" y="f17"/>
              </a:cxn>
              <a:cxn ang="f20">
                <a:pos x="f12" y="f19"/>
              </a:cxn>
              <a:cxn ang="f20">
                <a:pos x="f16" y="f14"/>
              </a:cxn>
              <a:cxn ang="f20">
                <a:pos x="f13" y="f19"/>
              </a:cxn>
            </a:cxnLst>
            <a:rect l="f12" t="f15" r="f13" b="f14"/>
            <a:pathLst>
              <a:path w="21600" h="21600">
                <a:moveTo>
                  <a:pt x="f7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7"/>
                </a:lnTo>
                <a:lnTo>
                  <a:pt x="f7" y="f5"/>
                </a:lnTo>
                <a:close/>
              </a:path>
            </a:pathLst>
          </a:cu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81639" tIns="40820" rIns="81639" bIns="40820" anchor="ctr" compatLnSpc="0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dirty="0">
                <a:latin typeface="Arial" pitchFamily="18"/>
                <a:ea typeface="Gothic" pitchFamily="2"/>
                <a:cs typeface="Lucidasans" pitchFamily="2"/>
              </a:rPr>
              <a:t>XML</a:t>
            </a:r>
          </a:p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dirty="0">
                <a:latin typeface="Arial" pitchFamily="18"/>
                <a:ea typeface="Gothic" pitchFamily="2"/>
                <a:cs typeface="Lucidasans" pitchFamily="2"/>
              </a:rPr>
              <a:t>definitions</a:t>
            </a:r>
          </a:p>
        </p:txBody>
      </p:sp>
      <p:sp>
        <p:nvSpPr>
          <p:cNvPr id="9" name="Freeform 8"/>
          <p:cNvSpPr/>
          <p:nvPr/>
        </p:nvSpPr>
        <p:spPr>
          <a:xfrm rot="1582800">
            <a:off x="3398838" y="3103563"/>
            <a:ext cx="815975" cy="327025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81639" tIns="40820" rIns="81639" bIns="40820" anchor="ctr" compatLnSpc="0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GB" sz="1600" dirty="0">
              <a:latin typeface="Arial" pitchFamily="18"/>
              <a:ea typeface="Gothic" pitchFamily="2"/>
              <a:cs typeface="Lucidasans" pitchFamily="2"/>
            </a:endParaRPr>
          </a:p>
        </p:txBody>
      </p:sp>
      <p:sp>
        <p:nvSpPr>
          <p:cNvPr id="11" name="Freeform 10"/>
          <p:cNvSpPr/>
          <p:nvPr/>
        </p:nvSpPr>
        <p:spPr>
          <a:xfrm rot="20017200" flipV="1">
            <a:off x="3378200" y="4241800"/>
            <a:ext cx="817563" cy="325438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81639" tIns="40820" rIns="81639" bIns="40820" anchor="ctr" compatLnSpc="0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GB" sz="1600" dirty="0">
              <a:latin typeface="Arial" pitchFamily="18"/>
              <a:ea typeface="Gothic" pitchFamily="2"/>
              <a:cs typeface="Lucidasans" pitchFamily="2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1470025" y="2776538"/>
            <a:ext cx="1304925" cy="81597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7360"/>
              <a:gd name="f8" fmla="val 13050"/>
              <a:gd name="f9" fmla="val 17220"/>
              <a:gd name="f10" fmla="val 13340"/>
              <a:gd name="f11" fmla="val 20770"/>
              <a:gd name="f12" fmla="val 5620"/>
              <a:gd name="f13" fmla="val 2860"/>
              <a:gd name="f14" fmla="val 21100"/>
              <a:gd name="f15" fmla="val 1850"/>
              <a:gd name="f16" fmla="val 20700"/>
              <a:gd name="f17" fmla="val 20120"/>
              <a:gd name="f18" fmla="+- 0 0 0"/>
              <a:gd name="f19" fmla="*/ f3 1 21600"/>
              <a:gd name="f20" fmla="*/ f4 1 21600"/>
              <a:gd name="f21" fmla="*/ f18 f0 1"/>
              <a:gd name="f22" fmla="*/ 0 f19 1"/>
              <a:gd name="f23" fmla="*/ 21600 f19 1"/>
              <a:gd name="f24" fmla="*/ 17360 f20 1"/>
              <a:gd name="f25" fmla="*/ 0 f20 1"/>
              <a:gd name="f26" fmla="*/ 10800 f19 1"/>
              <a:gd name="f27" fmla="*/ f21 1 f2"/>
              <a:gd name="f28" fmla="*/ 10800 f20 1"/>
              <a:gd name="f29" fmla="*/ 20320 f20 1"/>
              <a:gd name="f30" fmla="+- f27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26" y="f25"/>
              </a:cxn>
              <a:cxn ang="f30">
                <a:pos x="f22" y="f28"/>
              </a:cxn>
              <a:cxn ang="f30">
                <a:pos x="f26" y="f29"/>
              </a:cxn>
              <a:cxn ang="f30">
                <a:pos x="f23" y="f28"/>
              </a:cxn>
            </a:cxnLst>
            <a:rect l="f22" t="f25" r="f23" b="f24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7"/>
                </a:lnTo>
                <a:cubicBezTo>
                  <a:pt x="f8" y="f9"/>
                  <a:pt x="f10" y="f11"/>
                  <a:pt x="f12" y="f6"/>
                </a:cubicBezTo>
                <a:cubicBezTo>
                  <a:pt x="f13" y="f14"/>
                  <a:pt x="f15" y="f16"/>
                  <a:pt x="f5" y="f17"/>
                </a:cubicBezTo>
                <a:close/>
              </a:path>
            </a:pathLst>
          </a:cu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81639" tIns="40820" rIns="81639" bIns="40820" anchor="ctr" compatLnSpc="0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dirty="0">
                <a:latin typeface="Arial" pitchFamily="18"/>
                <a:ea typeface="Gothic" pitchFamily="2"/>
                <a:cs typeface="Lucidasans" pitchFamily="2"/>
              </a:rPr>
              <a:t>Version</a:t>
            </a:r>
          </a:p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dirty="0">
                <a:latin typeface="Arial" pitchFamily="18"/>
                <a:ea typeface="Gothic" pitchFamily="2"/>
                <a:cs typeface="Lucidasans" pitchFamily="2"/>
              </a:rPr>
              <a:t>info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58975" y="2449513"/>
            <a:ext cx="490538" cy="317500"/>
          </a:xfrm>
          <a:prstGeom prst="rect">
            <a:avLst/>
          </a:prstGeom>
          <a:noFill/>
          <a:ln>
            <a:noFill/>
          </a:ln>
        </p:spPr>
        <p:txBody>
          <a:bodyPr lIns="81639" tIns="40820" rIns="81639" bIns="40820" compatLnSpc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dirty="0">
                <a:latin typeface="Arial" pitchFamily="18"/>
                <a:ea typeface="Gothic" pitchFamily="2"/>
                <a:cs typeface="Lucidasans" pitchFamily="2"/>
              </a:rPr>
              <a:t>+</a:t>
            </a:r>
          </a:p>
        </p:txBody>
      </p:sp>
      <p:sp>
        <p:nvSpPr>
          <p:cNvPr id="14" name="Freeform 13"/>
          <p:cNvSpPr/>
          <p:nvPr/>
        </p:nvSpPr>
        <p:spPr>
          <a:xfrm>
            <a:off x="1691680" y="4581128"/>
            <a:ext cx="1304925" cy="93610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7360"/>
              <a:gd name="f8" fmla="val 13050"/>
              <a:gd name="f9" fmla="val 17220"/>
              <a:gd name="f10" fmla="val 13340"/>
              <a:gd name="f11" fmla="val 20770"/>
              <a:gd name="f12" fmla="val 5620"/>
              <a:gd name="f13" fmla="val 2860"/>
              <a:gd name="f14" fmla="val 21100"/>
              <a:gd name="f15" fmla="val 1850"/>
              <a:gd name="f16" fmla="val 20700"/>
              <a:gd name="f17" fmla="val 20120"/>
              <a:gd name="f18" fmla="+- 0 0 0"/>
              <a:gd name="f19" fmla="*/ f3 1 21600"/>
              <a:gd name="f20" fmla="*/ f4 1 21600"/>
              <a:gd name="f21" fmla="*/ f18 f0 1"/>
              <a:gd name="f22" fmla="*/ 0 f19 1"/>
              <a:gd name="f23" fmla="*/ 21600 f19 1"/>
              <a:gd name="f24" fmla="*/ 17360 f20 1"/>
              <a:gd name="f25" fmla="*/ 0 f20 1"/>
              <a:gd name="f26" fmla="*/ 10800 f19 1"/>
              <a:gd name="f27" fmla="*/ f21 1 f2"/>
              <a:gd name="f28" fmla="*/ 10800 f20 1"/>
              <a:gd name="f29" fmla="*/ 20320 f20 1"/>
              <a:gd name="f30" fmla="+- f27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26" y="f25"/>
              </a:cxn>
              <a:cxn ang="f30">
                <a:pos x="f22" y="f28"/>
              </a:cxn>
              <a:cxn ang="f30">
                <a:pos x="f26" y="f29"/>
              </a:cxn>
              <a:cxn ang="f30">
                <a:pos x="f23" y="f28"/>
              </a:cxn>
            </a:cxnLst>
            <a:rect l="f22" t="f25" r="f23" b="f24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7"/>
                </a:lnTo>
                <a:cubicBezTo>
                  <a:pt x="f8" y="f9"/>
                  <a:pt x="f10" y="f11"/>
                  <a:pt x="f12" y="f6"/>
                </a:cubicBezTo>
                <a:cubicBezTo>
                  <a:pt x="f13" y="f14"/>
                  <a:pt x="f15" y="f16"/>
                  <a:pt x="f5" y="f17"/>
                </a:cubicBezTo>
                <a:close/>
              </a:path>
            </a:pathLst>
          </a:cu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81639" tIns="40820" rIns="81639" bIns="40820" anchor="ctr" compatLnSpc="0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GB" sz="1600" dirty="0">
              <a:latin typeface="Arial" pitchFamily="18"/>
              <a:ea typeface="Gothic" pitchFamily="2"/>
              <a:cs typeface="Lucidasans" pitchFamily="2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1547664" y="4725144"/>
            <a:ext cx="1304925" cy="93610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7360"/>
              <a:gd name="f8" fmla="val 13050"/>
              <a:gd name="f9" fmla="val 17220"/>
              <a:gd name="f10" fmla="val 13340"/>
              <a:gd name="f11" fmla="val 20770"/>
              <a:gd name="f12" fmla="val 5620"/>
              <a:gd name="f13" fmla="val 2860"/>
              <a:gd name="f14" fmla="val 21100"/>
              <a:gd name="f15" fmla="val 1850"/>
              <a:gd name="f16" fmla="val 20700"/>
              <a:gd name="f17" fmla="val 20120"/>
              <a:gd name="f18" fmla="+- 0 0 0"/>
              <a:gd name="f19" fmla="*/ f3 1 21600"/>
              <a:gd name="f20" fmla="*/ f4 1 21600"/>
              <a:gd name="f21" fmla="*/ f18 f0 1"/>
              <a:gd name="f22" fmla="*/ 0 f19 1"/>
              <a:gd name="f23" fmla="*/ 21600 f19 1"/>
              <a:gd name="f24" fmla="*/ 17360 f20 1"/>
              <a:gd name="f25" fmla="*/ 0 f20 1"/>
              <a:gd name="f26" fmla="*/ 10800 f19 1"/>
              <a:gd name="f27" fmla="*/ f21 1 f2"/>
              <a:gd name="f28" fmla="*/ 10800 f20 1"/>
              <a:gd name="f29" fmla="*/ 20320 f20 1"/>
              <a:gd name="f30" fmla="+- f27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26" y="f25"/>
              </a:cxn>
              <a:cxn ang="f30">
                <a:pos x="f22" y="f28"/>
              </a:cxn>
              <a:cxn ang="f30">
                <a:pos x="f26" y="f29"/>
              </a:cxn>
              <a:cxn ang="f30">
                <a:pos x="f23" y="f28"/>
              </a:cxn>
            </a:cxnLst>
            <a:rect l="f22" t="f25" r="f23" b="f24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7"/>
                </a:lnTo>
                <a:cubicBezTo>
                  <a:pt x="f8" y="f9"/>
                  <a:pt x="f10" y="f11"/>
                  <a:pt x="f12" y="f6"/>
                </a:cubicBezTo>
                <a:cubicBezTo>
                  <a:pt x="f13" y="f14"/>
                  <a:pt x="f15" y="f16"/>
                  <a:pt x="f5" y="f17"/>
                </a:cubicBezTo>
                <a:close/>
              </a:path>
            </a:pathLst>
          </a:cu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81639" tIns="40820" rIns="81639" bIns="40820" anchor="ctr" compatLnSpc="0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GB" sz="1600" dirty="0">
              <a:latin typeface="Arial" pitchFamily="18"/>
              <a:ea typeface="Gothic" pitchFamily="2"/>
              <a:cs typeface="Lucidasans" pitchFamily="2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1403648" y="4869160"/>
            <a:ext cx="1304925" cy="93610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7360"/>
              <a:gd name="f8" fmla="val 13050"/>
              <a:gd name="f9" fmla="val 17220"/>
              <a:gd name="f10" fmla="val 13340"/>
              <a:gd name="f11" fmla="val 20770"/>
              <a:gd name="f12" fmla="val 5620"/>
              <a:gd name="f13" fmla="val 2860"/>
              <a:gd name="f14" fmla="val 21100"/>
              <a:gd name="f15" fmla="val 1850"/>
              <a:gd name="f16" fmla="val 20700"/>
              <a:gd name="f17" fmla="val 20120"/>
              <a:gd name="f18" fmla="+- 0 0 0"/>
              <a:gd name="f19" fmla="*/ f3 1 21600"/>
              <a:gd name="f20" fmla="*/ f4 1 21600"/>
              <a:gd name="f21" fmla="*/ f18 f0 1"/>
              <a:gd name="f22" fmla="*/ 0 f19 1"/>
              <a:gd name="f23" fmla="*/ 21600 f19 1"/>
              <a:gd name="f24" fmla="*/ 17360 f20 1"/>
              <a:gd name="f25" fmla="*/ 0 f20 1"/>
              <a:gd name="f26" fmla="*/ 10800 f19 1"/>
              <a:gd name="f27" fmla="*/ f21 1 f2"/>
              <a:gd name="f28" fmla="*/ 10800 f20 1"/>
              <a:gd name="f29" fmla="*/ 20320 f20 1"/>
              <a:gd name="f30" fmla="+- f27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26" y="f25"/>
              </a:cxn>
              <a:cxn ang="f30">
                <a:pos x="f22" y="f28"/>
              </a:cxn>
              <a:cxn ang="f30">
                <a:pos x="f26" y="f29"/>
              </a:cxn>
              <a:cxn ang="f30">
                <a:pos x="f23" y="f28"/>
              </a:cxn>
            </a:cxnLst>
            <a:rect l="f22" t="f25" r="f23" b="f24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7"/>
                </a:lnTo>
                <a:cubicBezTo>
                  <a:pt x="f8" y="f9"/>
                  <a:pt x="f10" y="f11"/>
                  <a:pt x="f12" y="f6"/>
                </a:cubicBezTo>
                <a:cubicBezTo>
                  <a:pt x="f13" y="f14"/>
                  <a:pt x="f15" y="f16"/>
                  <a:pt x="f5" y="f17"/>
                </a:cubicBezTo>
                <a:close/>
              </a:path>
            </a:pathLst>
          </a:cu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81639" tIns="40820" rIns="81639" bIns="40820" anchor="ctr" compatLnSpc="0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dirty="0">
                <a:latin typeface="Arial" pitchFamily="18"/>
                <a:ea typeface="Gothic" pitchFamily="2"/>
                <a:cs typeface="Lucidasans" pitchFamily="2"/>
              </a:rPr>
              <a:t>Module Specific</a:t>
            </a:r>
          </a:p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dirty="0">
                <a:latin typeface="Arial" pitchFamily="18"/>
                <a:ea typeface="Gothic" pitchFamily="2"/>
                <a:cs typeface="Lucidasans" pitchFamily="2"/>
              </a:rPr>
              <a:t>Definitions</a:t>
            </a:r>
          </a:p>
        </p:txBody>
      </p:sp>
      <p:sp>
        <p:nvSpPr>
          <p:cNvPr id="17" name="Wave 16"/>
          <p:cNvSpPr/>
          <p:nvPr/>
        </p:nvSpPr>
        <p:spPr>
          <a:xfrm>
            <a:off x="1475656" y="1484784"/>
            <a:ext cx="1296144" cy="1079960"/>
          </a:xfrm>
          <a:prstGeom prst="wav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600" dirty="0">
                <a:latin typeface="Arial" pitchFamily="18"/>
                <a:ea typeface="Gothic" pitchFamily="2"/>
                <a:cs typeface="Lucidasans" pitchFamily="2"/>
              </a:rPr>
              <a:t>Build Script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Module Specific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GB" dirty="0" smtClean="0"/>
              <a:t>Builder definition files contain build information for that module</a:t>
            </a:r>
          </a:p>
          <a:p>
            <a:pPr>
              <a:defRPr/>
            </a:pPr>
            <a:r>
              <a:rPr lang="en-GB" dirty="0" smtClean="0"/>
              <a:t>They live in the file</a:t>
            </a:r>
          </a:p>
          <a:p>
            <a:pPr lvl="1">
              <a:defRPr/>
            </a:pPr>
            <a:r>
              <a:rPr lang="en-GB" dirty="0" smtClean="0">
                <a:solidFill>
                  <a:schemeClr val="accent1">
                    <a:lumMod val="75000"/>
                  </a:schemeClr>
                </a:solidFill>
                <a:latin typeface="Bitstream Vera Sans Mono" pitchFamily="49" charset="0"/>
                <a:cs typeface="Courier New" pitchFamily="49" charset="0"/>
              </a:rPr>
              <a:t>&lt;module&gt;/etc/</a:t>
            </a:r>
            <a:r>
              <a:rPr lang="en-GB" dirty="0" err="1" smtClean="0">
                <a:solidFill>
                  <a:schemeClr val="accent1">
                    <a:lumMod val="75000"/>
                  </a:schemeClr>
                </a:solidFill>
                <a:latin typeface="Bitstream Vera Sans Mono" pitchFamily="49" charset="0"/>
                <a:cs typeface="Courier New" pitchFamily="49" charset="0"/>
              </a:rPr>
              <a:t>builder.py</a:t>
            </a:r>
            <a:endParaRPr lang="en-GB" dirty="0" smtClean="0">
              <a:solidFill>
                <a:schemeClr val="accent1">
                  <a:lumMod val="75000"/>
                </a:schemeClr>
              </a:solidFill>
              <a:latin typeface="Bitstream Vera Sans Mono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GB" dirty="0" smtClean="0"/>
              <a:t>The file is loaded by the </a:t>
            </a:r>
            <a:r>
              <a:rPr lang="en-GB" smtClean="0"/>
              <a:t>builder and becomes </a:t>
            </a:r>
            <a:r>
              <a:rPr lang="en-GB" dirty="0" smtClean="0"/>
              <a:t>available as</a:t>
            </a:r>
          </a:p>
          <a:p>
            <a:pPr lvl="1">
              <a:defRPr/>
            </a:pPr>
            <a:r>
              <a:rPr lang="en-GB" dirty="0" err="1" smtClean="0">
                <a:solidFill>
                  <a:schemeClr val="accent1">
                    <a:lumMod val="75000"/>
                  </a:schemeClr>
                </a:solidFill>
                <a:latin typeface="Bitstream Vera Sans Mono" pitchFamily="49" charset="0"/>
                <a:cs typeface="Courier New" pitchFamily="49" charset="0"/>
              </a:rPr>
              <a:t>iocbuilder.modules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  <a:latin typeface="Bitstream Vera Sans Mono" pitchFamily="49" charset="0"/>
                <a:cs typeface="Courier New" pitchFamily="49" charset="0"/>
              </a:rPr>
              <a:t>.&lt;module&gt;</a:t>
            </a:r>
          </a:p>
          <a:p>
            <a:pPr>
              <a:defRPr/>
            </a:pPr>
            <a:r>
              <a:rPr lang="en-GB" dirty="0" smtClean="0"/>
              <a:t>They typically contain </a:t>
            </a:r>
            <a:r>
              <a:rPr lang="en-GB" dirty="0" err="1" smtClean="0"/>
              <a:t>AutoSubstitution</a:t>
            </a:r>
            <a:r>
              <a:rPr lang="en-GB" dirty="0" smtClean="0"/>
              <a:t> or Device subclasses that are instantiated to create an IOC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Pointers and documentation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Diamond controls downloads</a:t>
            </a:r>
          </a:p>
          <a:p>
            <a:pPr lvl="1"/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controls.diamond.ac.uk/downloads/python/iocbuilder/</a:t>
            </a:r>
            <a:endParaRPr lang="en-GB" dirty="0"/>
          </a:p>
          <a:p>
            <a:r>
              <a:rPr lang="en-GB" dirty="0" smtClean="0"/>
              <a:t>ICALEPCS 2011 paper “An EPICS IOC builder” </a:t>
            </a:r>
            <a:r>
              <a:rPr lang="en-GB" dirty="0" smtClean="0">
                <a:hlinkClick r:id="rId3"/>
              </a:rPr>
              <a:t>(abstract)</a:t>
            </a:r>
            <a:r>
              <a:rPr lang="en-GB" dirty="0" smtClean="0"/>
              <a:t> </a:t>
            </a:r>
            <a:r>
              <a:rPr lang="en-GB" dirty="0" smtClean="0">
                <a:hlinkClick r:id="rId4"/>
              </a:rPr>
              <a:t>(pdf)</a:t>
            </a:r>
            <a:endParaRPr lang="en-GB" dirty="0" smtClean="0"/>
          </a:p>
          <a:p>
            <a:r>
              <a:rPr lang="en-GB" dirty="0" err="1" smtClean="0"/>
              <a:t>Github</a:t>
            </a:r>
            <a:r>
              <a:rPr lang="en-GB" dirty="0" smtClean="0"/>
              <a:t> sources</a:t>
            </a:r>
            <a:r>
              <a:rPr lang="en-GB" dirty="0"/>
              <a:t> </a:t>
            </a:r>
            <a:r>
              <a:rPr lang="en-GB" dirty="0">
                <a:hlinkClick r:id="rId5"/>
              </a:rPr>
              <a:t>https://github.com/Araneidae/iocbuilder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80210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 idx="4294967295"/>
          </p:nvPr>
        </p:nvSpPr>
        <p:spPr>
          <a:xfrm>
            <a:off x="457200" y="522972"/>
            <a:ext cx="8228013" cy="646331"/>
          </a:xfrm>
        </p:spPr>
        <p:txBody>
          <a:bodyPr>
            <a:spAutoFit/>
          </a:bodyPr>
          <a:lstStyle/>
          <a:p>
            <a:r>
              <a:rPr lang="en-GB" altLang="en-US" sz="3600" dirty="0" smtClean="0"/>
              <a:t>Scripted IOC build (demo if possible)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3000" y="1306513"/>
            <a:ext cx="7021513" cy="554037"/>
          </a:xfrm>
          <a:prstGeom prst="rect">
            <a:avLst/>
          </a:prstGeom>
          <a:noFill/>
          <a:ln>
            <a:noFill/>
          </a:ln>
        </p:spPr>
        <p:txBody>
          <a:bodyPr lIns="81639" tIns="40820" rIns="81639" bIns="40820" compatLnSpc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dirty="0">
                <a:latin typeface="Arial" pitchFamily="18"/>
                <a:ea typeface="Gothic" pitchFamily="2"/>
                <a:cs typeface="Lucidasans" pitchFamily="2"/>
              </a:rPr>
              <a:t>Hardware definitions are more involved.  This is a simplified fragment of </a:t>
            </a:r>
            <a:r>
              <a:rPr lang="en-GB" sz="1600" dirty="0" smtClean="0">
                <a:latin typeface="Arial" pitchFamily="18"/>
                <a:ea typeface="Gothic" pitchFamily="2"/>
                <a:cs typeface="Lucidasans" pitchFamily="2"/>
              </a:rPr>
              <a:t> an example builder </a:t>
            </a:r>
            <a:r>
              <a:rPr lang="en-GB" sz="1600" dirty="0">
                <a:latin typeface="Arial" pitchFamily="18"/>
                <a:ea typeface="Gothic" pitchFamily="2"/>
                <a:cs typeface="Lucidasans" pitchFamily="2"/>
              </a:rPr>
              <a:t>definition file: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3568" y="1860550"/>
            <a:ext cx="8001645" cy="4329754"/>
          </a:xfrm>
          <a:prstGeom prst="rect">
            <a:avLst/>
          </a:prstGeom>
          <a:noFill/>
          <a:ln>
            <a:noFill/>
          </a:ln>
        </p:spPr>
        <p:txBody>
          <a:bodyPr wrap="square" lIns="81639" tIns="40820" rIns="81639" bIns="40820" compatLnSpc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dirty="0" smtClean="0">
                <a:latin typeface="Arial" pitchFamily="18"/>
                <a:ea typeface="Gothic" pitchFamily="2"/>
                <a:cs typeface="Lucidasans" pitchFamily="2"/>
              </a:rPr>
              <a:t>from </a:t>
            </a:r>
            <a:r>
              <a:rPr lang="en-GB" sz="1600" dirty="0" err="1">
                <a:latin typeface="Arial" pitchFamily="18"/>
                <a:ea typeface="Gothic" pitchFamily="2"/>
                <a:cs typeface="Lucidasans" pitchFamily="2"/>
              </a:rPr>
              <a:t>pkg_resources</a:t>
            </a:r>
            <a:r>
              <a:rPr lang="en-GB" sz="1600" dirty="0">
                <a:latin typeface="Arial" pitchFamily="18"/>
                <a:ea typeface="Gothic" pitchFamily="2"/>
                <a:cs typeface="Lucidasans" pitchFamily="2"/>
              </a:rPr>
              <a:t> import require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dirty="0">
                <a:latin typeface="Arial" pitchFamily="18"/>
                <a:ea typeface="Gothic" pitchFamily="2"/>
                <a:cs typeface="Lucidasans" pitchFamily="2"/>
              </a:rPr>
              <a:t>require("</a:t>
            </a:r>
            <a:r>
              <a:rPr lang="en-GB" sz="1600" dirty="0" err="1">
                <a:latin typeface="Arial" pitchFamily="18"/>
                <a:ea typeface="Gothic" pitchFamily="2"/>
                <a:cs typeface="Lucidasans" pitchFamily="2"/>
              </a:rPr>
              <a:t>iocbuilder</a:t>
            </a:r>
            <a:r>
              <a:rPr lang="en-GB" sz="1600" dirty="0">
                <a:latin typeface="Arial" pitchFamily="18"/>
                <a:ea typeface="Gothic" pitchFamily="2"/>
                <a:cs typeface="Lucidasans" pitchFamily="2"/>
              </a:rPr>
              <a:t>==3.54")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dirty="0">
                <a:latin typeface="Arial" pitchFamily="18"/>
                <a:ea typeface="Gothic" pitchFamily="2"/>
                <a:cs typeface="Lucidasans" pitchFamily="2"/>
              </a:rPr>
              <a:t>import </a:t>
            </a:r>
            <a:r>
              <a:rPr lang="en-GB" sz="1600" dirty="0" err="1">
                <a:latin typeface="Arial" pitchFamily="18"/>
                <a:ea typeface="Gothic" pitchFamily="2"/>
                <a:cs typeface="Lucidasans" pitchFamily="2"/>
              </a:rPr>
              <a:t>iocbuilder</a:t>
            </a:r>
            <a:endParaRPr lang="en-GB" sz="1600" dirty="0">
              <a:latin typeface="Arial" pitchFamily="18"/>
              <a:ea typeface="Gothic" pitchFamily="2"/>
              <a:cs typeface="Lucidasans" pitchFamily="2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dirty="0" err="1">
                <a:latin typeface="Arial" pitchFamily="18"/>
                <a:ea typeface="Gothic" pitchFamily="2"/>
                <a:cs typeface="Lucidasans" pitchFamily="2"/>
              </a:rPr>
              <a:t>iocbuilder.ConfigureIOC</a:t>
            </a:r>
            <a:r>
              <a:rPr lang="en-GB" sz="1600" dirty="0">
                <a:latin typeface="Arial" pitchFamily="18"/>
                <a:ea typeface="Gothic" pitchFamily="2"/>
                <a:cs typeface="Lucidasans" pitchFamily="2"/>
              </a:rPr>
              <a:t>(architecture = 'linux-x86_64')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dirty="0">
                <a:latin typeface="Arial" pitchFamily="18"/>
                <a:ea typeface="Gothic" pitchFamily="2"/>
                <a:cs typeface="Lucidasans" pitchFamily="2"/>
              </a:rPr>
              <a:t>from </a:t>
            </a:r>
            <a:r>
              <a:rPr lang="en-GB" sz="1600" dirty="0" err="1">
                <a:latin typeface="Arial" pitchFamily="18"/>
                <a:ea typeface="Gothic" pitchFamily="2"/>
                <a:cs typeface="Lucidasans" pitchFamily="2"/>
              </a:rPr>
              <a:t>iocbuilder</a:t>
            </a:r>
            <a:r>
              <a:rPr lang="en-GB" sz="1600" dirty="0">
                <a:latin typeface="Arial" pitchFamily="18"/>
                <a:ea typeface="Gothic" pitchFamily="2"/>
                <a:cs typeface="Lucidasans" pitchFamily="2"/>
              </a:rPr>
              <a:t> import *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dirty="0" err="1">
                <a:latin typeface="Arial" pitchFamily="18"/>
                <a:ea typeface="Gothic" pitchFamily="2"/>
                <a:cs typeface="Lucidasans" pitchFamily="2"/>
              </a:rPr>
              <a:t>ModuleVersion</a:t>
            </a:r>
            <a:r>
              <a:rPr lang="en-GB" sz="1600" dirty="0">
                <a:latin typeface="Arial" pitchFamily="18"/>
                <a:ea typeface="Gothic" pitchFamily="2"/>
                <a:cs typeface="Lucidasans" pitchFamily="2"/>
              </a:rPr>
              <a:t>('</a:t>
            </a:r>
            <a:r>
              <a:rPr lang="en-GB" sz="1600" dirty="0" err="1">
                <a:latin typeface="Arial" pitchFamily="18"/>
                <a:ea typeface="Gothic" pitchFamily="2"/>
                <a:cs typeface="Lucidasans" pitchFamily="2"/>
              </a:rPr>
              <a:t>asyn</a:t>
            </a:r>
            <a:r>
              <a:rPr lang="en-GB" sz="1600" dirty="0">
                <a:latin typeface="Arial" pitchFamily="18"/>
                <a:ea typeface="Gothic" pitchFamily="2"/>
                <a:cs typeface="Lucidasans" pitchFamily="2"/>
              </a:rPr>
              <a:t>', '4-26')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dirty="0" smtClean="0">
                <a:latin typeface="Arial" pitchFamily="18"/>
                <a:ea typeface="Gothic" pitchFamily="2"/>
                <a:cs typeface="Lucidasans" pitchFamily="2"/>
              </a:rPr>
              <a:t>….</a:t>
            </a:r>
            <a:endParaRPr lang="en-GB" sz="1600" dirty="0">
              <a:latin typeface="Arial" pitchFamily="18"/>
              <a:ea typeface="Gothic" pitchFamily="2"/>
              <a:cs typeface="Lucidasans" pitchFamily="2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dirty="0" err="1" smtClean="0">
                <a:latin typeface="Arial" pitchFamily="18"/>
                <a:ea typeface="Gothic" pitchFamily="2"/>
                <a:cs typeface="Lucidasans" pitchFamily="2"/>
              </a:rPr>
              <a:t>ModuleVersion</a:t>
            </a:r>
            <a:r>
              <a:rPr lang="en-GB" sz="1600" dirty="0">
                <a:latin typeface="Arial" pitchFamily="18"/>
                <a:ea typeface="Gothic" pitchFamily="2"/>
                <a:cs typeface="Lucidasans" pitchFamily="2"/>
              </a:rPr>
              <a:t>('</a:t>
            </a:r>
            <a:r>
              <a:rPr lang="en-GB" sz="1600" dirty="0" err="1">
                <a:latin typeface="Arial" pitchFamily="18"/>
                <a:ea typeface="Gothic" pitchFamily="2"/>
                <a:cs typeface="Lucidasans" pitchFamily="2"/>
              </a:rPr>
              <a:t>ADCore</a:t>
            </a:r>
            <a:r>
              <a:rPr lang="en-GB" sz="1600" dirty="0">
                <a:latin typeface="Arial" pitchFamily="18"/>
                <a:ea typeface="Gothic" pitchFamily="2"/>
                <a:cs typeface="Lucidasans" pitchFamily="2"/>
              </a:rPr>
              <a:t>', '2-4dls8')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dirty="0" err="1" smtClean="0">
                <a:latin typeface="Arial" pitchFamily="18"/>
                <a:ea typeface="Gothic" pitchFamily="2"/>
                <a:cs typeface="Lucidasans" pitchFamily="2"/>
              </a:rPr>
              <a:t>ModuleVersion</a:t>
            </a:r>
            <a:r>
              <a:rPr lang="en-GB" sz="1600" dirty="0">
                <a:latin typeface="Arial" pitchFamily="18"/>
                <a:ea typeface="Gothic" pitchFamily="2"/>
                <a:cs typeface="Lucidasans" pitchFamily="2"/>
              </a:rPr>
              <a:t>('</a:t>
            </a:r>
            <a:r>
              <a:rPr lang="en-GB" sz="1600" dirty="0" err="1">
                <a:latin typeface="Arial" pitchFamily="18"/>
                <a:ea typeface="Gothic" pitchFamily="2"/>
                <a:cs typeface="Lucidasans" pitchFamily="2"/>
              </a:rPr>
              <a:t>ADPilatus</a:t>
            </a:r>
            <a:r>
              <a:rPr lang="en-GB" sz="1600" dirty="0">
                <a:latin typeface="Arial" pitchFamily="18"/>
                <a:ea typeface="Gothic" pitchFamily="2"/>
                <a:cs typeface="Lucidasans" pitchFamily="2"/>
              </a:rPr>
              <a:t>', '2-1dls13')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dirty="0" err="1">
                <a:latin typeface="Arial" pitchFamily="18"/>
                <a:ea typeface="Gothic" pitchFamily="2"/>
                <a:cs typeface="Lucidasans" pitchFamily="2"/>
              </a:rPr>
              <a:t>ioc</a:t>
            </a:r>
            <a:r>
              <a:rPr lang="en-GB" sz="1600" dirty="0">
                <a:latin typeface="Arial" pitchFamily="18"/>
                <a:ea typeface="Gothic" pitchFamily="2"/>
                <a:cs typeface="Lucidasans" pitchFamily="2"/>
              </a:rPr>
              <a:t> = </a:t>
            </a:r>
            <a:r>
              <a:rPr lang="en-GB" sz="1600" dirty="0" err="1">
                <a:latin typeface="Arial" pitchFamily="18"/>
                <a:ea typeface="Gothic" pitchFamily="2"/>
                <a:cs typeface="Lucidasans" pitchFamily="2"/>
              </a:rPr>
              <a:t>modules.devIocStats.devIocStatsHelper</a:t>
            </a:r>
            <a:r>
              <a:rPr lang="en-GB" sz="1600" dirty="0">
                <a:latin typeface="Arial" pitchFamily="18"/>
                <a:ea typeface="Gothic" pitchFamily="2"/>
                <a:cs typeface="Lucidasans" pitchFamily="2"/>
              </a:rPr>
              <a:t>(</a:t>
            </a:r>
            <a:r>
              <a:rPr lang="en-GB" sz="1600" dirty="0" err="1">
                <a:latin typeface="Arial" pitchFamily="18"/>
                <a:ea typeface="Gothic" pitchFamily="2"/>
                <a:cs typeface="Lucidasans" pitchFamily="2"/>
              </a:rPr>
              <a:t>ioc</a:t>
            </a:r>
            <a:r>
              <a:rPr lang="en-GB" sz="1600" dirty="0">
                <a:latin typeface="Arial" pitchFamily="18"/>
                <a:ea typeface="Gothic" pitchFamily="2"/>
                <a:cs typeface="Lucidasans" pitchFamily="2"/>
              </a:rPr>
              <a:t>='RJ01Q-CS-IOC-16', name = 'IOCS.CS16')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dirty="0" err="1">
                <a:latin typeface="Arial" pitchFamily="18"/>
                <a:ea typeface="Gothic" pitchFamily="2"/>
                <a:cs typeface="Lucidasans" pitchFamily="2"/>
              </a:rPr>
              <a:t>det</a:t>
            </a:r>
            <a:r>
              <a:rPr lang="en-GB" sz="1600" dirty="0">
                <a:latin typeface="Arial" pitchFamily="18"/>
                <a:ea typeface="Gothic" pitchFamily="2"/>
                <a:cs typeface="Lucidasans" pitchFamily="2"/>
              </a:rPr>
              <a:t> = </a:t>
            </a:r>
            <a:r>
              <a:rPr lang="en-GB" sz="1600" dirty="0" err="1">
                <a:latin typeface="Arial" pitchFamily="18"/>
                <a:ea typeface="Gothic" pitchFamily="2"/>
                <a:cs typeface="Lucidasans" pitchFamily="2"/>
              </a:rPr>
              <a:t>modules.ADPilatus.pilatusDetector</a:t>
            </a:r>
            <a:r>
              <a:rPr lang="en-GB" sz="1600" dirty="0">
                <a:latin typeface="Arial" pitchFamily="18"/>
                <a:ea typeface="Gothic" pitchFamily="2"/>
                <a:cs typeface="Lucidasans" pitchFamily="2"/>
              </a:rPr>
              <a:t>(PORT="SAXS.PIL.CAM",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dirty="0" smtClean="0">
                <a:latin typeface="Arial" pitchFamily="18"/>
                <a:ea typeface="Gothic" pitchFamily="2"/>
                <a:cs typeface="Lucidasans" pitchFamily="2"/>
              </a:rPr>
              <a:t>         CAMSERVER</a:t>
            </a:r>
            <a:r>
              <a:rPr lang="en-GB" sz="1600" dirty="0">
                <a:latin typeface="Arial" pitchFamily="18"/>
                <a:ea typeface="Gothic" pitchFamily="2"/>
                <a:cs typeface="Lucidasans" pitchFamily="2"/>
              </a:rPr>
              <a:t>="10.10.10.100:41234</a:t>
            </a:r>
            <a:r>
              <a:rPr lang="en-GB" sz="1600" dirty="0" smtClean="0">
                <a:latin typeface="Arial" pitchFamily="18"/>
                <a:ea typeface="Gothic" pitchFamily="2"/>
                <a:cs typeface="Lucidasans" pitchFamily="2"/>
              </a:rPr>
              <a:t>", XSIZE=1475</a:t>
            </a:r>
            <a:r>
              <a:rPr lang="en-GB" sz="1600" dirty="0">
                <a:latin typeface="Arial" pitchFamily="18"/>
                <a:ea typeface="Gothic" pitchFamily="2"/>
                <a:cs typeface="Lucidasans" pitchFamily="2"/>
              </a:rPr>
              <a:t>, YSIZE=1679,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dirty="0" smtClean="0">
                <a:latin typeface="Arial" pitchFamily="18"/>
                <a:ea typeface="Gothic" pitchFamily="2"/>
                <a:cs typeface="Lucidasans" pitchFamily="2"/>
              </a:rPr>
              <a:t>         </a:t>
            </a:r>
            <a:r>
              <a:rPr lang="en-GB" sz="1600" dirty="0">
                <a:latin typeface="Arial" pitchFamily="18"/>
                <a:ea typeface="Gothic" pitchFamily="2"/>
                <a:cs typeface="Lucidasans" pitchFamily="2"/>
              </a:rPr>
              <a:t>BUFFERS=100</a:t>
            </a:r>
            <a:r>
              <a:rPr lang="en-GB" sz="1600" dirty="0" smtClean="0">
                <a:latin typeface="Arial" pitchFamily="18"/>
                <a:ea typeface="Gothic" pitchFamily="2"/>
                <a:cs typeface="Lucidasans" pitchFamily="2"/>
              </a:rPr>
              <a:t>, CBF_TRANSFER=0, CAMSERVER_HOST</a:t>
            </a:r>
            <a:r>
              <a:rPr lang="en-GB" sz="1600" dirty="0">
                <a:latin typeface="Arial" pitchFamily="18"/>
                <a:ea typeface="Gothic" pitchFamily="2"/>
                <a:cs typeface="Lucidasans" pitchFamily="2"/>
              </a:rPr>
              <a:t>="10.10.10.100",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dirty="0" smtClean="0">
                <a:latin typeface="Arial" pitchFamily="18"/>
                <a:ea typeface="Gothic" pitchFamily="2"/>
                <a:cs typeface="Lucidasans" pitchFamily="2"/>
              </a:rPr>
              <a:t>         </a:t>
            </a:r>
            <a:r>
              <a:rPr lang="en-GB" sz="1600" dirty="0">
                <a:latin typeface="Arial" pitchFamily="18"/>
                <a:ea typeface="Gothic" pitchFamily="2"/>
                <a:cs typeface="Lucidasans" pitchFamily="2"/>
              </a:rPr>
              <a:t>TIMEOUT="1</a:t>
            </a:r>
            <a:r>
              <a:rPr lang="en-GB" sz="1600" dirty="0" smtClean="0">
                <a:latin typeface="Arial" pitchFamily="18"/>
                <a:ea typeface="Gothic" pitchFamily="2"/>
                <a:cs typeface="Lucidasans" pitchFamily="2"/>
              </a:rPr>
              <a:t>", CBF_TEMPLATE_LOCATION</a:t>
            </a:r>
            <a:r>
              <a:rPr lang="en-GB" sz="1600" dirty="0">
                <a:latin typeface="Arial" pitchFamily="18"/>
                <a:ea typeface="Gothic" pitchFamily="2"/>
                <a:cs typeface="Lucidasans" pitchFamily="2"/>
              </a:rPr>
              <a:t>="/</a:t>
            </a:r>
            <a:r>
              <a:rPr lang="en-GB" sz="1600" dirty="0" err="1">
                <a:latin typeface="Arial" pitchFamily="18"/>
                <a:ea typeface="Gothic" pitchFamily="2"/>
                <a:cs typeface="Lucidasans" pitchFamily="2"/>
              </a:rPr>
              <a:t>tmp</a:t>
            </a:r>
            <a:r>
              <a:rPr lang="en-GB" sz="1600" dirty="0">
                <a:latin typeface="Arial" pitchFamily="18"/>
                <a:ea typeface="Gothic" pitchFamily="2"/>
                <a:cs typeface="Lucidasans" pitchFamily="2"/>
              </a:rPr>
              <a:t>/</a:t>
            </a:r>
            <a:r>
              <a:rPr lang="en-GB" sz="1600" dirty="0" err="1">
                <a:latin typeface="Arial" pitchFamily="18"/>
                <a:ea typeface="Gothic" pitchFamily="2"/>
                <a:cs typeface="Lucidasans" pitchFamily="2"/>
              </a:rPr>
              <a:t>cbf_templates</a:t>
            </a:r>
            <a:r>
              <a:rPr lang="en-GB" sz="1600" dirty="0">
                <a:latin typeface="Arial" pitchFamily="18"/>
                <a:ea typeface="Gothic" pitchFamily="2"/>
                <a:cs typeface="Lucidasans" pitchFamily="2"/>
              </a:rPr>
              <a:t>",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dirty="0" smtClean="0">
                <a:latin typeface="Arial" pitchFamily="18"/>
                <a:ea typeface="Gothic" pitchFamily="2"/>
                <a:cs typeface="Lucidasans" pitchFamily="2"/>
              </a:rPr>
              <a:t>         ADDR=0, P=“RJ01Q-EA-PILAT-01", R</a:t>
            </a:r>
            <a:r>
              <a:rPr lang="en-GB" sz="1600" dirty="0">
                <a:latin typeface="Arial" pitchFamily="18"/>
                <a:ea typeface="Gothic" pitchFamily="2"/>
                <a:cs typeface="Lucidasans" pitchFamily="2"/>
              </a:rPr>
              <a:t>=":CAM:")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dirty="0" err="1" smtClean="0">
                <a:latin typeface="Arial" pitchFamily="18"/>
                <a:ea typeface="Gothic" pitchFamily="2"/>
                <a:cs typeface="Lucidasans" pitchFamily="2"/>
              </a:rPr>
              <a:t>WriteNamedIoc</a:t>
            </a:r>
            <a:r>
              <a:rPr lang="en-GB" sz="1600" dirty="0">
                <a:latin typeface="Arial" pitchFamily="18"/>
                <a:ea typeface="Gothic" pitchFamily="2"/>
                <a:cs typeface="Lucidasans" pitchFamily="2"/>
              </a:rPr>
              <a:t>('/</a:t>
            </a:r>
            <a:r>
              <a:rPr lang="en-GB" sz="1600" dirty="0" err="1">
                <a:latin typeface="Arial" pitchFamily="18"/>
                <a:ea typeface="Gothic" pitchFamily="2"/>
                <a:cs typeface="Lucidasans" pitchFamily="2"/>
              </a:rPr>
              <a:t>tmp</a:t>
            </a:r>
            <a:r>
              <a:rPr lang="en-GB" sz="1600" dirty="0">
                <a:latin typeface="Arial" pitchFamily="18"/>
                <a:ea typeface="Gothic" pitchFamily="2"/>
                <a:cs typeface="Lucidasans" pitchFamily="2"/>
              </a:rPr>
              <a:t>/a3', 'TEST-IOC</a:t>
            </a:r>
            <a:r>
              <a:rPr lang="en-GB" sz="1600" dirty="0" smtClean="0">
                <a:latin typeface="Arial" pitchFamily="18"/>
                <a:ea typeface="Gothic" pitchFamily="2"/>
                <a:cs typeface="Lucidasans" pitchFamily="2"/>
              </a:rPr>
              <a:t>', </a:t>
            </a:r>
            <a:r>
              <a:rPr lang="en-GB" sz="1600" dirty="0" err="1" smtClean="0">
                <a:latin typeface="Arial" pitchFamily="18"/>
                <a:ea typeface="Gothic" pitchFamily="2"/>
                <a:cs typeface="Lucidasans" pitchFamily="2"/>
              </a:rPr>
              <a:t>edm_screen</a:t>
            </a:r>
            <a:r>
              <a:rPr lang="en-GB" sz="1600" dirty="0" smtClean="0">
                <a:latin typeface="Arial" pitchFamily="18"/>
                <a:ea typeface="Gothic" pitchFamily="2"/>
                <a:cs typeface="Lucidasans" pitchFamily="2"/>
              </a:rPr>
              <a:t> </a:t>
            </a:r>
            <a:r>
              <a:rPr lang="en-GB" sz="1600" dirty="0">
                <a:latin typeface="Arial" pitchFamily="18"/>
                <a:ea typeface="Gothic" pitchFamily="2"/>
                <a:cs typeface="Lucidasans" pitchFamily="2"/>
              </a:rPr>
              <a:t>= True)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GB" sz="1600" dirty="0">
              <a:latin typeface="Arial" pitchFamily="18"/>
              <a:ea typeface="Gothic" pitchFamily="2"/>
              <a:cs typeface="Lucidasans" pitchFamily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ln>
          <a:noFill/>
        </a:ln>
      </a:spPr>
      <a:bodyPr vert="horz" lIns="81639" tIns="40820" rIns="81639" bIns="40820" compatLnSpc="0">
        <a:spAutoFit/>
      </a:bodyPr>
      <a:lstStyle>
        <a:defPPr>
          <a:spcBef>
            <a:spcPts val="0"/>
          </a:spcBef>
          <a:spcAft>
            <a:spcPts val="0"/>
          </a:spcAft>
          <a:defRPr sz="1600" dirty="0">
            <a:latin typeface="Arial" pitchFamily="18"/>
            <a:ea typeface="Gothic" pitchFamily="2"/>
            <a:cs typeface="Lucidasans" pitchFamily="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00B17771010F46AADDCBE3128DD753" ma:contentTypeVersion="0" ma:contentTypeDescription="Create a new document." ma:contentTypeScope="" ma:versionID="12fa91ff39694084a77a4100e68def18">
  <xsd:schema xmlns:xsd="http://www.w3.org/2001/XMLSchema" xmlns:p="http://schemas.microsoft.com/office/2006/metadata/properties" xmlns:ns2="77B100AA-0171-460F-AADD-CBE3128DD753" targetNamespace="http://schemas.microsoft.com/office/2006/metadata/properties" ma:root="true" ma:fieldsID="3096fc5289772df6097e58921dd28ac5" ns2:_="">
    <xsd:import namespace="77B100AA-0171-460F-AADD-CBE3128DD753"/>
    <xsd:element name="properties">
      <xsd:complexType>
        <xsd:sequence>
          <xsd:element name="documentManagement">
            <xsd:complexType>
              <xsd:all>
                <xsd:element ref="ns2:Author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77B100AA-0171-460F-AADD-CBE3128DD753" elementFormDefault="qualified">
    <xsd:import namespace="http://schemas.microsoft.com/office/2006/documentManagement/types"/>
    <xsd:element name="Author0" ma:index="8" ma:displayName="Author" ma:internalName="Author0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uthor0 xmlns="77B100AA-0171-460F-AADD-CBE3128DD753">Sarah Bucknall</Author0>
  </documentManagement>
</p:properties>
</file>

<file path=customXml/itemProps1.xml><?xml version="1.0" encoding="utf-8"?>
<ds:datastoreItem xmlns:ds="http://schemas.openxmlformats.org/officeDocument/2006/customXml" ds:itemID="{565DBD5E-9687-4B8D-A3EB-7777425A782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3D37FA2-BCE2-4B02-B7F3-2AE504E125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B100AA-0171-460F-AADD-CBE3128DD75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2730D633-EA96-4BC9-9826-B420276253BF}">
  <ds:schemaRefs>
    <ds:schemaRef ds:uri="http://www.w3.org/XML/1998/namespace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77B100AA-0171-460F-AADD-CBE3128DD753"/>
    <ds:schemaRef ds:uri="http://purl.org/dc/elements/1.1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7958</TotalTime>
  <Words>594</Words>
  <Application>Microsoft Office PowerPoint</Application>
  <PresentationFormat>On-screen Show (4:3)</PresentationFormat>
  <Paragraphs>113</Paragraphs>
  <Slides>16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Using iocbuilder</vt:lpstr>
      <vt:lpstr>Overview</vt:lpstr>
      <vt:lpstr>Introduction</vt:lpstr>
      <vt:lpstr>Original motivation: a set of classes for generating .db files from Python</vt:lpstr>
      <vt:lpstr>Extending to building entire IOC</vt:lpstr>
      <vt:lpstr>IOC Builder building an IOC</vt:lpstr>
      <vt:lpstr>Module Specific Definitions</vt:lpstr>
      <vt:lpstr>Pointers and documentation</vt:lpstr>
      <vt:lpstr>Scripted IOC build (demo if possible)</vt:lpstr>
      <vt:lpstr>Xmlbuilder – What is it? Demo if possible too</vt:lpstr>
      <vt:lpstr>Why use the IOC Builder?</vt:lpstr>
      <vt:lpstr>Look under the hood</vt:lpstr>
      <vt:lpstr>Python loading paths (1/2)</vt:lpstr>
      <vt:lpstr>Python loading paths (2/2)</vt:lpstr>
      <vt:lpstr>Conclusion</vt:lpstr>
      <vt:lpstr>Thank you for the interest</vt:lpstr>
    </vt:vector>
  </TitlesOfParts>
  <Company>Creative Design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Diamond template</dc:title>
  <dc:creator>R</dc:creator>
  <cp:lastModifiedBy>Mercado, Ronaldo (DLSLtd,RAL,TEC)</cp:lastModifiedBy>
  <cp:revision>92</cp:revision>
  <dcterms:created xsi:type="dcterms:W3CDTF">2007-04-29T14:34:10Z</dcterms:created>
  <dcterms:modified xsi:type="dcterms:W3CDTF">2017-05-23T12:50:12Z</dcterms:modified>
</cp:coreProperties>
</file>