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3C27C13-0103-4FB1-AC8E-DCE4CA7B07B4}">
  <a:tblStyle styleId="{B3C27C13-0103-4FB1-AC8E-DCE4CA7B07B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8b051ded90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8b051ded90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The cv parameter tells GridSearchCV how to split the data for evaluation. With cv=5, the following process is repeated for every combination of hyperparameters: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The dataset is divided into five equal-sized "folds" or subsets.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The model is trained on four of these folds, which are combined to form the training set.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The trained model's performance is then evaluated on the single remaining fold, which serves as the validation set.</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This process is repeated five times, with each of the five folds serving as the validation set exactly once.</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    The scores from each of the five validation runs are averaged to get a single, more reliable performance metric for that specific hyperparameter combination.</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max features: This parameter controls the maximum number of features (columns) that the model considers for the best possible split when building an individual decision tree. It is particularly important for models like Random Forest, which is an ensemble of many decision trees.</a:t>
            </a:r>
            <a:endParaRPr sz="1050">
              <a:solidFill>
                <a:srgbClr val="D4D4D4"/>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min samples split: This parameter controls the minimum number of samples required to split an internal node in a decision tree.</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8b051ded90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8b051ded9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8b051ded90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8b051ded90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8b051ded9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8b051ded9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8b051ded90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8b051ded90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8b051ded90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8b051ded90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8b051ded9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8b051ded9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8b051ded9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8b051ded9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8b051ded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8b051ded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8b051ded9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8b051ded9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D4D4D4"/>
                </a:solidFill>
                <a:highlight>
                  <a:srgbClr val="1E1E1E"/>
                </a:highlight>
                <a:latin typeface="Courier New"/>
                <a:ea typeface="Courier New"/>
                <a:cs typeface="Courier New"/>
                <a:sym typeface="Courier New"/>
              </a:rPr>
              <a:t>Bagging: "Bagging," short for Bootstrap Aggregating, is a machine learning ensemble method that improves model stability and accuracy by creating multiple models from random subsets of the training data and combining their predictions. The process involves bootstrapping (sampling with replacement) to create these subsets, training a base model on each subset, and then aggregating their outputs (e.g., through averaging for regression or majority vote for classification) to reduce variance and the risk of overfitting. A well-known example of a bagging algorithm is the Random Forest.</a:t>
            </a:r>
            <a:endParaRPr sz="105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8b051ded9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8b051ded9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8b051ded9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8b051ded9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8b051ded9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8b051ded9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8b051ded90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8b051ded90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github.com/oxerz8/IIT-Roorkee-Capstone-Project-Sydney-Rain-Prediction" TargetMode="External"/><Relationship Id="rId4" Type="http://schemas.openxmlformats.org/officeDocument/2006/relationships/hyperlink" Target="https://www.kaggle.com/datasets/jsphyg/weather-dataset-rattle-packag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914400" rtl="0" algn="l">
              <a:lnSpc>
                <a:spcPct val="115000"/>
              </a:lnSpc>
              <a:spcBef>
                <a:spcPts val="0"/>
              </a:spcBef>
              <a:spcAft>
                <a:spcPts val="0"/>
              </a:spcAft>
              <a:buNone/>
            </a:pPr>
            <a:r>
              <a:rPr b="1" lang="en" sz="3300"/>
              <a:t>	Machine Learning Model on </a:t>
            </a:r>
            <a:endParaRPr b="1" sz="3300"/>
          </a:p>
          <a:p>
            <a:pPr indent="0" lvl="0" marL="0" rtl="0" algn="l">
              <a:lnSpc>
                <a:spcPct val="115000"/>
              </a:lnSpc>
              <a:spcBef>
                <a:spcPts val="0"/>
              </a:spcBef>
              <a:spcAft>
                <a:spcPts val="0"/>
              </a:spcAft>
              <a:buClr>
                <a:schemeClr val="dk1"/>
              </a:buClr>
              <a:buSzPct val="33333"/>
              <a:buFont typeface="Arial"/>
              <a:buNone/>
            </a:pPr>
            <a:r>
              <a:rPr b="1" lang="en" sz="3300"/>
              <a:t>        		     Rain Prediction</a:t>
            </a:r>
            <a:endParaRPr b="1" sz="7400"/>
          </a:p>
        </p:txBody>
      </p:sp>
      <p:sp>
        <p:nvSpPr>
          <p:cNvPr id="68" name="Google Shape;68;p13"/>
          <p:cNvSpPr txBox="1"/>
          <p:nvPr>
            <p:ph idx="1" type="subTitle"/>
          </p:nvPr>
        </p:nvSpPr>
        <p:spPr>
          <a:xfrm>
            <a:off x="311700" y="3205111"/>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By Sidharth Khurana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Model Summary</a:t>
            </a:r>
            <a:endParaRPr/>
          </a:p>
        </p:txBody>
      </p:sp>
      <p:sp>
        <p:nvSpPr>
          <p:cNvPr id="125" name="Google Shape;125;p22"/>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Parameters of Grid Search CV:</a:t>
            </a:r>
            <a:endParaRPr/>
          </a:p>
          <a:p>
            <a:pPr indent="-329170" lvl="0" marL="457200" rtl="0" algn="l">
              <a:spcBef>
                <a:spcPts val="1200"/>
              </a:spcBef>
              <a:spcAft>
                <a:spcPts val="0"/>
              </a:spcAft>
              <a:buSzPts val="1584"/>
              <a:buChar char="-"/>
            </a:pPr>
            <a:r>
              <a:rPr lang="en" sz="1583"/>
              <a:t>CV=5</a:t>
            </a:r>
            <a:endParaRPr sz="1583"/>
          </a:p>
          <a:p>
            <a:pPr indent="-329170" lvl="0" marL="457200" rtl="0" algn="l">
              <a:spcBef>
                <a:spcPts val="0"/>
              </a:spcBef>
              <a:spcAft>
                <a:spcPts val="0"/>
              </a:spcAft>
              <a:buSzPts val="1584"/>
              <a:buChar char="-"/>
            </a:pPr>
            <a:r>
              <a:rPr lang="en" sz="1583"/>
              <a:t>Scoring: Accuracy</a:t>
            </a:r>
            <a:endParaRPr sz="1583"/>
          </a:p>
          <a:p>
            <a:pPr indent="0" lvl="0" marL="0" rtl="0" algn="l">
              <a:spcBef>
                <a:spcPts val="1200"/>
              </a:spcBef>
              <a:spcAft>
                <a:spcPts val="0"/>
              </a:spcAft>
              <a:buNone/>
            </a:pPr>
            <a:r>
              <a:rPr lang="en"/>
              <a:t>Details for Grid Search:</a:t>
            </a:r>
            <a:endParaRPr/>
          </a:p>
          <a:p>
            <a:pPr indent="0" lvl="0" marL="0" rtl="0" algn="l">
              <a:spcBef>
                <a:spcPts val="1200"/>
              </a:spcBef>
              <a:spcAft>
                <a:spcPts val="0"/>
              </a:spcAft>
              <a:buNone/>
            </a:pPr>
            <a:r>
              <a:rPr lang="en" sz="1500"/>
              <a:t>Model name: Random Forest</a:t>
            </a:r>
            <a:endParaRPr sz="1500"/>
          </a:p>
          <a:p>
            <a:pPr indent="0" lvl="0" marL="0" rtl="0" algn="l">
              <a:spcBef>
                <a:spcPts val="1200"/>
              </a:spcBef>
              <a:spcAft>
                <a:spcPts val="0"/>
              </a:spcAft>
              <a:buNone/>
            </a:pPr>
            <a:r>
              <a:rPr lang="en" sz="1500"/>
              <a:t>Max_features: [4,5,6,7,8,9,10]</a:t>
            </a:r>
            <a:endParaRPr sz="1500"/>
          </a:p>
          <a:p>
            <a:pPr indent="0" lvl="0" marL="0" rtl="0" algn="l">
              <a:spcBef>
                <a:spcPts val="1200"/>
              </a:spcBef>
              <a:spcAft>
                <a:spcPts val="1200"/>
              </a:spcAft>
              <a:buNone/>
            </a:pPr>
            <a:r>
              <a:rPr lang="en" sz="1500"/>
              <a:t>Min_samples_split: [2,3,10]</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Results(Baseline Model)</a:t>
            </a:r>
            <a:endParaRPr/>
          </a:p>
        </p:txBody>
      </p:sp>
      <p:sp>
        <p:nvSpPr>
          <p:cNvPr id="131" name="Google Shape;131;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Tree:</a:t>
            </a:r>
            <a:endParaRPr/>
          </a:p>
          <a:p>
            <a:pPr indent="0" lvl="0" marL="0" rtl="0" algn="l">
              <a:spcBef>
                <a:spcPts val="1200"/>
              </a:spcBef>
              <a:spcAft>
                <a:spcPts val="0"/>
              </a:spcAft>
              <a:buNone/>
            </a:pPr>
            <a:r>
              <a:rPr lang="en"/>
              <a:t>Model Performance:</a:t>
            </a:r>
            <a:endParaRPr/>
          </a:p>
          <a:p>
            <a:pPr indent="0" lvl="0" marL="0" rtl="0" algn="l">
              <a:spcBef>
                <a:spcPts val="1200"/>
              </a:spcBef>
              <a:spcAft>
                <a:spcPts val="0"/>
              </a:spcAft>
              <a:buNone/>
            </a:pPr>
            <a:r>
              <a:rPr lang="en"/>
              <a:t>Mean Squared Error = 0.194 (test data)</a:t>
            </a:r>
            <a:endParaRPr/>
          </a:p>
          <a:p>
            <a:pPr indent="0" lvl="0" marL="0" rtl="0" algn="l">
              <a:spcBef>
                <a:spcPts val="1200"/>
              </a:spcBef>
              <a:spcAft>
                <a:spcPts val="0"/>
              </a:spcAft>
              <a:buNone/>
            </a:pPr>
            <a:r>
              <a:rPr lang="en"/>
              <a:t>Accuracy score = 0.828 (train data)</a:t>
            </a:r>
            <a:endParaRPr/>
          </a:p>
          <a:p>
            <a:pPr indent="0" lvl="0" marL="0" rtl="0" algn="l">
              <a:spcBef>
                <a:spcPts val="1200"/>
              </a:spcBef>
              <a:spcAft>
                <a:spcPts val="1200"/>
              </a:spcAft>
              <a:buNone/>
            </a:pPr>
            <a:r>
              <a:rPr lang="en"/>
              <a:t>Accuracy score = 0.806 (test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Results(with Bagging)</a:t>
            </a:r>
            <a:endParaRPr/>
          </a:p>
        </p:txBody>
      </p:sp>
      <p:sp>
        <p:nvSpPr>
          <p:cNvPr id="137" name="Google Shape;137;p2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Classification Tree + Bagging</a:t>
            </a:r>
            <a:endParaRPr/>
          </a:p>
          <a:p>
            <a:pPr indent="0" lvl="0" marL="0" rtl="0" algn="l">
              <a:spcBef>
                <a:spcPts val="1200"/>
              </a:spcBef>
              <a:spcAft>
                <a:spcPts val="0"/>
              </a:spcAft>
              <a:buNone/>
            </a:pPr>
            <a:r>
              <a:rPr lang="en"/>
              <a:t>Model Performance:</a:t>
            </a:r>
            <a:endParaRPr/>
          </a:p>
          <a:p>
            <a:pPr indent="0" lvl="0" marL="0" rtl="0" algn="l">
              <a:spcBef>
                <a:spcPts val="1200"/>
              </a:spcBef>
              <a:spcAft>
                <a:spcPts val="0"/>
              </a:spcAft>
              <a:buNone/>
            </a:pPr>
            <a:r>
              <a:rPr lang="en"/>
              <a:t>Accuracy score = 1.0 (train)</a:t>
            </a:r>
            <a:endParaRPr/>
          </a:p>
          <a:p>
            <a:pPr indent="0" lvl="0" marL="0" rtl="0" algn="l">
              <a:spcBef>
                <a:spcPts val="1200"/>
              </a:spcBef>
              <a:spcAft>
                <a:spcPts val="1200"/>
              </a:spcAft>
              <a:buNone/>
            </a:pPr>
            <a:r>
              <a:rPr lang="en"/>
              <a:t>Accuracy score = 0.831 (test)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Results(Random Forest)</a:t>
            </a:r>
            <a:endParaRPr/>
          </a:p>
        </p:txBody>
      </p:sp>
      <p:sp>
        <p:nvSpPr>
          <p:cNvPr id="143" name="Google Shape;143;p2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Performance:</a:t>
            </a:r>
            <a:endParaRPr/>
          </a:p>
          <a:p>
            <a:pPr indent="0" lvl="0" marL="0" rtl="0" algn="l">
              <a:spcBef>
                <a:spcPts val="1200"/>
              </a:spcBef>
              <a:spcAft>
                <a:spcPts val="0"/>
              </a:spcAft>
              <a:buNone/>
            </a:pPr>
            <a:r>
              <a:rPr lang="en"/>
              <a:t>Accuracy score = 1.0 (train)</a:t>
            </a:r>
            <a:endParaRPr/>
          </a:p>
          <a:p>
            <a:pPr indent="0" lvl="0" marL="0" rtl="0" algn="l">
              <a:spcBef>
                <a:spcPts val="1200"/>
              </a:spcBef>
              <a:spcAft>
                <a:spcPts val="1200"/>
              </a:spcAft>
              <a:buNone/>
            </a:pPr>
            <a:r>
              <a:rPr lang="en"/>
              <a:t>Accuracy score = 0.823 (test)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Results(RF+Grid Search CV)</a:t>
            </a:r>
            <a:endParaRPr/>
          </a:p>
        </p:txBody>
      </p:sp>
      <p:sp>
        <p:nvSpPr>
          <p:cNvPr id="149" name="Google Shape;149;p2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Performance:</a:t>
            </a:r>
            <a:endParaRPr/>
          </a:p>
          <a:p>
            <a:pPr indent="0" lvl="0" marL="0" rtl="0" algn="l">
              <a:spcBef>
                <a:spcPts val="1200"/>
              </a:spcBef>
              <a:spcAft>
                <a:spcPts val="0"/>
              </a:spcAft>
              <a:buNone/>
            </a:pPr>
            <a:r>
              <a:rPr lang="en"/>
              <a:t>Accuracy Score = 1.0 (train)</a:t>
            </a:r>
            <a:endParaRPr/>
          </a:p>
          <a:p>
            <a:pPr indent="0" lvl="0" marL="0" rtl="0" algn="l">
              <a:spcBef>
                <a:spcPts val="1200"/>
              </a:spcBef>
              <a:spcAft>
                <a:spcPts val="1200"/>
              </a:spcAft>
              <a:buNone/>
            </a:pPr>
            <a:r>
              <a:rPr lang="en"/>
              <a:t>Accuracy Score = 0.8357 (test)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a:t>
            </a:r>
            <a:endParaRPr/>
          </a:p>
        </p:txBody>
      </p:sp>
      <p:sp>
        <p:nvSpPr>
          <p:cNvPr id="155" name="Google Shape;155;p27"/>
          <p:cNvSpPr txBox="1"/>
          <p:nvPr>
            <p:ph idx="1" type="body"/>
          </p:nvPr>
        </p:nvSpPr>
        <p:spPr>
          <a:xfrm>
            <a:off x="471900" y="1919075"/>
            <a:ext cx="84855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link:</a:t>
            </a:r>
            <a:endParaRPr/>
          </a:p>
          <a:p>
            <a:pPr indent="0" lvl="0" marL="0" rtl="0" algn="l">
              <a:spcBef>
                <a:spcPts val="1200"/>
              </a:spcBef>
              <a:spcAft>
                <a:spcPts val="0"/>
              </a:spcAft>
              <a:buNone/>
            </a:pPr>
            <a:r>
              <a:rPr lang="en" u="sng">
                <a:solidFill>
                  <a:schemeClr val="hlink"/>
                </a:solidFill>
                <a:hlinkClick r:id="rId3"/>
              </a:rPr>
              <a:t>https://github.com/oxerz8/IIT-Roorkee-Capstone-Project-Sydney-Rain-Prediction</a:t>
            </a:r>
            <a:endParaRPr/>
          </a:p>
          <a:p>
            <a:pPr indent="0" lvl="0" marL="0" rtl="0" algn="l">
              <a:spcBef>
                <a:spcPts val="1200"/>
              </a:spcBef>
              <a:spcAft>
                <a:spcPts val="0"/>
              </a:spcAft>
              <a:buNone/>
            </a:pPr>
            <a:r>
              <a:rPr lang="en"/>
              <a:t>Dataset link:</a:t>
            </a:r>
            <a:endParaRPr/>
          </a:p>
          <a:p>
            <a:pPr indent="0" lvl="0" marL="0" rtl="0" algn="l">
              <a:spcBef>
                <a:spcPts val="1200"/>
              </a:spcBef>
              <a:spcAft>
                <a:spcPts val="0"/>
              </a:spcAft>
              <a:buNone/>
            </a:pPr>
            <a:r>
              <a:rPr lang="en" u="sng">
                <a:solidFill>
                  <a:schemeClr val="hlink"/>
                </a:solidFill>
                <a:hlinkClick r:id="rId4"/>
              </a:rPr>
              <a:t>https://www.kaggle.com/datasets/jsphyg/weather-dataset-rattle-package</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Problem Statement:</a:t>
            </a:r>
            <a:endParaRPr/>
          </a:p>
          <a:p>
            <a:pPr indent="-304165" lvl="0" marL="457200" rtl="0" algn="l">
              <a:spcBef>
                <a:spcPts val="1200"/>
              </a:spcBef>
              <a:spcAft>
                <a:spcPts val="0"/>
              </a:spcAft>
              <a:buClr>
                <a:srgbClr val="000000"/>
              </a:buClr>
              <a:buSzPct val="100000"/>
              <a:buFont typeface="Arial"/>
              <a:buChar char="-"/>
            </a:pPr>
            <a:r>
              <a:rPr lang="en" sz="1400">
                <a:solidFill>
                  <a:srgbClr val="000000"/>
                </a:solidFill>
                <a:latin typeface="Arial"/>
                <a:ea typeface="Arial"/>
                <a:cs typeface="Arial"/>
                <a:sym typeface="Arial"/>
              </a:rPr>
              <a:t>Create a Machine Learning model using various Classification</a:t>
            </a:r>
            <a:endParaRPr sz="1400">
              <a:solidFill>
                <a:srgbClr val="000000"/>
              </a:solidFill>
              <a:latin typeface="Arial"/>
              <a:ea typeface="Arial"/>
              <a:cs typeface="Arial"/>
              <a:sym typeface="Arial"/>
            </a:endParaRPr>
          </a:p>
          <a:p>
            <a:pPr indent="457200" lvl="0" marL="0" rtl="0" algn="l">
              <a:spcBef>
                <a:spcPts val="0"/>
              </a:spcBef>
              <a:spcAft>
                <a:spcPts val="0"/>
              </a:spcAft>
              <a:buNone/>
            </a:pPr>
            <a:r>
              <a:rPr lang="en" sz="1400">
                <a:solidFill>
                  <a:srgbClr val="000000"/>
                </a:solidFill>
                <a:latin typeface="Arial"/>
                <a:ea typeface="Arial"/>
                <a:cs typeface="Arial"/>
                <a:sym typeface="Arial"/>
              </a:rPr>
              <a:t>Models to predict rainfall in Sydney.</a:t>
            </a:r>
            <a:endParaRPr sz="1400">
              <a:solidFill>
                <a:srgbClr val="000000"/>
              </a:solidFill>
              <a:latin typeface="Arial"/>
              <a:ea typeface="Arial"/>
              <a:cs typeface="Arial"/>
              <a:sym typeface="Arial"/>
            </a:endParaRPr>
          </a:p>
          <a:p>
            <a:pPr indent="-325755" lvl="0" marL="457200" rtl="0" algn="l">
              <a:spcBef>
                <a:spcPts val="0"/>
              </a:spcBef>
              <a:spcAft>
                <a:spcPts val="0"/>
              </a:spcAft>
              <a:buSzPct val="128571"/>
              <a:buChar char="-"/>
            </a:pPr>
            <a:r>
              <a:rPr lang="en" sz="1400">
                <a:solidFill>
                  <a:srgbClr val="000000"/>
                </a:solidFill>
                <a:latin typeface="Arial"/>
                <a:ea typeface="Arial"/>
                <a:cs typeface="Arial"/>
                <a:sym typeface="Arial"/>
              </a:rPr>
              <a:t>Project is a classification problem that has the following input features:</a:t>
            </a:r>
            <a:endParaRPr sz="1400">
              <a:solidFill>
                <a:srgbClr val="000000"/>
              </a:solidFill>
              <a:latin typeface="Arial"/>
              <a:ea typeface="Arial"/>
              <a:cs typeface="Arial"/>
              <a:sym typeface="Arial"/>
            </a:endParaRPr>
          </a:p>
          <a:p>
            <a:pPr indent="-304165"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Date</a:t>
            </a:r>
            <a:endParaRPr>
              <a:solidFill>
                <a:srgbClr val="000000"/>
              </a:solidFill>
              <a:latin typeface="Arial"/>
              <a:ea typeface="Arial"/>
              <a:cs typeface="Arial"/>
              <a:sym typeface="Arial"/>
            </a:endParaRPr>
          </a:p>
          <a:p>
            <a:pPr indent="-304165"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Location</a:t>
            </a:r>
            <a:endParaRPr>
              <a:solidFill>
                <a:srgbClr val="000000"/>
              </a:solidFill>
              <a:latin typeface="Arial"/>
              <a:ea typeface="Arial"/>
              <a:cs typeface="Arial"/>
              <a:sym typeface="Arial"/>
            </a:endParaRPr>
          </a:p>
          <a:p>
            <a:pPr indent="-304165"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Temperature(Min, Max, 9am, 3pm)</a:t>
            </a:r>
            <a:endParaRPr>
              <a:solidFill>
                <a:srgbClr val="000000"/>
              </a:solidFill>
              <a:latin typeface="Arial"/>
              <a:ea typeface="Arial"/>
              <a:cs typeface="Arial"/>
              <a:sym typeface="Arial"/>
            </a:endParaRPr>
          </a:p>
          <a:p>
            <a:pPr indent="-304165"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Rainfall</a:t>
            </a:r>
            <a:endParaRPr>
              <a:solidFill>
                <a:srgbClr val="000000"/>
              </a:solidFill>
              <a:latin typeface="Arial"/>
              <a:ea typeface="Arial"/>
              <a:cs typeface="Arial"/>
              <a:sym typeface="Arial"/>
            </a:endParaRPr>
          </a:p>
          <a:p>
            <a:pPr indent="-304165"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Evaporation</a:t>
            </a:r>
            <a:endParaRPr>
              <a:solidFill>
                <a:srgbClr val="000000"/>
              </a:solidFill>
              <a:latin typeface="Arial"/>
              <a:ea typeface="Arial"/>
              <a:cs typeface="Arial"/>
              <a:sym typeface="Arial"/>
            </a:endParaRPr>
          </a:p>
          <a:p>
            <a:pPr indent="-304165"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Sunshine</a:t>
            </a:r>
            <a:endParaRPr>
              <a:solidFill>
                <a:srgbClr val="000000"/>
              </a:solidFill>
              <a:latin typeface="Arial"/>
              <a:ea typeface="Arial"/>
              <a:cs typeface="Arial"/>
              <a:sym typeface="Arial"/>
            </a:endParaRPr>
          </a:p>
          <a:p>
            <a:pPr indent="-304165"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Humidity(9am, 3pm), Pressure(9am, 3pm), Cloud(9am, 3pm)</a:t>
            </a:r>
            <a:endParaRPr>
              <a:solidFill>
                <a:srgbClr val="000000"/>
              </a:solidFill>
              <a:latin typeface="Arial"/>
              <a:ea typeface="Arial"/>
              <a:cs typeface="Arial"/>
              <a:sym typeface="Arial"/>
            </a:endParaRPr>
          </a:p>
          <a:p>
            <a:pPr indent="-304165" lvl="1" marL="914400" rtl="0" algn="l">
              <a:spcBef>
                <a:spcPts val="0"/>
              </a:spcBef>
              <a:spcAft>
                <a:spcPts val="0"/>
              </a:spcAft>
              <a:buClr>
                <a:srgbClr val="000000"/>
              </a:buClr>
              <a:buSzPct val="100000"/>
              <a:buFont typeface="Arial"/>
              <a:buChar char="-"/>
            </a:pPr>
            <a:r>
              <a:rPr lang="en">
                <a:solidFill>
                  <a:srgbClr val="000000"/>
                </a:solidFill>
                <a:latin typeface="Arial"/>
                <a:ea typeface="Arial"/>
                <a:cs typeface="Arial"/>
                <a:sym typeface="Arial"/>
              </a:rPr>
              <a:t>RainToday</a:t>
            </a:r>
            <a:endParaRPr>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Output Feature is RainTomorrow, which we have to predict.</a:t>
            </a:r>
            <a:endParaRPr>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a:t>
            </a:r>
            <a:endParaRPr/>
          </a:p>
        </p:txBody>
      </p:sp>
      <p:sp>
        <p:nvSpPr>
          <p:cNvPr id="80" name="Google Shape;80;p15"/>
          <p:cNvSpPr txBox="1"/>
          <p:nvPr>
            <p:ph idx="1" type="body"/>
          </p:nvPr>
        </p:nvSpPr>
        <p:spPr>
          <a:xfrm>
            <a:off x="471900" y="1593794"/>
            <a:ext cx="8222100" cy="3179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358"/>
              <a:buNone/>
            </a:pPr>
            <a:r>
              <a:rPr lang="en" sz="1285"/>
              <a:t>Stakeholders:</a:t>
            </a:r>
            <a:endParaRPr sz="1285"/>
          </a:p>
          <a:p>
            <a:pPr indent="0" lvl="0" marL="0" rtl="0" algn="l">
              <a:lnSpc>
                <a:spcPct val="105000"/>
              </a:lnSpc>
              <a:spcBef>
                <a:spcPts val="1200"/>
              </a:spcBef>
              <a:spcAft>
                <a:spcPts val="0"/>
              </a:spcAft>
              <a:buSzPts val="358"/>
              <a:buNone/>
            </a:pPr>
            <a:r>
              <a:rPr b="1" lang="en" sz="1057">
                <a:solidFill>
                  <a:srgbClr val="000000"/>
                </a:solidFill>
                <a:latin typeface="Arial"/>
                <a:ea typeface="Arial"/>
                <a:cs typeface="Arial"/>
                <a:sym typeface="Arial"/>
              </a:rPr>
              <a:t>Agriculture &amp; Farmers</a:t>
            </a:r>
            <a:endParaRPr b="1" sz="1057">
              <a:solidFill>
                <a:srgbClr val="000000"/>
              </a:solidFill>
              <a:latin typeface="Arial"/>
              <a:ea typeface="Arial"/>
              <a:cs typeface="Arial"/>
              <a:sym typeface="Arial"/>
            </a:endParaRPr>
          </a:p>
          <a:p>
            <a:pPr indent="-295751" lvl="0" marL="457200" rtl="0" algn="l">
              <a:lnSpc>
                <a:spcPct val="105000"/>
              </a:lnSpc>
              <a:spcBef>
                <a:spcPts val="1200"/>
              </a:spcBef>
              <a:spcAft>
                <a:spcPts val="0"/>
              </a:spcAft>
              <a:buClr>
                <a:srgbClr val="000000"/>
              </a:buClr>
              <a:buSzPts val="1058"/>
              <a:buFont typeface="Arial"/>
              <a:buChar char="●"/>
            </a:pPr>
            <a:r>
              <a:rPr lang="en" sz="1057">
                <a:solidFill>
                  <a:srgbClr val="000000"/>
                </a:solidFill>
                <a:latin typeface="Arial"/>
                <a:ea typeface="Arial"/>
                <a:cs typeface="Arial"/>
                <a:sym typeface="Arial"/>
              </a:rPr>
              <a:t>Planning irrigation, sowing, and harvesting schedules.</a:t>
            </a:r>
            <a:endParaRPr sz="1057">
              <a:solidFill>
                <a:srgbClr val="000000"/>
              </a:solidFill>
              <a:latin typeface="Arial"/>
              <a:ea typeface="Arial"/>
              <a:cs typeface="Arial"/>
              <a:sym typeface="Arial"/>
            </a:endParaRPr>
          </a:p>
          <a:p>
            <a:pPr indent="-295751" lvl="0" marL="457200" rtl="0" algn="l">
              <a:lnSpc>
                <a:spcPct val="105000"/>
              </a:lnSpc>
              <a:spcBef>
                <a:spcPts val="0"/>
              </a:spcBef>
              <a:spcAft>
                <a:spcPts val="0"/>
              </a:spcAft>
              <a:buClr>
                <a:srgbClr val="000000"/>
              </a:buClr>
              <a:buSzPts val="1058"/>
              <a:buFont typeface="Arial"/>
              <a:buChar char="●"/>
            </a:pPr>
            <a:r>
              <a:rPr lang="en" sz="1057">
                <a:solidFill>
                  <a:srgbClr val="000000"/>
                </a:solidFill>
                <a:latin typeface="Arial"/>
                <a:ea typeface="Arial"/>
                <a:cs typeface="Arial"/>
                <a:sym typeface="Arial"/>
              </a:rPr>
              <a:t>Reducing crop loss from unexpected rain</a:t>
            </a:r>
            <a:r>
              <a:rPr lang="en" sz="1057">
                <a:solidFill>
                  <a:srgbClr val="000000"/>
                </a:solidFill>
                <a:latin typeface="Arial"/>
                <a:ea typeface="Arial"/>
                <a:cs typeface="Arial"/>
                <a:sym typeface="Arial"/>
              </a:rPr>
              <a:t>.</a:t>
            </a:r>
            <a:endParaRPr sz="1057">
              <a:solidFill>
                <a:srgbClr val="000000"/>
              </a:solidFill>
              <a:latin typeface="Arial"/>
              <a:ea typeface="Arial"/>
              <a:cs typeface="Arial"/>
              <a:sym typeface="Arial"/>
            </a:endParaRPr>
          </a:p>
          <a:p>
            <a:pPr indent="0" lvl="0" marL="0" rtl="0" algn="l">
              <a:lnSpc>
                <a:spcPct val="105000"/>
              </a:lnSpc>
              <a:spcBef>
                <a:spcPts val="1200"/>
              </a:spcBef>
              <a:spcAft>
                <a:spcPts val="0"/>
              </a:spcAft>
              <a:buSzPts val="358"/>
              <a:buNone/>
            </a:pPr>
            <a:r>
              <a:rPr b="1" lang="en" sz="1057">
                <a:solidFill>
                  <a:srgbClr val="000000"/>
                </a:solidFill>
                <a:latin typeface="Arial"/>
                <a:ea typeface="Arial"/>
                <a:cs typeface="Arial"/>
                <a:sym typeface="Arial"/>
              </a:rPr>
              <a:t>Water Management Authorities</a:t>
            </a:r>
            <a:endParaRPr b="1" sz="1057">
              <a:solidFill>
                <a:srgbClr val="000000"/>
              </a:solidFill>
              <a:latin typeface="Arial"/>
              <a:ea typeface="Arial"/>
              <a:cs typeface="Arial"/>
              <a:sym typeface="Arial"/>
            </a:endParaRPr>
          </a:p>
          <a:p>
            <a:pPr indent="-295751" lvl="0" marL="457200" rtl="0" algn="l">
              <a:lnSpc>
                <a:spcPct val="105000"/>
              </a:lnSpc>
              <a:spcBef>
                <a:spcPts val="1200"/>
              </a:spcBef>
              <a:spcAft>
                <a:spcPts val="0"/>
              </a:spcAft>
              <a:buClr>
                <a:srgbClr val="000000"/>
              </a:buClr>
              <a:buSzPts val="1058"/>
              <a:buFont typeface="Arial"/>
              <a:buChar char="●"/>
            </a:pPr>
            <a:r>
              <a:rPr lang="en" sz="1057">
                <a:solidFill>
                  <a:srgbClr val="000000"/>
                </a:solidFill>
                <a:latin typeface="Arial"/>
                <a:ea typeface="Arial"/>
                <a:cs typeface="Arial"/>
                <a:sym typeface="Arial"/>
              </a:rPr>
              <a:t>Reservoir and dam management.</a:t>
            </a:r>
            <a:endParaRPr sz="1057">
              <a:solidFill>
                <a:srgbClr val="000000"/>
              </a:solidFill>
              <a:latin typeface="Arial"/>
              <a:ea typeface="Arial"/>
              <a:cs typeface="Arial"/>
              <a:sym typeface="Arial"/>
            </a:endParaRPr>
          </a:p>
          <a:p>
            <a:pPr indent="-295751" lvl="0" marL="457200" rtl="0" algn="l">
              <a:lnSpc>
                <a:spcPct val="105000"/>
              </a:lnSpc>
              <a:spcBef>
                <a:spcPts val="0"/>
              </a:spcBef>
              <a:spcAft>
                <a:spcPts val="0"/>
              </a:spcAft>
              <a:buClr>
                <a:srgbClr val="000000"/>
              </a:buClr>
              <a:buSzPts val="1058"/>
              <a:buFont typeface="Arial"/>
              <a:buChar char="●"/>
            </a:pPr>
            <a:r>
              <a:rPr lang="en" sz="1057">
                <a:solidFill>
                  <a:srgbClr val="000000"/>
                </a:solidFill>
                <a:latin typeface="Arial"/>
                <a:ea typeface="Arial"/>
                <a:cs typeface="Arial"/>
                <a:sym typeface="Arial"/>
              </a:rPr>
              <a:t>Flood risk assessment and early warning systems.</a:t>
            </a:r>
            <a:endParaRPr sz="1057">
              <a:solidFill>
                <a:srgbClr val="000000"/>
              </a:solidFill>
              <a:latin typeface="Arial"/>
              <a:ea typeface="Arial"/>
              <a:cs typeface="Arial"/>
              <a:sym typeface="Arial"/>
            </a:endParaRPr>
          </a:p>
          <a:p>
            <a:pPr indent="0" lvl="0" marL="0" rtl="0" algn="l">
              <a:lnSpc>
                <a:spcPct val="105000"/>
              </a:lnSpc>
              <a:spcBef>
                <a:spcPts val="1200"/>
              </a:spcBef>
              <a:spcAft>
                <a:spcPts val="0"/>
              </a:spcAft>
              <a:buSzPts val="358"/>
              <a:buNone/>
            </a:pPr>
            <a:r>
              <a:rPr b="1" lang="en" sz="1057">
                <a:solidFill>
                  <a:srgbClr val="000000"/>
                </a:solidFill>
                <a:latin typeface="Arial"/>
                <a:ea typeface="Arial"/>
                <a:cs typeface="Arial"/>
                <a:sym typeface="Arial"/>
              </a:rPr>
              <a:t>Logistics &amp; Transport Companies</a:t>
            </a:r>
            <a:endParaRPr b="1" sz="1057">
              <a:solidFill>
                <a:srgbClr val="000000"/>
              </a:solidFill>
              <a:latin typeface="Arial"/>
              <a:ea typeface="Arial"/>
              <a:cs typeface="Arial"/>
              <a:sym typeface="Arial"/>
            </a:endParaRPr>
          </a:p>
          <a:p>
            <a:pPr indent="-295751" lvl="0" marL="457200" rtl="0" algn="l">
              <a:lnSpc>
                <a:spcPct val="105000"/>
              </a:lnSpc>
              <a:spcBef>
                <a:spcPts val="1200"/>
              </a:spcBef>
              <a:spcAft>
                <a:spcPts val="0"/>
              </a:spcAft>
              <a:buClr>
                <a:srgbClr val="000000"/>
              </a:buClr>
              <a:buSzPts val="1058"/>
              <a:buFont typeface="Arial"/>
              <a:buChar char="●"/>
            </a:pPr>
            <a:r>
              <a:rPr lang="en" sz="1057">
                <a:solidFill>
                  <a:srgbClr val="000000"/>
                </a:solidFill>
                <a:latin typeface="Arial"/>
                <a:ea typeface="Arial"/>
                <a:cs typeface="Arial"/>
                <a:sym typeface="Arial"/>
              </a:rPr>
              <a:t>Optimizing shipping and delivery schedules.</a:t>
            </a:r>
            <a:endParaRPr sz="1057">
              <a:solidFill>
                <a:srgbClr val="000000"/>
              </a:solidFill>
              <a:latin typeface="Arial"/>
              <a:ea typeface="Arial"/>
              <a:cs typeface="Arial"/>
              <a:sym typeface="Arial"/>
            </a:endParaRPr>
          </a:p>
          <a:p>
            <a:pPr indent="-295751" lvl="0" marL="457200" rtl="0" algn="l">
              <a:lnSpc>
                <a:spcPct val="105000"/>
              </a:lnSpc>
              <a:spcBef>
                <a:spcPts val="0"/>
              </a:spcBef>
              <a:spcAft>
                <a:spcPts val="0"/>
              </a:spcAft>
              <a:buClr>
                <a:srgbClr val="000000"/>
              </a:buClr>
              <a:buSzPts val="1058"/>
              <a:buFont typeface="Arial"/>
              <a:buChar char="●"/>
            </a:pPr>
            <a:r>
              <a:rPr lang="en" sz="1057">
                <a:solidFill>
                  <a:srgbClr val="000000"/>
                </a:solidFill>
                <a:latin typeface="Arial"/>
                <a:ea typeface="Arial"/>
                <a:cs typeface="Arial"/>
                <a:sym typeface="Arial"/>
              </a:rPr>
              <a:t>Preventing delays due to bad weather.</a:t>
            </a:r>
            <a:endParaRPr sz="1057">
              <a:solidFill>
                <a:srgbClr val="000000"/>
              </a:solidFill>
              <a:latin typeface="Arial"/>
              <a:ea typeface="Arial"/>
              <a:cs typeface="Arial"/>
              <a:sym typeface="Arial"/>
            </a:endParaRPr>
          </a:p>
          <a:p>
            <a:pPr indent="0" lvl="0" marL="0" rtl="0" algn="l">
              <a:lnSpc>
                <a:spcPct val="105000"/>
              </a:lnSpc>
              <a:spcBef>
                <a:spcPts val="1200"/>
              </a:spcBef>
              <a:spcAft>
                <a:spcPts val="0"/>
              </a:spcAft>
              <a:buSzPts val="358"/>
              <a:buNone/>
            </a:pPr>
            <a:r>
              <a:rPr b="1" lang="en" sz="1057">
                <a:solidFill>
                  <a:srgbClr val="000000"/>
                </a:solidFill>
                <a:latin typeface="Arial"/>
                <a:ea typeface="Arial"/>
                <a:cs typeface="Arial"/>
                <a:sym typeface="Arial"/>
              </a:rPr>
              <a:t>Insurance Companies</a:t>
            </a:r>
            <a:endParaRPr b="1" sz="1057">
              <a:solidFill>
                <a:srgbClr val="000000"/>
              </a:solidFill>
              <a:latin typeface="Arial"/>
              <a:ea typeface="Arial"/>
              <a:cs typeface="Arial"/>
              <a:sym typeface="Arial"/>
            </a:endParaRPr>
          </a:p>
          <a:p>
            <a:pPr indent="-295751" lvl="0" marL="457200" rtl="0" algn="l">
              <a:lnSpc>
                <a:spcPct val="105000"/>
              </a:lnSpc>
              <a:spcBef>
                <a:spcPts val="1200"/>
              </a:spcBef>
              <a:spcAft>
                <a:spcPts val="0"/>
              </a:spcAft>
              <a:buClr>
                <a:srgbClr val="000000"/>
              </a:buClr>
              <a:buSzPts val="1058"/>
              <a:buFont typeface="Arial"/>
              <a:buChar char="●"/>
            </a:pPr>
            <a:r>
              <a:rPr lang="en" sz="1057">
                <a:solidFill>
                  <a:srgbClr val="000000"/>
                </a:solidFill>
                <a:latin typeface="Arial"/>
                <a:ea typeface="Arial"/>
                <a:cs typeface="Arial"/>
                <a:sym typeface="Arial"/>
              </a:rPr>
              <a:t>Crop or property insurance planning.</a:t>
            </a:r>
            <a:endParaRPr sz="1057">
              <a:solidFill>
                <a:srgbClr val="000000"/>
              </a:solidFill>
              <a:latin typeface="Arial"/>
              <a:ea typeface="Arial"/>
              <a:cs typeface="Arial"/>
              <a:sym typeface="Arial"/>
            </a:endParaRPr>
          </a:p>
          <a:p>
            <a:pPr indent="-295751" lvl="0" marL="457200" rtl="0" algn="l">
              <a:lnSpc>
                <a:spcPct val="105000"/>
              </a:lnSpc>
              <a:spcBef>
                <a:spcPts val="0"/>
              </a:spcBef>
              <a:spcAft>
                <a:spcPts val="0"/>
              </a:spcAft>
              <a:buClr>
                <a:srgbClr val="000000"/>
              </a:buClr>
              <a:buSzPts val="1058"/>
              <a:buFont typeface="Arial"/>
              <a:buChar char="●"/>
            </a:pPr>
            <a:r>
              <a:rPr lang="en" sz="1057">
                <a:solidFill>
                  <a:srgbClr val="000000"/>
                </a:solidFill>
                <a:latin typeface="Arial"/>
                <a:ea typeface="Arial"/>
                <a:cs typeface="Arial"/>
                <a:sym typeface="Arial"/>
              </a:rPr>
              <a:t>Estimating risk for weather-related claims.</a:t>
            </a:r>
            <a:endParaRPr sz="128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86" name="Google Shape;86;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Preparation:</a:t>
            </a:r>
            <a:endParaRPr/>
          </a:p>
          <a:p>
            <a:pPr indent="0" lvl="0" marL="0" rtl="0" algn="l">
              <a:spcBef>
                <a:spcPts val="1200"/>
              </a:spcBef>
              <a:spcAft>
                <a:spcPts val="0"/>
              </a:spcAft>
              <a:buNone/>
            </a:pPr>
            <a:r>
              <a:rPr lang="en" sz="1500"/>
              <a:t>Cleaned the data by dropping irrelevant columns, one-hot encoding </a:t>
            </a:r>
            <a:r>
              <a:rPr lang="en" sz="1500"/>
              <a:t>categorical</a:t>
            </a:r>
            <a:r>
              <a:rPr lang="en" sz="1500"/>
              <a:t> </a:t>
            </a:r>
            <a:r>
              <a:rPr lang="en" sz="1500"/>
              <a:t>columns</a:t>
            </a:r>
            <a:r>
              <a:rPr lang="en" sz="1500"/>
              <a:t>, and imputing the missing values with the mean.</a:t>
            </a:r>
            <a:endParaRPr sz="1500"/>
          </a:p>
          <a:p>
            <a:pPr indent="0" lvl="0" marL="0" rtl="0" algn="l">
              <a:spcBef>
                <a:spcPts val="1200"/>
              </a:spcBef>
              <a:spcAft>
                <a:spcPts val="1200"/>
              </a:spcAft>
              <a:buNone/>
            </a:pPr>
            <a:r>
              <a:rPr lang="en" sz="1500"/>
              <a:t>Data is prepared for </a:t>
            </a:r>
            <a:r>
              <a:rPr lang="en" sz="1500"/>
              <a:t>machine</a:t>
            </a:r>
            <a:r>
              <a:rPr lang="en" sz="1500"/>
              <a:t> learning by splitting it into train and test data.</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 Baseline Model</a:t>
            </a:r>
            <a:endParaRPr/>
          </a:p>
          <a:p>
            <a:pPr indent="0" lvl="0" marL="0" rtl="0" algn="l">
              <a:spcBef>
                <a:spcPts val="1200"/>
              </a:spcBef>
              <a:spcAft>
                <a:spcPts val="0"/>
              </a:spcAft>
              <a:buNone/>
            </a:pPr>
            <a:r>
              <a:rPr lang="en" sz="1500"/>
              <a:t>Build a baseline classifier decision tree model to check for the performance.</a:t>
            </a:r>
            <a:endParaRPr sz="1500"/>
          </a:p>
          <a:p>
            <a:pPr indent="0" lvl="0" marL="0" rtl="0" algn="l">
              <a:spcBef>
                <a:spcPts val="1200"/>
              </a:spcBef>
              <a:spcAft>
                <a:spcPts val="0"/>
              </a:spcAft>
              <a:buNone/>
            </a:pPr>
            <a:r>
              <a:rPr lang="en" sz="1500"/>
              <a:t>Use bagging with classifier decision tree to improve performance.</a:t>
            </a:r>
            <a:endParaRPr sz="1500"/>
          </a:p>
          <a:p>
            <a:pPr indent="0" lvl="0" marL="0" rtl="0" algn="l">
              <a:spcBef>
                <a:spcPts val="1200"/>
              </a:spcBef>
              <a:spcAft>
                <a:spcPts val="1200"/>
              </a:spcAft>
              <a:buNone/>
            </a:pPr>
            <a:r>
              <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98" name="Google Shape;98;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Further models and evaluation</a:t>
            </a:r>
            <a:endParaRPr/>
          </a:p>
          <a:p>
            <a:pPr indent="0" lvl="0" marL="0" rtl="0" algn="l">
              <a:spcBef>
                <a:spcPts val="1200"/>
              </a:spcBef>
              <a:spcAft>
                <a:spcPts val="0"/>
              </a:spcAft>
              <a:buNone/>
            </a:pPr>
            <a:r>
              <a:rPr lang="en" sz="1500"/>
              <a:t>Build random forest model and evaluate the same</a:t>
            </a:r>
            <a:endParaRPr sz="1500"/>
          </a:p>
          <a:p>
            <a:pPr indent="0" lvl="0" marL="0" rtl="0" algn="l">
              <a:spcBef>
                <a:spcPts val="1200"/>
              </a:spcBef>
              <a:spcAft>
                <a:spcPts val="0"/>
              </a:spcAft>
              <a:buNone/>
            </a:pPr>
            <a:r>
              <a:rPr lang="en" sz="1500"/>
              <a:t>Use Grid Search CV to identify the best hyperparameters for random forest</a:t>
            </a:r>
            <a:endParaRPr sz="1500"/>
          </a:p>
          <a:p>
            <a:pPr indent="0" lvl="0" marL="0" rtl="0" algn="l">
              <a:spcBef>
                <a:spcPts val="1200"/>
              </a:spcBef>
              <a:spcAft>
                <a:spcPts val="1200"/>
              </a:spcAft>
              <a:buNone/>
            </a:pPr>
            <a:r>
              <a:rPr lang="en" sz="1500"/>
              <a:t>Inference based on the best parameters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Summary</a:t>
            </a:r>
            <a:endParaRPr/>
          </a:p>
        </p:txBody>
      </p:sp>
      <p:sp>
        <p:nvSpPr>
          <p:cNvPr id="104" name="Google Shape;104;p19"/>
          <p:cNvSpPr txBox="1"/>
          <p:nvPr>
            <p:ph idx="1" type="body"/>
          </p:nvPr>
        </p:nvSpPr>
        <p:spPr>
          <a:xfrm>
            <a:off x="471900" y="1919075"/>
            <a:ext cx="54360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Datapoints</a:t>
            </a:r>
            <a:endParaRPr/>
          </a:p>
          <a:p>
            <a:pPr indent="0" lvl="0" marL="457200" rtl="0" algn="l">
              <a:spcBef>
                <a:spcPts val="1200"/>
              </a:spcBef>
              <a:spcAft>
                <a:spcPts val="1200"/>
              </a:spcAft>
              <a:buNone/>
            </a:pPr>
            <a:r>
              <a:t/>
            </a:r>
            <a:endParaRPr/>
          </a:p>
        </p:txBody>
      </p:sp>
      <p:graphicFrame>
        <p:nvGraphicFramePr>
          <p:cNvPr id="105" name="Google Shape;105;p19"/>
          <p:cNvGraphicFramePr/>
          <p:nvPr/>
        </p:nvGraphicFramePr>
        <p:xfrm>
          <a:off x="952500" y="2506242"/>
          <a:ext cx="3000000" cy="3000000"/>
        </p:xfrm>
        <a:graphic>
          <a:graphicData uri="http://schemas.openxmlformats.org/drawingml/2006/table">
            <a:tbl>
              <a:tblPr>
                <a:noFill/>
                <a:tableStyleId>{B3C27C13-0103-4FB1-AC8E-DCE4CA7B07B4}</a:tableStyleId>
              </a:tblPr>
              <a:tblGrid>
                <a:gridCol w="2043925"/>
                <a:gridCol w="2043925"/>
              </a:tblGrid>
              <a:tr h="381000">
                <a:tc>
                  <a:txBody>
                    <a:bodyPr/>
                    <a:lstStyle/>
                    <a:p>
                      <a:pPr indent="0" lvl="0" marL="0" rtl="0" algn="l">
                        <a:spcBef>
                          <a:spcPts val="0"/>
                        </a:spcBef>
                        <a:spcAft>
                          <a:spcPts val="0"/>
                        </a:spcAft>
                        <a:buNone/>
                      </a:pPr>
                      <a:r>
                        <a:rPr lang="en"/>
                        <a:t>Description</a:t>
                      </a:r>
                      <a:endParaRPr/>
                    </a:p>
                  </a:txBody>
                  <a:tcPr marT="91425" marB="91425" marR="91425" marL="91425"/>
                </a:tc>
                <a:tc>
                  <a:txBody>
                    <a:bodyPr/>
                    <a:lstStyle/>
                    <a:p>
                      <a:pPr indent="0" lvl="0" marL="0" rtl="0" algn="l">
                        <a:spcBef>
                          <a:spcPts val="0"/>
                        </a:spcBef>
                        <a:spcAft>
                          <a:spcPts val="0"/>
                        </a:spcAft>
                        <a:buNone/>
                      </a:pPr>
                      <a:r>
                        <a:rPr lang="en"/>
                        <a:t>Count</a:t>
                      </a:r>
                      <a:endParaRPr/>
                    </a:p>
                  </a:txBody>
                  <a:tcPr marT="91425" marB="91425" marR="91425" marL="91425"/>
                </a:tc>
              </a:tr>
              <a:tr h="381000">
                <a:tc>
                  <a:txBody>
                    <a:bodyPr/>
                    <a:lstStyle/>
                    <a:p>
                      <a:pPr indent="0" lvl="0" marL="0" rtl="0" algn="l">
                        <a:spcBef>
                          <a:spcPts val="0"/>
                        </a:spcBef>
                        <a:spcAft>
                          <a:spcPts val="0"/>
                        </a:spcAft>
                        <a:buNone/>
                      </a:pPr>
                      <a:r>
                        <a:rPr lang="en"/>
                        <a:t>Data</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3,337</a:t>
                      </a:r>
                      <a:endParaRPr/>
                    </a:p>
                  </a:txBody>
                  <a:tcPr marT="91425" marB="91425" marR="91425" marL="91425"/>
                </a:tc>
              </a:tr>
              <a:tr h="381000">
                <a:tc>
                  <a:txBody>
                    <a:bodyPr/>
                    <a:lstStyle/>
                    <a:p>
                      <a:pPr indent="0" lvl="0" marL="0" rtl="0" algn="l">
                        <a:spcBef>
                          <a:spcPts val="0"/>
                        </a:spcBef>
                        <a:spcAft>
                          <a:spcPts val="0"/>
                        </a:spcAft>
                        <a:buNone/>
                      </a:pPr>
                      <a:r>
                        <a:rPr lang="en"/>
                        <a:t>% Missing values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16.9%</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Train data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2235</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Test Data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1102</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106" name="Google Shape;106;p19"/>
          <p:cNvPicPr preferRelativeResize="0"/>
          <p:nvPr/>
        </p:nvPicPr>
        <p:blipFill>
          <a:blip r:embed="rId3">
            <a:alphaModFix/>
          </a:blip>
          <a:stretch>
            <a:fillRect/>
          </a:stretch>
        </p:blipFill>
        <p:spPr>
          <a:xfrm>
            <a:off x="5762700" y="2291813"/>
            <a:ext cx="2931300" cy="2806080"/>
          </a:xfrm>
          <a:prstGeom prst="rect">
            <a:avLst/>
          </a:prstGeom>
          <a:noFill/>
          <a:ln>
            <a:noFill/>
          </a:ln>
        </p:spPr>
      </p:pic>
      <p:sp>
        <p:nvSpPr>
          <p:cNvPr id="107" name="Google Shape;107;p19"/>
          <p:cNvSpPr txBox="1"/>
          <p:nvPr/>
        </p:nvSpPr>
        <p:spPr>
          <a:xfrm>
            <a:off x="5907900" y="1955750"/>
            <a:ext cx="32361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Heat Map for Null values</a:t>
            </a:r>
            <a:endParaRPr sz="1800">
              <a:solidFill>
                <a:schemeClr val="lt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Summary</a:t>
            </a:r>
            <a:endParaRPr/>
          </a:p>
        </p:txBody>
      </p:sp>
      <p:sp>
        <p:nvSpPr>
          <p:cNvPr id="113" name="Google Shape;113;p20"/>
          <p:cNvSpPr txBox="1"/>
          <p:nvPr>
            <p:ph idx="1" type="body"/>
          </p:nvPr>
        </p:nvSpPr>
        <p:spPr>
          <a:xfrm>
            <a:off x="471900" y="1929240"/>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a:p>
            <a:pPr indent="-342900" lvl="0" marL="457200" rtl="0" algn="l">
              <a:spcBef>
                <a:spcPts val="1200"/>
              </a:spcBef>
              <a:spcAft>
                <a:spcPts val="0"/>
              </a:spcAft>
              <a:buSzPts val="1800"/>
              <a:buChar char="-"/>
            </a:pPr>
            <a:r>
              <a:rPr lang="en"/>
              <a:t>Removed Date and Location columns</a:t>
            </a:r>
            <a:endParaRPr/>
          </a:p>
          <a:p>
            <a:pPr indent="-342900" lvl="0" marL="457200" rtl="0" algn="l">
              <a:spcBef>
                <a:spcPts val="0"/>
              </a:spcBef>
              <a:spcAft>
                <a:spcPts val="0"/>
              </a:spcAft>
              <a:buSzPts val="1800"/>
              <a:buChar char="-"/>
            </a:pPr>
            <a:r>
              <a:rPr lang="en"/>
              <a:t>One-hot encoding of RainToday and RainTomorrow columns</a:t>
            </a:r>
            <a:endParaRPr/>
          </a:p>
          <a:p>
            <a:pPr indent="-342900" lvl="0" marL="457200" rtl="0" algn="l">
              <a:spcBef>
                <a:spcPts val="0"/>
              </a:spcBef>
              <a:spcAft>
                <a:spcPts val="0"/>
              </a:spcAft>
              <a:buSzPts val="1800"/>
              <a:buChar char="-"/>
            </a:pPr>
            <a:r>
              <a:rPr lang="en"/>
              <a:t>Split data into X and y</a:t>
            </a:r>
            <a:endParaRPr/>
          </a:p>
          <a:p>
            <a:pPr indent="-342900" lvl="0" marL="457200" rtl="0" algn="l">
              <a:spcBef>
                <a:spcPts val="0"/>
              </a:spcBef>
              <a:spcAft>
                <a:spcPts val="0"/>
              </a:spcAft>
              <a:buSzPts val="1800"/>
              <a:buChar char="-"/>
            </a:pPr>
            <a:r>
              <a:rPr lang="en"/>
              <a:t>Impute the missing values with mean</a:t>
            </a:r>
            <a:endParaRPr/>
          </a:p>
          <a:p>
            <a:pPr indent="0" lvl="0" marL="45720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Model Summary</a:t>
            </a:r>
            <a:endParaRPr/>
          </a:p>
        </p:txBody>
      </p:sp>
      <p:sp>
        <p:nvSpPr>
          <p:cNvPr id="119" name="Google Shape;119;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Models and metrics:</a:t>
            </a:r>
            <a:endParaRPr/>
          </a:p>
          <a:p>
            <a:pPr indent="0" lvl="0" marL="0" rtl="0" algn="l">
              <a:spcBef>
                <a:spcPts val="1200"/>
              </a:spcBef>
              <a:spcAft>
                <a:spcPts val="0"/>
              </a:spcAft>
              <a:buNone/>
            </a:pPr>
            <a:r>
              <a:rPr lang="en"/>
              <a:t>Models used:</a:t>
            </a:r>
            <a:endParaRPr/>
          </a:p>
          <a:p>
            <a:pPr indent="-325755" lvl="0" marL="457200" rtl="0" algn="l">
              <a:spcBef>
                <a:spcPts val="1200"/>
              </a:spcBef>
              <a:spcAft>
                <a:spcPts val="0"/>
              </a:spcAft>
              <a:buSzPct val="100000"/>
              <a:buChar char="-"/>
            </a:pPr>
            <a:r>
              <a:rPr lang="en"/>
              <a:t>Decision Tree</a:t>
            </a:r>
            <a:endParaRPr/>
          </a:p>
          <a:p>
            <a:pPr indent="-325755" lvl="0" marL="457200" rtl="0" algn="l">
              <a:spcBef>
                <a:spcPts val="0"/>
              </a:spcBef>
              <a:spcAft>
                <a:spcPts val="0"/>
              </a:spcAft>
              <a:buSzPct val="100000"/>
              <a:buChar char="-"/>
            </a:pPr>
            <a:r>
              <a:rPr lang="en"/>
              <a:t>Random Forests</a:t>
            </a:r>
            <a:endParaRPr/>
          </a:p>
          <a:p>
            <a:pPr indent="0" lvl="0" marL="0" rtl="0" algn="l">
              <a:spcBef>
                <a:spcPts val="1200"/>
              </a:spcBef>
              <a:spcAft>
                <a:spcPts val="0"/>
              </a:spcAft>
              <a:buNone/>
            </a:pPr>
            <a:r>
              <a:rPr lang="en"/>
              <a:t>Metrics used:</a:t>
            </a:r>
            <a:endParaRPr/>
          </a:p>
          <a:p>
            <a:pPr indent="-325755" lvl="0" marL="457200" rtl="0" algn="l">
              <a:spcBef>
                <a:spcPts val="1200"/>
              </a:spcBef>
              <a:spcAft>
                <a:spcPts val="0"/>
              </a:spcAft>
              <a:buSzPct val="100000"/>
              <a:buChar char="-"/>
            </a:pPr>
            <a:r>
              <a:rPr lang="en"/>
              <a:t>Mean squared error</a:t>
            </a:r>
            <a:endParaRPr/>
          </a:p>
          <a:p>
            <a:pPr indent="-325755" lvl="0" marL="457200" rtl="0" algn="l">
              <a:spcBef>
                <a:spcPts val="0"/>
              </a:spcBef>
              <a:spcAft>
                <a:spcPts val="0"/>
              </a:spcAft>
              <a:buSzPct val="100000"/>
              <a:buChar char="-"/>
            </a:pPr>
            <a:r>
              <a:rPr lang="en"/>
              <a:t>R2 score</a:t>
            </a:r>
            <a:endParaRPr/>
          </a:p>
          <a:p>
            <a:pPr indent="-325755" lvl="0" marL="457200" rtl="0" algn="l">
              <a:spcBef>
                <a:spcPts val="0"/>
              </a:spcBef>
              <a:spcAft>
                <a:spcPts val="0"/>
              </a:spcAft>
              <a:buSzPct val="100000"/>
              <a:buChar char="-"/>
            </a:pPr>
            <a:r>
              <a:rPr lang="en"/>
              <a:t>Accuracy score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