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B308-7EC5-5DE4-3A36-10629B48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1E7BB-204D-9868-125F-A09934CF5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B7F9-A0CE-ABA6-0AF3-80FC401A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76EA-0C65-4549-82CA-978AEF15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F647-2EC8-F237-0251-0FC1113A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7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8EFE-F036-BCBC-31E5-AC8B6937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61FD-5EBE-D68E-7DE4-ED62BE240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0457-8AFC-CACE-6783-40B79ED7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250E-DF34-C49B-BD13-543C130F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D64B-4CB0-DC2B-2C81-46D1CF56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40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EC362-D24C-09FD-7197-992E137EB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1A367-C4D1-E757-1BD1-89BE9C971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043E-4602-BDE7-EB0B-B7720F03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B41A-857B-6525-CF5A-2C6A61A4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F9DE-E2BA-284D-C7D6-226F0EC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7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458-9919-686F-5F86-7F0F2C7A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7BC-8F21-58AD-332A-40F1FE5D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4AC7-A195-C1F9-5E50-6337CFD5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DF40-5CB5-7279-B616-A39FB68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C777-1B43-9DA3-3201-BD1A33CB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0A0D-EA14-05AA-7BA4-EBA38528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97F19-43CB-E05B-7ABE-CAD40557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BBC91-1723-E06B-7439-08668EA0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C77A-95F2-27F8-AA02-4A4B8B42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6FF3-94DE-EA6A-7D45-54DB36C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73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DA0F-0DBB-8F3D-0F52-7D30EC37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2BF8-9F3D-2E02-C885-F1C3B86EF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EA0DA-6CA5-434F-888E-7C9390006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626A9-1CDA-82A4-582E-CA94F67B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11244-741D-33C6-72C3-5F3D7C2F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123F-27DC-801D-A341-ED4049AD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8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F3A9-CA55-F03A-3FCF-64B139F2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BCE7B-E3EF-33C8-C73F-DB66398C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1AD9E-600A-0AAF-FC40-484D65949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6C66C-9B7F-48ED-A5E1-8D776B56E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5FD59-24F7-B6CC-0B86-089F4C603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175E7-2256-53A7-53FB-8CB1DB3C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632D9-98CB-944E-F38D-9D686C2C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6525E-21ED-85E2-B134-66D96E6A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2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7AAC-181B-17A1-5984-3678F665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611D7-954C-0E66-649E-C9A66113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D821E-BD12-3EA5-80B4-8AE7DCCA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14C5D-1EEC-7D44-9562-509391C9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35BCA-067C-3887-3F01-A4D8C56A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7AFB2-2184-552F-549B-68A28C0F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AE7-9614-01F0-4F9C-DAC83F21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5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3B13-B403-BD81-9CA7-5EC109A4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3E8C-6A21-8495-2322-1EB0E5C6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DE70-1903-A231-B858-65D56246F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D401-3F80-1826-A8C5-097DFCA6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CCA66-4786-B9F0-0A7D-5AAADFBC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8C67-1886-AC91-DA00-B3D516A9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2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A548-6D50-BDD7-98FB-5C2C19E7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A9BD6-CD6E-6C94-6117-6283A38B4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9691C-AD89-0465-95B5-35BBBF357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A152B-68A9-BFDE-79B9-3BE2CAAC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5493E-7A80-0AEB-D534-1E7897F2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546FB-E694-2C93-7161-C950E8CA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4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18B79-1819-D3A0-FC11-22CF1E9D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1FB83-074A-F2E2-896F-2843ECE2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EF59-2B56-9DB5-582D-EF5DFF885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56A4-7344-4C10-B2BE-FD816AB318B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A038-4895-1B39-2C6C-DE296C57F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D0EE-4525-92FB-E53D-5FF19CD67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CF52F-2B43-46F1-A7E5-474C2A6B4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FF979-A6E0-3975-F371-598508F9C007}"/>
              </a:ext>
            </a:extLst>
          </p:cNvPr>
          <p:cNvSpPr/>
          <p:nvPr/>
        </p:nvSpPr>
        <p:spPr>
          <a:xfrm>
            <a:off x="295098" y="2825552"/>
            <a:ext cx="2797444" cy="14413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Variant(s)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FF781-5F4A-7BAB-368B-F70FCC751201}"/>
              </a:ext>
            </a:extLst>
          </p:cNvPr>
          <p:cNvSpPr/>
          <p:nvPr/>
        </p:nvSpPr>
        <p:spPr>
          <a:xfrm>
            <a:off x="4428865" y="2825552"/>
            <a:ext cx="3040251" cy="14413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Insomnia)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0C8663-0F4B-C9F4-9C08-D1B52202AB2B}"/>
              </a:ext>
            </a:extLst>
          </p:cNvPr>
          <p:cNvSpPr/>
          <p:nvPr/>
        </p:nvSpPr>
        <p:spPr>
          <a:xfrm>
            <a:off x="8805439" y="2825552"/>
            <a:ext cx="3040251" cy="14413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Depression)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04F76-0667-E87A-785F-7D5D44BBB8C5}"/>
              </a:ext>
            </a:extLst>
          </p:cNvPr>
          <p:cNvSpPr/>
          <p:nvPr/>
        </p:nvSpPr>
        <p:spPr>
          <a:xfrm>
            <a:off x="6647832" y="482283"/>
            <a:ext cx="3040251" cy="14413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Confounders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7E9CB1-441D-4F0D-4E10-237A268A2EA6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5948991" y="1923625"/>
            <a:ext cx="2218967" cy="90192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3D18FB-D5E4-5FB1-4127-AFA4EA541FD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8167958" y="1923625"/>
            <a:ext cx="2157607" cy="90192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233E36-0EED-F928-0039-153234FD1B4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092542" y="3546223"/>
            <a:ext cx="133632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B24D1-7D5C-980A-B652-296D51CECD4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469116" y="3546223"/>
            <a:ext cx="133632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BBAADFE-8B6A-BDAE-1340-AF8E929C65DF}"/>
              </a:ext>
            </a:extLst>
          </p:cNvPr>
          <p:cNvCxnSpPr>
            <a:stCxn id="4" idx="0"/>
            <a:endCxn id="11" idx="1"/>
          </p:cNvCxnSpPr>
          <p:nvPr/>
        </p:nvCxnSpPr>
        <p:spPr>
          <a:xfrm rot="5400000" flipH="1" flipV="1">
            <a:off x="3359527" y="-462753"/>
            <a:ext cx="1622598" cy="495401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3648129-2CC9-3341-529B-1F5FCF267455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16200000" flipH="1">
            <a:off x="6009692" y="-48979"/>
            <a:ext cx="12700" cy="8631745"/>
          </a:xfrm>
          <a:prstGeom prst="curvedConnector3">
            <a:avLst>
              <a:gd name="adj1" fmla="val 11553496"/>
            </a:avLst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Badge outline">
            <a:extLst>
              <a:ext uri="{FF2B5EF4-FFF2-40B4-BE49-F238E27FC236}">
                <a16:creationId xmlns:a16="http://schemas.microsoft.com/office/drawing/2014/main" id="{994BD323-6B25-6756-7A0A-69DB2206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729" y="300198"/>
            <a:ext cx="685131" cy="685131"/>
          </a:xfrm>
          <a:prstGeom prst="rect">
            <a:avLst/>
          </a:prstGeom>
        </p:spPr>
      </p:pic>
      <p:pic>
        <p:nvPicPr>
          <p:cNvPr id="33" name="Graphic 32" descr="Badge 3 outline">
            <a:extLst>
              <a:ext uri="{FF2B5EF4-FFF2-40B4-BE49-F238E27FC236}">
                <a16:creationId xmlns:a16="http://schemas.microsoft.com/office/drawing/2014/main" id="{ED8FA3C2-4209-E62F-5859-117B3EA65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3343" y="5869101"/>
            <a:ext cx="685131" cy="685131"/>
          </a:xfrm>
          <a:prstGeom prst="rect">
            <a:avLst/>
          </a:prstGeom>
        </p:spPr>
      </p:pic>
      <p:pic>
        <p:nvPicPr>
          <p:cNvPr id="35" name="Graphic 34" descr="Badge 1 outline">
            <a:extLst>
              <a:ext uri="{FF2B5EF4-FFF2-40B4-BE49-F238E27FC236}">
                <a16:creationId xmlns:a16="http://schemas.microsoft.com/office/drawing/2014/main" id="{99008FDB-3399-71B0-C641-44D5341F78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87457" y="3588113"/>
            <a:ext cx="685131" cy="685131"/>
          </a:xfrm>
          <a:prstGeom prst="rect">
            <a:avLst/>
          </a:prstGeom>
        </p:spPr>
      </p:pic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82F17842-FD9E-A797-F3A7-603A43AF9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5695" y="1203112"/>
            <a:ext cx="685131" cy="685131"/>
          </a:xfrm>
          <a:prstGeom prst="rect">
            <a:avLst/>
          </a:prstGeom>
        </p:spPr>
      </p:pic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DF3FB8D3-FBF7-AD13-605A-052E82F1D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3476" y="5401088"/>
            <a:ext cx="685131" cy="6851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DBBFE71-A230-7854-4024-81FCE9A6B155}"/>
              </a:ext>
            </a:extLst>
          </p:cNvPr>
          <p:cNvSpPr txBox="1"/>
          <p:nvPr/>
        </p:nvSpPr>
        <p:spPr>
          <a:xfrm>
            <a:off x="2212970" y="4233963"/>
            <a:ext cx="3309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Genetic variants should associate with exposure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7D544D-90FB-D6CF-1A88-06FEF8AF9F6B}"/>
              </a:ext>
            </a:extLst>
          </p:cNvPr>
          <p:cNvSpPr txBox="1"/>
          <p:nvPr/>
        </p:nvSpPr>
        <p:spPr>
          <a:xfrm>
            <a:off x="1749860" y="88766"/>
            <a:ext cx="4205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Genetic variants must not influence variables that effect both the exposure and outcome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A00D4E-AE97-98BA-EBD1-AE94044014EE}"/>
              </a:ext>
            </a:extLst>
          </p:cNvPr>
          <p:cNvSpPr txBox="1"/>
          <p:nvPr/>
        </p:nvSpPr>
        <p:spPr>
          <a:xfrm>
            <a:off x="7016315" y="5672139"/>
            <a:ext cx="4176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Genetic variants must be associated with the outcome only via the exposure</a:t>
            </a:r>
          </a:p>
        </p:txBody>
      </p:sp>
      <p:pic>
        <p:nvPicPr>
          <p:cNvPr id="46" name="Graphic 45" descr="Question Mark with solid fill">
            <a:extLst>
              <a:ext uri="{FF2B5EF4-FFF2-40B4-BE49-F238E27FC236}">
                <a16:creationId xmlns:a16="http://schemas.microsoft.com/office/drawing/2014/main" id="{0491C723-B81A-DCCB-AF71-CCE1E25AA0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90333" y="3624207"/>
            <a:ext cx="612941" cy="6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2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FF979-A6E0-3975-F371-598508F9C007}"/>
              </a:ext>
            </a:extLst>
          </p:cNvPr>
          <p:cNvSpPr/>
          <p:nvPr/>
        </p:nvSpPr>
        <p:spPr>
          <a:xfrm>
            <a:off x="295098" y="2825552"/>
            <a:ext cx="2797444" cy="14413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Variant(s)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FF781-5F4A-7BAB-368B-F70FCC751201}"/>
              </a:ext>
            </a:extLst>
          </p:cNvPr>
          <p:cNvSpPr/>
          <p:nvPr/>
        </p:nvSpPr>
        <p:spPr>
          <a:xfrm>
            <a:off x="4428865" y="2825552"/>
            <a:ext cx="3040251" cy="14413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high cholesterol)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0C8663-0F4B-C9F4-9C08-D1B52202AB2B}"/>
              </a:ext>
            </a:extLst>
          </p:cNvPr>
          <p:cNvSpPr/>
          <p:nvPr/>
        </p:nvSpPr>
        <p:spPr>
          <a:xfrm>
            <a:off x="8805439" y="2825552"/>
            <a:ext cx="3040251" cy="14413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early-onset CRC)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04F76-0667-E87A-785F-7D5D44BBB8C5}"/>
              </a:ext>
            </a:extLst>
          </p:cNvPr>
          <p:cNvSpPr/>
          <p:nvPr/>
        </p:nvSpPr>
        <p:spPr>
          <a:xfrm>
            <a:off x="6647832" y="482283"/>
            <a:ext cx="3040251" cy="14413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Confounders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7E9CB1-441D-4F0D-4E10-237A268A2EA6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5948991" y="1923625"/>
            <a:ext cx="2218967" cy="90192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3D18FB-D5E4-5FB1-4127-AFA4EA541FD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8167958" y="1923625"/>
            <a:ext cx="2157607" cy="90192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233E36-0EED-F928-0039-153234FD1B4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092542" y="3546223"/>
            <a:ext cx="133632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B24D1-7D5C-980A-B652-296D51CECD4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469116" y="3546223"/>
            <a:ext cx="133632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BBAADFE-8B6A-BDAE-1340-AF8E929C65DF}"/>
              </a:ext>
            </a:extLst>
          </p:cNvPr>
          <p:cNvCxnSpPr>
            <a:stCxn id="4" idx="0"/>
            <a:endCxn id="11" idx="1"/>
          </p:cNvCxnSpPr>
          <p:nvPr/>
        </p:nvCxnSpPr>
        <p:spPr>
          <a:xfrm rot="5400000" flipH="1" flipV="1">
            <a:off x="3359527" y="-462753"/>
            <a:ext cx="1622598" cy="495401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3648129-2CC9-3341-529B-1F5FCF267455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16200000" flipH="1">
            <a:off x="6009692" y="-48979"/>
            <a:ext cx="12700" cy="8631745"/>
          </a:xfrm>
          <a:prstGeom prst="curvedConnector3">
            <a:avLst>
              <a:gd name="adj1" fmla="val 11553496"/>
            </a:avLst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Badge outline">
            <a:extLst>
              <a:ext uri="{FF2B5EF4-FFF2-40B4-BE49-F238E27FC236}">
                <a16:creationId xmlns:a16="http://schemas.microsoft.com/office/drawing/2014/main" id="{994BD323-6B25-6756-7A0A-69DB2206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729" y="300198"/>
            <a:ext cx="685131" cy="685131"/>
          </a:xfrm>
          <a:prstGeom prst="rect">
            <a:avLst/>
          </a:prstGeom>
        </p:spPr>
      </p:pic>
      <p:pic>
        <p:nvPicPr>
          <p:cNvPr id="33" name="Graphic 32" descr="Badge 3 outline">
            <a:extLst>
              <a:ext uri="{FF2B5EF4-FFF2-40B4-BE49-F238E27FC236}">
                <a16:creationId xmlns:a16="http://schemas.microsoft.com/office/drawing/2014/main" id="{ED8FA3C2-4209-E62F-5859-117B3EA65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3343" y="5869101"/>
            <a:ext cx="685131" cy="685131"/>
          </a:xfrm>
          <a:prstGeom prst="rect">
            <a:avLst/>
          </a:prstGeom>
        </p:spPr>
      </p:pic>
      <p:pic>
        <p:nvPicPr>
          <p:cNvPr id="35" name="Graphic 34" descr="Badge 1 outline">
            <a:extLst>
              <a:ext uri="{FF2B5EF4-FFF2-40B4-BE49-F238E27FC236}">
                <a16:creationId xmlns:a16="http://schemas.microsoft.com/office/drawing/2014/main" id="{99008FDB-3399-71B0-C641-44D5341F78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87457" y="3588113"/>
            <a:ext cx="685131" cy="685131"/>
          </a:xfrm>
          <a:prstGeom prst="rect">
            <a:avLst/>
          </a:prstGeom>
        </p:spPr>
      </p:pic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82F17842-FD9E-A797-F3A7-603A43AF9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5695" y="1203112"/>
            <a:ext cx="685131" cy="685131"/>
          </a:xfrm>
          <a:prstGeom prst="rect">
            <a:avLst/>
          </a:prstGeom>
        </p:spPr>
      </p:pic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DF3FB8D3-FBF7-AD13-605A-052E82F1D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3476" y="5401088"/>
            <a:ext cx="685131" cy="6851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DBBFE71-A230-7854-4024-81FCE9A6B155}"/>
              </a:ext>
            </a:extLst>
          </p:cNvPr>
          <p:cNvSpPr txBox="1"/>
          <p:nvPr/>
        </p:nvSpPr>
        <p:spPr>
          <a:xfrm>
            <a:off x="2212970" y="4233963"/>
            <a:ext cx="3309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Genetic variants should associate with exposure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7D544D-90FB-D6CF-1A88-06FEF8AF9F6B}"/>
              </a:ext>
            </a:extLst>
          </p:cNvPr>
          <p:cNvSpPr txBox="1"/>
          <p:nvPr/>
        </p:nvSpPr>
        <p:spPr>
          <a:xfrm>
            <a:off x="1749860" y="88766"/>
            <a:ext cx="4205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Genetic variants must not influence variables that effect both the exposure and outcome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A00D4E-AE97-98BA-EBD1-AE94044014EE}"/>
              </a:ext>
            </a:extLst>
          </p:cNvPr>
          <p:cNvSpPr txBox="1"/>
          <p:nvPr/>
        </p:nvSpPr>
        <p:spPr>
          <a:xfrm>
            <a:off x="7016315" y="5672139"/>
            <a:ext cx="4176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Genetic variants must be associated with the outcome only via the exposure</a:t>
            </a:r>
          </a:p>
        </p:txBody>
      </p:sp>
      <p:pic>
        <p:nvPicPr>
          <p:cNvPr id="46" name="Graphic 45" descr="Question Mark with solid fill">
            <a:extLst>
              <a:ext uri="{FF2B5EF4-FFF2-40B4-BE49-F238E27FC236}">
                <a16:creationId xmlns:a16="http://schemas.microsoft.com/office/drawing/2014/main" id="{0491C723-B81A-DCCB-AF71-CCE1E25AA0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90333" y="3624207"/>
            <a:ext cx="612941" cy="6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Newby</dc:creator>
  <cp:lastModifiedBy>Danielle Newby</cp:lastModifiedBy>
  <cp:revision>10</cp:revision>
  <dcterms:created xsi:type="dcterms:W3CDTF">2022-06-01T12:26:46Z</dcterms:created>
  <dcterms:modified xsi:type="dcterms:W3CDTF">2023-05-18T15:01:52Z</dcterms:modified>
</cp:coreProperties>
</file>