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</p:sldMasterIdLst>
  <p:notesMasterIdLst>
    <p:notesMasterId r:id="rId17"/>
  </p:notesMasterIdLst>
  <p:handoutMasterIdLst>
    <p:handoutMasterId r:id="rId18"/>
  </p:handoutMasterIdLst>
  <p:sldIdLst>
    <p:sldId id="1902" r:id="rId5"/>
    <p:sldId id="258" r:id="rId6"/>
    <p:sldId id="1904" r:id="rId7"/>
    <p:sldId id="1911" r:id="rId8"/>
    <p:sldId id="1912" r:id="rId9"/>
    <p:sldId id="1913" r:id="rId10"/>
    <p:sldId id="1906" r:id="rId11"/>
    <p:sldId id="1905" r:id="rId12"/>
    <p:sldId id="1907" r:id="rId13"/>
    <p:sldId id="1910" r:id="rId14"/>
    <p:sldId id="1909" r:id="rId15"/>
    <p:sldId id="1914" r:id="rId1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Rijnbeek" initials="PR" lastIdx="4" clrIdx="0">
    <p:extLst>
      <p:ext uri="{19B8F6BF-5375-455C-9EA6-DF929625EA0E}">
        <p15:presenceInfo xmlns:p15="http://schemas.microsoft.com/office/powerpoint/2012/main" userId="f37be689-a904-4de8-9d49-166eee043554" providerId="Windows Live"/>
      </p:ext>
    </p:extLst>
  </p:cmAuthor>
  <p:cmAuthor id="2" name=" " initials="" lastIdx="1" clrIdx="1">
    <p:extLst>
      <p:ext uri="{19B8F6BF-5375-455C-9EA6-DF929625EA0E}">
        <p15:presenceInfo xmlns:p15="http://schemas.microsoft.com/office/powerpoint/2012/main" userId="S::daniel.prietoalhambra@ndorms.ox.ac.uk::72a6608d-67ca-49ed-bcd4-ae10f32e5b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92D050"/>
    <a:srgbClr val="B8463E"/>
    <a:srgbClr val="EAC086"/>
    <a:srgbClr val="E7EDF8"/>
    <a:srgbClr val="DF8C3B"/>
    <a:srgbClr val="A3DFF4"/>
    <a:srgbClr val="003397"/>
    <a:srgbClr val="CBDFF3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B1D90E-7889-5B95-71A9-58575AB46D1B}" v="2" dt="2024-07-15T08:20:37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06" autoAdjust="0"/>
    <p:restoredTop sz="88741" autoAdjust="0"/>
  </p:normalViewPr>
  <p:slideViewPr>
    <p:cSldViewPr snapToGrid="0">
      <p:cViewPr>
        <p:scale>
          <a:sx n="75" d="100"/>
          <a:sy n="75" d="100"/>
        </p:scale>
        <p:origin x="6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574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a Raventós (DARWIN EU® CC)" userId="S::b.raventos@darwin-eu.org::fdd22cdc-eb59-4a17-be4c-399675740fce" providerId="AD" clId="Web-{7CB1D90E-7889-5B95-71A9-58575AB46D1B}"/>
    <pc:docChg chg="addSld modSld">
      <pc:chgData name="Berta Raventós (DARWIN EU® CC)" userId="S::b.raventos@darwin-eu.org::fdd22cdc-eb59-4a17-be4c-399675740fce" providerId="AD" clId="Web-{7CB1D90E-7889-5B95-71A9-58575AB46D1B}" dt="2024-07-15T08:20:37.558" v="1" actId="20577"/>
      <pc:docMkLst>
        <pc:docMk/>
      </pc:docMkLst>
      <pc:sldChg chg="modSp add replId">
        <pc:chgData name="Berta Raventós (DARWIN EU® CC)" userId="S::b.raventos@darwin-eu.org::fdd22cdc-eb59-4a17-be4c-399675740fce" providerId="AD" clId="Web-{7CB1D90E-7889-5B95-71A9-58575AB46D1B}" dt="2024-07-15T08:20:37.558" v="1" actId="20577"/>
        <pc:sldMkLst>
          <pc:docMk/>
          <pc:sldMk cId="2616078649" sldId="1903"/>
        </pc:sldMkLst>
        <pc:spChg chg="mod">
          <ac:chgData name="Berta Raventós (DARWIN EU® CC)" userId="S::b.raventos@darwin-eu.org::fdd22cdc-eb59-4a17-be4c-399675740fce" providerId="AD" clId="Web-{7CB1D90E-7889-5B95-71A9-58575AB46D1B}" dt="2024-07-15T08:20:37.558" v="1" actId="20577"/>
          <ac:spMkLst>
            <pc:docMk/>
            <pc:sldMk cId="2616078649" sldId="1903"/>
            <ac:spMk id="3" creationId="{AD46646F-1C5E-9247-8D38-56D151DC9F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B6F53154-05A9-4E30-82FA-89CD99BF1C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A91548A-4660-4D01-89DA-1EBF592415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F42B9-7F0C-4C28-919A-11D00243CE0C}" type="datetimeFigureOut">
              <a:rPr lang="nl-BE" smtClean="0"/>
              <a:t>16/10/2024</a:t>
            </a:fld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F69EE7F-8477-4BA4-9010-E974D2DF97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5216D9D-AE37-4760-A891-4B871DDF0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6CFC0-089D-483C-BAAD-C3DC177081CA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15832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6342E-5BA4-4AB8-B3C4-EE89ACD3D43F}" type="datetimeFigureOut">
              <a:rPr lang="nl-BE" smtClean="0"/>
              <a:t>16/10/2024</a:t>
            </a:fld>
            <a:endParaRPr lang="nl-BE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F00B5-EF0C-455A-824A-FE82CE563139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5761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F00B5-EF0C-455A-824A-FE82CE563139}" type="slidenum">
              <a:rPr lang="nl-BE" smtClean="0"/>
              <a:t>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2723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F00B5-EF0C-455A-824A-FE82CE563139}" type="slidenum">
              <a:rPr lang="nl-BE" smtClean="0"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2935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5"/>
          <p:cNvSpPr>
            <a:spLocks noChangeArrowheads="1"/>
          </p:cNvSpPr>
          <p:nvPr userDrawn="1"/>
        </p:nvSpPr>
        <p:spPr bwMode="auto">
          <a:xfrm>
            <a:off x="0" y="301"/>
            <a:ext cx="12192000" cy="23856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 sz="2400"/>
          </a:p>
        </p:txBody>
      </p:sp>
      <p:sp>
        <p:nvSpPr>
          <p:cNvPr id="374788" name="Line 4"/>
          <p:cNvSpPr>
            <a:spLocks noChangeShapeType="1"/>
          </p:cNvSpPr>
          <p:nvPr/>
        </p:nvSpPr>
        <p:spPr bwMode="auto">
          <a:xfrm>
            <a:off x="478367" y="4584000"/>
            <a:ext cx="7198784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2400"/>
          </a:p>
        </p:txBody>
      </p:sp>
      <p:sp>
        <p:nvSpPr>
          <p:cNvPr id="374791" name="Line 7"/>
          <p:cNvSpPr>
            <a:spLocks noChangeShapeType="1"/>
          </p:cNvSpPr>
          <p:nvPr/>
        </p:nvSpPr>
        <p:spPr bwMode="auto">
          <a:xfrm>
            <a:off x="0" y="2386013"/>
            <a:ext cx="12192000" cy="0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2400"/>
          </a:p>
        </p:txBody>
      </p:sp>
      <p:sp>
        <p:nvSpPr>
          <p:cNvPr id="374800" name="Line 16"/>
          <p:cNvSpPr>
            <a:spLocks noChangeShapeType="1"/>
          </p:cNvSpPr>
          <p:nvPr/>
        </p:nvSpPr>
        <p:spPr bwMode="auto">
          <a:xfrm>
            <a:off x="0" y="6732589"/>
            <a:ext cx="12192000" cy="1587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2400"/>
          </a:p>
        </p:txBody>
      </p:sp>
      <p:sp>
        <p:nvSpPr>
          <p:cNvPr id="15" name="Rectangle 15"/>
          <p:cNvSpPr>
            <a:spLocks noChangeArrowheads="1"/>
          </p:cNvSpPr>
          <p:nvPr userDrawn="1"/>
        </p:nvSpPr>
        <p:spPr bwMode="auto">
          <a:xfrm>
            <a:off x="0" y="6734400"/>
            <a:ext cx="12192000" cy="1248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78367" y="5349215"/>
            <a:ext cx="7198784" cy="288032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467"/>
            </a:lvl1pPr>
          </a:lstStyle>
          <a:p>
            <a:r>
              <a:rPr lang="en-GB" altLang="en-US" kern="0" dirty="0"/>
              <a:t>Event title [optional]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12B63D-6FD9-AF46-870B-CAEC5D1AA08F}"/>
              </a:ext>
            </a:extLst>
          </p:cNvPr>
          <p:cNvSpPr txBox="1"/>
          <p:nvPr userDrawn="1"/>
        </p:nvSpPr>
        <p:spPr>
          <a:xfrm>
            <a:off x="3985102" y="722990"/>
            <a:ext cx="7463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5400" b="1" i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Coordination</a:t>
            </a:r>
            <a:r>
              <a:rPr lang="en-NL" sz="5400" dirty="0">
                <a:solidFill>
                  <a:schemeClr val="bg1"/>
                </a:solidFill>
              </a:rPr>
              <a:t> </a:t>
            </a:r>
            <a:r>
              <a:rPr lang="en-NL" sz="5400" b="1" i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Centre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006F15E-B4FC-FD4F-B887-74CD437B10C1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8366" y="3429000"/>
            <a:ext cx="7198783" cy="936000"/>
          </a:xfrm>
        </p:spPr>
        <p:txBody>
          <a:bodyPr anchor="b"/>
          <a:lstStyle>
            <a:lvl1pPr>
              <a:lnSpc>
                <a:spcPts val="2100"/>
              </a:lnSpc>
              <a:defRPr sz="1900"/>
            </a:lvl1pPr>
          </a:lstStyle>
          <a:p>
            <a:pPr lvl="0"/>
            <a:r>
              <a:rPr lang="en-GB" altLang="en-US" noProof="0" dirty="0"/>
              <a:t>Click to add title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4B5EC38A-F54A-5D4F-ADE3-1F0ED7FA410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8366" y="4816087"/>
            <a:ext cx="7198782" cy="39390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marR="0" indent="0" algn="l" defTabSz="8072438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 sz="1050"/>
            </a:lvl1pPr>
          </a:lstStyle>
          <a:p>
            <a:pPr marL="0" marR="0" lvl="0" indent="0" algn="l" defTabSz="8072438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 altLang="en-US" noProof="0" dirty="0"/>
              <a:t>Click to add author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9F251-64C9-C844-B908-E77AF091FD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26" y="464577"/>
            <a:ext cx="3136939" cy="14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1FB793-33ED-0544-8FE9-0B2A557F78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0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 baseline="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368" y="2159001"/>
            <a:ext cx="5491200" cy="3959225"/>
          </a:xfrm>
        </p:spPr>
        <p:txBody>
          <a:bodyPr/>
          <a:lstStyle>
            <a:lvl1pPr marL="0" marR="0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0" marR="0" lvl="0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marL="0" marR="0" lvl="1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Second level</a:t>
            </a:r>
          </a:p>
          <a:p>
            <a:pPr marL="0" marR="0" lvl="2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Third level</a:t>
            </a:r>
          </a:p>
          <a:p>
            <a:pPr marL="0" marR="0" lvl="3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Fourth level</a:t>
            </a:r>
          </a:p>
          <a:p>
            <a:pPr marL="0" marR="0" lvl="4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dirty="0"/>
              <a:t>Introduction of the DARWIN EU® Coordination Centre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1512B7-A4D3-45D6-AC99-9D6C4D21B5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D308B-ED36-E64B-93F9-7E67E07879F0}" type="datetime4">
              <a:rPr lang="en-US" altLang="en-US" smtClean="0"/>
              <a:t>October 16, 2024</a:t>
            </a:fld>
            <a:endParaRPr lang="en-GB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216000" y="2159001"/>
            <a:ext cx="5491200" cy="3959225"/>
          </a:xfrm>
        </p:spPr>
        <p:txBody>
          <a:bodyPr/>
          <a:lstStyle>
            <a:lvl1pPr marL="0" marR="0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0" marR="0" lvl="0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marL="0" marR="0" lvl="1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Second level</a:t>
            </a:r>
          </a:p>
          <a:p>
            <a:pPr marL="0" marR="0" lvl="2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Third level</a:t>
            </a:r>
          </a:p>
          <a:p>
            <a:pPr marL="0" marR="0" lvl="3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Fourth level</a:t>
            </a:r>
          </a:p>
          <a:p>
            <a:pPr marL="0" marR="0" lvl="4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4CC3B-301A-3442-BA3E-4FC6EC439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8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/>
              <a:t>Introduction of the DARWIN EU® Coordination Centre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64294A7-4450-7B45-96E4-7C6E7FEA6AD3}" type="datetime4">
              <a:rPr lang="en-US" altLang="en-US" smtClean="0"/>
              <a:t>October 16, 2024</a:t>
            </a:fld>
            <a:endParaRPr lang="en-GB" alt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78367" y="3778251"/>
            <a:ext cx="8160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240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0000" y="2661380"/>
            <a:ext cx="8160000" cy="1007531"/>
          </a:xfrm>
        </p:spPr>
        <p:txBody>
          <a:bodyPr anchor="b" anchorCtr="0"/>
          <a:lstStyle>
            <a:lvl1pPr>
              <a:lnSpc>
                <a:spcPts val="3200"/>
              </a:lnSpc>
              <a:spcAft>
                <a:spcPts val="0"/>
              </a:spcAft>
              <a:defRPr sz="2800" b="0">
                <a:solidFill>
                  <a:srgbClr val="003399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80484" y="3909054"/>
            <a:ext cx="8159749" cy="230336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Section subtitle or brief intro text.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C733E6-8EF0-DA46-A45D-47180BF0F0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1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915A8-3115-FB4D-AB00-D5972D6FD9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AAC4C9B-5EDF-E04C-895F-E5EF4550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7BF8-6ACE-D14D-B9E4-AE058DD2ED63}" type="datetime4">
              <a:rPr lang="en-US" altLang="en-US" smtClean="0"/>
              <a:t>October 16, 2024</a:t>
            </a:fld>
            <a:endParaRPr lang="en-GB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2D78615-58DB-774E-96A8-AEF5504E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4332" y="6424039"/>
            <a:ext cx="8638116" cy="292100"/>
          </a:xfrm>
        </p:spPr>
        <p:txBody>
          <a:bodyPr/>
          <a:lstStyle/>
          <a:p>
            <a:r>
              <a:rPr lang="en-GB" altLang="en-US" dirty="0"/>
              <a:t>Introduction of the DARWIN EU® Coordination Centre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7840BC-3B6B-8D4E-ABC6-E773A96B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A67949F-326B-3D45-9AD6-F692D580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522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 content_title_in_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816" y="1021081"/>
            <a:ext cx="11232000" cy="39592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915A8-3115-FB4D-AB00-D5972D6FD9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AAC4C9B-5EDF-E04C-895F-E5EF4550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7BF8-6ACE-D14D-B9E4-AE058DD2ED63}" type="datetime4">
              <a:rPr lang="en-US" altLang="en-US" smtClean="0"/>
              <a:t>October 16, 2024</a:t>
            </a:fld>
            <a:endParaRPr lang="en-GB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2D78615-58DB-774E-96A8-AEF5504E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4332" y="6424039"/>
            <a:ext cx="8638116" cy="292100"/>
          </a:xfrm>
        </p:spPr>
        <p:txBody>
          <a:bodyPr/>
          <a:lstStyle/>
          <a:p>
            <a:r>
              <a:rPr lang="en-GB" altLang="en-US" dirty="0"/>
              <a:t>Introduction of the DARWIN EU® Coordination Centre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7840BC-3B6B-8D4E-ABC6-E773A96B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A67949F-326B-3D45-9AD6-F692D580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68" y="141861"/>
            <a:ext cx="11232000" cy="9509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7433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368" y="2159001"/>
            <a:ext cx="5491200" cy="39592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652" y="2159001"/>
            <a:ext cx="5490633" cy="39592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dirty="0"/>
              <a:t>Introduction of the DARWIN EU® Coordination Centre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1512B7-A4D3-45D6-AC99-9D6C4D21B5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58FA254-4C2D-BF42-90E9-EE5B4E8BE622}" type="datetime4">
              <a:rPr lang="en-US" altLang="en-US" smtClean="0"/>
              <a:t>October 16, 2024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F9591E-A173-C449-8B9B-825F2FF8D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dirty="0"/>
              <a:t>Introduction of the DARWIN EU® Coordination Centre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A0FAAC-E39B-4479-B08E-E201E90F7F6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3B7B2BF-0B26-8043-B02B-C92CE7DA1758}" type="datetime4">
              <a:rPr lang="en-US" altLang="en-US" smtClean="0"/>
              <a:t>October 16, 2024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570CA-035C-5E4D-A191-274C042411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4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_in_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16" y="160337"/>
            <a:ext cx="11232000" cy="9509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dirty="0"/>
              <a:t>Introduction of the DARWIN EU® Coordination Centre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A0FAAC-E39B-4479-B08E-E201E90F7F6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3B7B2BF-0B26-8043-B02B-C92CE7DA1758}" type="datetime4">
              <a:rPr lang="en-US" altLang="en-US" smtClean="0"/>
              <a:t>October 16, 2024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570CA-035C-5E4D-A191-274C042411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5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672000"/>
            <a:ext cx="12192000" cy="60624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icon to add picture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7C25A-B884-5848-9386-2597D99ADC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8368" y="1025526"/>
            <a:ext cx="112320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add title</a:t>
            </a:r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58853" y="6405563"/>
            <a:ext cx="8638116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ts val="1600"/>
              </a:lnSpc>
              <a:defRPr sz="1107">
                <a:solidFill>
                  <a:schemeClr val="tx1"/>
                </a:solidFill>
              </a:defRPr>
            </a:lvl1pPr>
          </a:lstStyle>
          <a:p>
            <a:r>
              <a:rPr lang="en-GB" altLang="en-US" dirty="0"/>
              <a:t>Introduction of the DARWIN EU® Coordination Centre</a:t>
            </a:r>
          </a:p>
          <a:p>
            <a:r>
              <a:rPr lang="en-GB" altLang="en-US" dirty="0"/>
              <a:t> </a:t>
            </a:r>
          </a:p>
        </p:txBody>
      </p:sp>
      <p:sp>
        <p:nvSpPr>
          <p:cNvPr id="3737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0486" y="6405563"/>
            <a:ext cx="410633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ts val="1600"/>
              </a:lnSpc>
              <a:defRPr sz="1107">
                <a:solidFill>
                  <a:schemeClr val="tx1"/>
                </a:solidFill>
              </a:defRPr>
            </a:lvl1pPr>
          </a:lstStyle>
          <a:p>
            <a:fld id="{DB468437-DC6C-443C-8387-7F3DABA73C17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737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92000" y="6405563"/>
            <a:ext cx="1919816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600"/>
              </a:lnSpc>
              <a:defRPr sz="1107">
                <a:solidFill>
                  <a:schemeClr val="tx1"/>
                </a:solidFill>
              </a:defRPr>
            </a:lvl1pPr>
          </a:lstStyle>
          <a:p>
            <a:fld id="{92B47BF8-6ACE-D14D-B9E4-AE058DD2ED63}" type="datetime4">
              <a:rPr lang="en-US" altLang="en-US" smtClean="0"/>
              <a:t>October 16, 2024</a:t>
            </a:fld>
            <a:endParaRPr lang="en-GB" altLang="en-US"/>
          </a:p>
        </p:txBody>
      </p:sp>
      <p:sp>
        <p:nvSpPr>
          <p:cNvPr id="373775" name="Rectangle 15"/>
          <p:cNvSpPr>
            <a:spLocks noChangeArrowheads="1"/>
          </p:cNvSpPr>
          <p:nvPr/>
        </p:nvSpPr>
        <p:spPr bwMode="auto">
          <a:xfrm>
            <a:off x="0" y="1"/>
            <a:ext cx="12192000" cy="6731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 sz="2400"/>
          </a:p>
        </p:txBody>
      </p:sp>
      <p:sp>
        <p:nvSpPr>
          <p:cNvPr id="373777" name="Line 17"/>
          <p:cNvSpPr>
            <a:spLocks noChangeShapeType="1"/>
          </p:cNvSpPr>
          <p:nvPr/>
        </p:nvSpPr>
        <p:spPr bwMode="auto">
          <a:xfrm>
            <a:off x="0" y="676275"/>
            <a:ext cx="12192000" cy="1588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2400"/>
          </a:p>
        </p:txBody>
      </p:sp>
      <p:sp>
        <p:nvSpPr>
          <p:cNvPr id="373781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368" y="2159001"/>
            <a:ext cx="1123200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E3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Normal text – Verdana, 15pt regular, ls 21pt, ap 9pt, black.</a:t>
            </a:r>
          </a:p>
          <a:p>
            <a:pPr lvl="1"/>
            <a:r>
              <a:rPr lang="en-GB" altLang="en-US"/>
              <a:t>Title – Verdana, 21pt regular, ls 27pt, blue (0,51,153).</a:t>
            </a:r>
          </a:p>
          <a:p>
            <a:pPr lvl="1"/>
            <a:r>
              <a:rPr lang="en-GB" altLang="en-US"/>
              <a:t>Subtitle – Verdana, 18pt bold (apply manually), ls 27pt, blue (0,51,153).</a:t>
            </a:r>
          </a:p>
          <a:p>
            <a:pPr lvl="1"/>
            <a:r>
              <a:rPr lang="en-GB" altLang="en-US"/>
              <a:t>Bullets level 1 – Verdana, 13.5pt regular, ls 18pt, ap 6pt, black.</a:t>
            </a:r>
          </a:p>
          <a:p>
            <a:pPr lvl="2"/>
            <a:r>
              <a:rPr lang="en-GB" altLang="en-US"/>
              <a:t>Bullets level 2 – Verdana, 12pt regular, ls 18pt, ap 4.5pt, black.</a:t>
            </a:r>
          </a:p>
          <a:p>
            <a:pPr lvl="3"/>
            <a:r>
              <a:rPr lang="en-GB" altLang="en-US"/>
              <a:t>Bullets level 3 – Verdana, 10.5pt regular, ls 15pt, ap 4.5pt, black. NOT RECOMMENDED TO USE BEYOND LEVEL 3</a:t>
            </a:r>
          </a:p>
          <a:p>
            <a:pPr lvl="4"/>
            <a:r>
              <a:rPr lang="en-GB" altLang="en-US"/>
              <a:t>Bullets level 4 – Verdana, 10.5pt regular, ls 15pt, ap 4.5pt, black.</a:t>
            </a:r>
          </a:p>
          <a:p>
            <a:pPr lvl="4"/>
            <a:r>
              <a:rPr lang="en-GB" altLang="en-US"/>
              <a:t>Bullets level 5 – Verdana, 10.5pt regular, ls 15pt, ap 4.5pt, black.</a:t>
            </a:r>
          </a:p>
          <a:p>
            <a:pPr lvl="6"/>
            <a:r>
              <a:rPr lang="en-GB" altLang="en-US"/>
              <a:t>Bullets level 6 – Verdana, 10.5pt regular, ls 15pt, ap 4.5pt, black.</a:t>
            </a:r>
          </a:p>
          <a:p>
            <a:pPr lvl="7"/>
            <a:r>
              <a:rPr lang="en-GB" altLang="en-US"/>
              <a:t>Bullets level 7 – Verdana, 10.5pt regular, ls 15pt, ap 4.5pt, black.</a:t>
            </a:r>
          </a:p>
          <a:p>
            <a:pPr lvl="8"/>
            <a:r>
              <a:rPr lang="en-GB" altLang="en-US"/>
              <a:t>Bullets level 8 – Verdana, 10.5pt regular, ls 15pt, ap 4.5pt, black.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0" y="6734400"/>
            <a:ext cx="12192000" cy="1248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89353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701" r:id="rId5"/>
    <p:sldLayoutId id="2147483697" r:id="rId6"/>
    <p:sldLayoutId id="2147483698" r:id="rId7"/>
    <p:sldLayoutId id="2147483702" r:id="rId8"/>
    <p:sldLayoutId id="2147483699" r:id="rId9"/>
    <p:sldLayoutId id="2147483700" r:id="rId10"/>
  </p:sldLayoutIdLst>
  <p:hf hdr="0" dt="0"/>
  <p:txStyles>
    <p:titleStyle>
      <a:lvl1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Verdana" pitchFamily="34" charset="0"/>
          <a:cs typeface="Arial" charset="0"/>
        </a:defRPr>
      </a:lvl5pPr>
      <a:lvl6pPr marL="609585"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Verdana" pitchFamily="34" charset="0"/>
          <a:cs typeface="Arial" charset="0"/>
        </a:defRPr>
      </a:lvl6pPr>
      <a:lvl7pPr marL="1219170"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Verdana" pitchFamily="34" charset="0"/>
          <a:cs typeface="Arial" charset="0"/>
        </a:defRPr>
      </a:lvl7pPr>
      <a:lvl8pPr marL="1828754"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Verdana" pitchFamily="34" charset="0"/>
          <a:cs typeface="Arial" charset="0"/>
        </a:defRPr>
      </a:lvl8pPr>
      <a:lvl9pPr marL="2438339"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algn="l" defTabSz="10762982" rtl="0" eaLnBrk="1" fontAlgn="base" hangingPunct="1">
        <a:lnSpc>
          <a:spcPts val="2800"/>
        </a:lnSpc>
        <a:spcBef>
          <a:spcPct val="0"/>
        </a:spcBef>
        <a:spcAft>
          <a:spcPts val="1200"/>
        </a:spcAft>
        <a:buClr>
          <a:srgbClr val="000000"/>
        </a:buClr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57708" indent="-355591" algn="l" defTabSz="10762982" rtl="0" eaLnBrk="1" fontAlgn="base" hangingPunct="1">
        <a:lnSpc>
          <a:spcPts val="2400"/>
        </a:lnSpc>
        <a:spcBef>
          <a:spcPct val="0"/>
        </a:spcBef>
        <a:spcAft>
          <a:spcPts val="800"/>
        </a:spcAft>
        <a:buClr>
          <a:schemeClr val="tx1"/>
        </a:buClr>
        <a:buChar char="•"/>
        <a:defRPr sz="1800">
          <a:solidFill>
            <a:schemeClr val="tx1"/>
          </a:solidFill>
          <a:latin typeface="+mn-lt"/>
          <a:cs typeface="+mn-cs"/>
        </a:defRPr>
      </a:lvl2pPr>
      <a:lvl3pPr marL="696367" indent="-309026" algn="l" defTabSz="10762982" rtl="0" eaLnBrk="1" fontAlgn="base" hangingPunct="1">
        <a:lnSpc>
          <a:spcPts val="2400"/>
        </a:lnSpc>
        <a:spcBef>
          <a:spcPct val="0"/>
        </a:spcBef>
        <a:spcAft>
          <a:spcPts val="600"/>
        </a:spcAft>
        <a:buClr>
          <a:schemeClr val="tx1"/>
        </a:buClr>
        <a:buFont typeface="Verdana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1026558" indent="-292093" algn="l" defTabSz="10762982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chemeClr val="tx1"/>
        </a:buClr>
        <a:buFont typeface="Verdana" pitchFamily="34" charset="0"/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1354633" marR="0" indent="-300559" algn="l" defTabSz="10762982" rtl="0" eaLnBrk="1" fontAlgn="base" latinLnBrk="0" hangingPunct="1">
        <a:lnSpc>
          <a:spcPts val="2000"/>
        </a:lnSpc>
        <a:spcBef>
          <a:spcPct val="0"/>
        </a:spcBef>
        <a:spcAft>
          <a:spcPts val="600"/>
        </a:spcAft>
        <a:buClr>
          <a:schemeClr val="tx1"/>
        </a:buClr>
        <a:buSzTx/>
        <a:buFont typeface="Verdana" pitchFamily="34" charset="0"/>
        <a:buChar char="–"/>
        <a:tabLst/>
        <a:defRPr sz="1400">
          <a:solidFill>
            <a:schemeClr val="tx1"/>
          </a:solidFill>
          <a:latin typeface="+mn-lt"/>
          <a:cs typeface="+mn-cs"/>
        </a:defRPr>
      </a:lvl5pPr>
      <a:lvl6pPr marL="1352517" indent="-302392" algn="l" defTabSz="10762982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chemeClr val="tx1"/>
        </a:buClr>
        <a:buFont typeface="Verdana" pitchFamily="34" charset="0"/>
        <a:buChar char="–"/>
        <a:defRPr lang="en-GB" altLang="en-US" sz="1400" smtClean="0">
          <a:solidFill>
            <a:schemeClr val="tx1"/>
          </a:solidFill>
          <a:latin typeface="+mn-lt"/>
          <a:cs typeface="+mn-cs"/>
        </a:defRPr>
      </a:lvl6pPr>
      <a:lvl7pPr marL="1353566" indent="-300559" algn="l" defTabSz="10762982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7pPr>
      <a:lvl8pPr marL="1353566" indent="-300559" algn="l" defTabSz="10762982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8pPr>
      <a:lvl9pPr marL="1353566" indent="-300559" algn="l" defTabSz="10762982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.l.vankessel@erasmusmc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xford-pharmacoepi/darwinTutorial2024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ohdsi.org/web/wiki/doku.php?id=research:treatment_pathways_in_chronic_disease" TargetMode="External"/><Relationship Id="rId4" Type="http://schemas.openxmlformats.org/officeDocument/2006/relationships/hyperlink" Target="https://www.pnas.org/doi/10.1073/pnas.151050211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ciencedirect.com/science/article/pii/S016926072200462X?via%3Dihu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atalogues.ema.europa.eu/node/3800/administrative-detail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sciencedirect.com/science/article/pii/S0953620524003443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1CB582-478B-5C4F-A96A-2DE9B51D0F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OHDSI Global 2024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EC5BAB-78FA-2144-B0DD-9FF9721D3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TreatmentPatterns tutorial</a:t>
            </a:r>
            <a:endParaRPr lang="en-NL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8B10ECE-75A0-E148-A412-BE3D74AF8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Maarten van Kessel</a:t>
            </a:r>
          </a:p>
          <a:p>
            <a:r>
              <a:rPr lang="nl-NL" dirty="0">
                <a:hlinkClick r:id="rId2"/>
              </a:rPr>
              <a:t>m.l.vankessel@erasmusmc.nl</a:t>
            </a:r>
            <a:r>
              <a:rPr lang="nl-NL" dirty="0"/>
              <a:t>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60703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56192-2344-19EE-6CA3-C4AD7AAB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Introduction of the DARWIN EU® Coordination Centre </a:t>
            </a:r>
            <a:endParaRPr lang="en-GB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2DAE6-33D0-3C8B-7DC7-50CAC468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10</a:t>
            </a:fld>
            <a:endParaRPr lang="en-GB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A94E2-B86E-7E6F-504A-501BC5F41306}"/>
              </a:ext>
            </a:extLst>
          </p:cNvPr>
          <p:cNvSpPr/>
          <p:nvPr/>
        </p:nvSpPr>
        <p:spPr bwMode="auto">
          <a:xfrm>
            <a:off x="4939353" y="2542907"/>
            <a:ext cx="4594285" cy="409581"/>
          </a:xfrm>
          <a:prstGeom prst="rect">
            <a:avLst/>
          </a:prstGeom>
          <a:solidFill>
            <a:srgbClr val="B8463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B</a:t>
            </a:r>
            <a:endParaRPr kumimoji="0" lang="en-NL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313161-F922-A634-A9E0-AB4B9F971E3E}"/>
              </a:ext>
            </a:extLst>
          </p:cNvPr>
          <p:cNvSpPr/>
          <p:nvPr/>
        </p:nvSpPr>
        <p:spPr bwMode="auto">
          <a:xfrm>
            <a:off x="3947368" y="2054544"/>
            <a:ext cx="3290754" cy="409581"/>
          </a:xfrm>
          <a:prstGeom prst="rect">
            <a:avLst/>
          </a:prstGeom>
          <a:solidFill>
            <a:srgbClr val="DF8C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rPr>
              <a:t>A</a:t>
            </a:r>
            <a:r>
              <a:rPr kumimoji="0" lang="nl-NL" sz="16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rPr>
              <a:t>2</a:t>
            </a:r>
            <a:endParaRPr kumimoji="0" lang="en-NL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710D5C-93C5-741D-5C6A-549D1E24C2C7}"/>
              </a:ext>
            </a:extLst>
          </p:cNvPr>
          <p:cNvSpPr/>
          <p:nvPr/>
        </p:nvSpPr>
        <p:spPr bwMode="auto">
          <a:xfrm>
            <a:off x="2658362" y="2054544"/>
            <a:ext cx="974680" cy="409581"/>
          </a:xfrm>
          <a:prstGeom prst="rect">
            <a:avLst/>
          </a:prstGeom>
          <a:solidFill>
            <a:srgbClr val="DF8C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rPr>
              <a:t>A</a:t>
            </a:r>
            <a:r>
              <a:rPr kumimoji="0" lang="nl-NL" sz="16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rPr>
              <a:t>1</a:t>
            </a:r>
            <a:endParaRPr kumimoji="0" lang="en-NL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AA42D92-4161-056F-DA6F-BBBAA2AD6E89}"/>
              </a:ext>
            </a:extLst>
          </p:cNvPr>
          <p:cNvGrpSpPr/>
          <p:nvPr/>
        </p:nvGrpSpPr>
        <p:grpSpPr>
          <a:xfrm>
            <a:off x="2658363" y="2655619"/>
            <a:ext cx="974680" cy="81156"/>
            <a:chOff x="2497182" y="3076575"/>
            <a:chExt cx="979443" cy="8115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090DECC-0A6F-F807-3E3D-D6608322DFAA}"/>
                </a:ext>
              </a:extLst>
            </p:cNvPr>
            <p:cNvCxnSpPr/>
            <p:nvPr/>
          </p:nvCxnSpPr>
          <p:spPr bwMode="auto">
            <a:xfrm>
              <a:off x="2501945" y="3118441"/>
              <a:ext cx="9746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74EAFB5-07E5-0C48-15CB-D2AC145FFD6E}"/>
                </a:ext>
              </a:extLst>
            </p:cNvPr>
            <p:cNvCxnSpPr/>
            <p:nvPr/>
          </p:nvCxnSpPr>
          <p:spPr bwMode="auto">
            <a:xfrm flipV="1">
              <a:off x="2497182" y="3076575"/>
              <a:ext cx="0" cy="78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5C8A092-92FB-2F4D-D607-0056C9F40E3A}"/>
                </a:ext>
              </a:extLst>
            </p:cNvPr>
            <p:cNvCxnSpPr/>
            <p:nvPr/>
          </p:nvCxnSpPr>
          <p:spPr bwMode="auto">
            <a:xfrm flipV="1">
              <a:off x="3476625" y="3079150"/>
              <a:ext cx="0" cy="78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8335C-C27E-09A0-6C89-49E10498428A}"/>
              </a:ext>
            </a:extLst>
          </p:cNvPr>
          <p:cNvGrpSpPr/>
          <p:nvPr/>
        </p:nvGrpSpPr>
        <p:grpSpPr>
          <a:xfrm>
            <a:off x="3633042" y="1781893"/>
            <a:ext cx="314323" cy="78581"/>
            <a:chOff x="2497182" y="3076575"/>
            <a:chExt cx="979443" cy="8115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EE25F6D-745E-467F-124A-C7B5C83526B5}"/>
                </a:ext>
              </a:extLst>
            </p:cNvPr>
            <p:cNvCxnSpPr/>
            <p:nvPr/>
          </p:nvCxnSpPr>
          <p:spPr bwMode="auto">
            <a:xfrm>
              <a:off x="2501945" y="3118441"/>
              <a:ext cx="97468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107B274-4A7F-85BF-318B-DAC42ABEDDE2}"/>
                </a:ext>
              </a:extLst>
            </p:cNvPr>
            <p:cNvCxnSpPr/>
            <p:nvPr/>
          </p:nvCxnSpPr>
          <p:spPr bwMode="auto">
            <a:xfrm flipV="1">
              <a:off x="2497182" y="3076575"/>
              <a:ext cx="0" cy="78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60AAFF6-BAAC-FE51-D24A-F9F915FEBC5D}"/>
                </a:ext>
              </a:extLst>
            </p:cNvPr>
            <p:cNvCxnSpPr/>
            <p:nvPr/>
          </p:nvCxnSpPr>
          <p:spPr bwMode="auto">
            <a:xfrm flipV="1">
              <a:off x="3476625" y="3079150"/>
              <a:ext cx="0" cy="78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238905-4A81-4009-D233-25F321BFD04D}"/>
              </a:ext>
            </a:extLst>
          </p:cNvPr>
          <p:cNvGrpSpPr/>
          <p:nvPr/>
        </p:nvGrpSpPr>
        <p:grpSpPr>
          <a:xfrm>
            <a:off x="4939354" y="1787467"/>
            <a:ext cx="2298763" cy="70513"/>
            <a:chOff x="2497182" y="3076575"/>
            <a:chExt cx="979443" cy="8115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B3B89BF-6C07-C91D-1B43-3A9C6B4F4721}"/>
                </a:ext>
              </a:extLst>
            </p:cNvPr>
            <p:cNvCxnSpPr/>
            <p:nvPr/>
          </p:nvCxnSpPr>
          <p:spPr bwMode="auto">
            <a:xfrm flipV="1">
              <a:off x="2497182" y="3118441"/>
              <a:ext cx="979443" cy="13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997D67B-E965-4D1B-FF0F-1D0A561FA8B9}"/>
                </a:ext>
              </a:extLst>
            </p:cNvPr>
            <p:cNvCxnSpPr/>
            <p:nvPr/>
          </p:nvCxnSpPr>
          <p:spPr bwMode="auto">
            <a:xfrm flipV="1">
              <a:off x="2497182" y="3076575"/>
              <a:ext cx="0" cy="78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02B143D-AC7D-4A69-8A12-7A2E1A3FDF72}"/>
                </a:ext>
              </a:extLst>
            </p:cNvPr>
            <p:cNvCxnSpPr/>
            <p:nvPr/>
          </p:nvCxnSpPr>
          <p:spPr bwMode="auto">
            <a:xfrm flipV="1">
              <a:off x="3476625" y="3079150"/>
              <a:ext cx="0" cy="78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07B50F8-EAF6-7243-2759-7E64585B6A60}"/>
              </a:ext>
            </a:extLst>
          </p:cNvPr>
          <p:cNvSpPr txBox="1"/>
          <p:nvPr/>
        </p:nvSpPr>
        <p:spPr>
          <a:xfrm>
            <a:off x="2348786" y="2710149"/>
            <a:ext cx="1593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400" dirty="0"/>
              <a:t>minEraDuration</a:t>
            </a:r>
            <a:endParaRPr lang="en-NL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4A4B0C-21BB-A096-1E63-2CE850432652}"/>
              </a:ext>
            </a:extLst>
          </p:cNvPr>
          <p:cNvSpPr txBox="1"/>
          <p:nvPr/>
        </p:nvSpPr>
        <p:spPr>
          <a:xfrm>
            <a:off x="2990590" y="1513434"/>
            <a:ext cx="1600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400" dirty="0"/>
              <a:t>eraCollapseSize</a:t>
            </a:r>
            <a:endParaRPr lang="en-NL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0BAA43-7033-BD27-DF92-0C222D588372}"/>
              </a:ext>
            </a:extLst>
          </p:cNvPr>
          <p:cNvSpPr txBox="1"/>
          <p:nvPr/>
        </p:nvSpPr>
        <p:spPr>
          <a:xfrm>
            <a:off x="4961535" y="1513434"/>
            <a:ext cx="2443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/>
              <a:t>combinationWindow</a:t>
            </a:r>
            <a:endParaRPr lang="en-NL" sz="14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59D0CE5-7CA7-7C00-9560-A23C7FEA8010}"/>
              </a:ext>
            </a:extLst>
          </p:cNvPr>
          <p:cNvGrpSpPr/>
          <p:nvPr/>
        </p:nvGrpSpPr>
        <p:grpSpPr>
          <a:xfrm>
            <a:off x="7275980" y="3132433"/>
            <a:ext cx="2257658" cy="70513"/>
            <a:chOff x="2497182" y="3076575"/>
            <a:chExt cx="979443" cy="81156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1AF637A-6076-745B-0B10-0CD59A0AC5F4}"/>
                </a:ext>
              </a:extLst>
            </p:cNvPr>
            <p:cNvCxnSpPr/>
            <p:nvPr/>
          </p:nvCxnSpPr>
          <p:spPr bwMode="auto">
            <a:xfrm flipV="1">
              <a:off x="2497182" y="3118441"/>
              <a:ext cx="979443" cy="13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7F011A4-98CE-B9F7-4A78-85D3B570E46C}"/>
                </a:ext>
              </a:extLst>
            </p:cNvPr>
            <p:cNvCxnSpPr/>
            <p:nvPr/>
          </p:nvCxnSpPr>
          <p:spPr bwMode="auto">
            <a:xfrm flipV="1">
              <a:off x="2497182" y="3076575"/>
              <a:ext cx="0" cy="78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EB81E8D-A3A2-75AB-8FE2-D4726CF9C36D}"/>
                </a:ext>
              </a:extLst>
            </p:cNvPr>
            <p:cNvCxnSpPr/>
            <p:nvPr/>
          </p:nvCxnSpPr>
          <p:spPr bwMode="auto">
            <a:xfrm flipV="1">
              <a:off x="3476625" y="3079150"/>
              <a:ext cx="0" cy="78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49CD19E-4861-169C-F3C9-AE932FA54012}"/>
              </a:ext>
            </a:extLst>
          </p:cNvPr>
          <p:cNvSpPr txBox="1"/>
          <p:nvPr/>
        </p:nvSpPr>
        <p:spPr>
          <a:xfrm>
            <a:off x="4692055" y="3234848"/>
            <a:ext cx="298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dirty="0"/>
              <a:t>minPostCombinationDuration</a:t>
            </a:r>
            <a:endParaRPr lang="en-NL" sz="1400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B8C875F-7BEF-AC3F-F5A0-D8C743C4EA44}"/>
              </a:ext>
            </a:extLst>
          </p:cNvPr>
          <p:cNvGrpSpPr/>
          <p:nvPr/>
        </p:nvGrpSpPr>
        <p:grpSpPr>
          <a:xfrm>
            <a:off x="3947365" y="3130196"/>
            <a:ext cx="991986" cy="70513"/>
            <a:chOff x="2497182" y="3076575"/>
            <a:chExt cx="979443" cy="81156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63D1261-F7F7-E374-F392-57E9AE6C4463}"/>
                </a:ext>
              </a:extLst>
            </p:cNvPr>
            <p:cNvCxnSpPr/>
            <p:nvPr/>
          </p:nvCxnSpPr>
          <p:spPr bwMode="auto">
            <a:xfrm flipV="1">
              <a:off x="2497182" y="3118441"/>
              <a:ext cx="979443" cy="13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0DADFA2-58C8-A331-7C33-8D760C672F33}"/>
                </a:ext>
              </a:extLst>
            </p:cNvPr>
            <p:cNvCxnSpPr/>
            <p:nvPr/>
          </p:nvCxnSpPr>
          <p:spPr bwMode="auto">
            <a:xfrm flipV="1">
              <a:off x="2497182" y="3076575"/>
              <a:ext cx="0" cy="78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0DFE95A-7999-4316-3F4E-99A66102E899}"/>
                </a:ext>
              </a:extLst>
            </p:cNvPr>
            <p:cNvCxnSpPr/>
            <p:nvPr/>
          </p:nvCxnSpPr>
          <p:spPr bwMode="auto">
            <a:xfrm flipV="1">
              <a:off x="3476625" y="3079150"/>
              <a:ext cx="0" cy="78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8CED15D-B077-535D-8364-8B8CAD1D658D}"/>
              </a:ext>
            </a:extLst>
          </p:cNvPr>
          <p:cNvGrpSpPr/>
          <p:nvPr/>
        </p:nvGrpSpPr>
        <p:grpSpPr>
          <a:xfrm>
            <a:off x="4247910" y="3742031"/>
            <a:ext cx="3882629" cy="2318876"/>
            <a:chOff x="8023468" y="4473881"/>
            <a:chExt cx="3882629" cy="2318876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E9B8B8F-7D78-913F-C8B2-B0C0A392F147}"/>
                </a:ext>
              </a:extLst>
            </p:cNvPr>
            <p:cNvSpPr/>
            <p:nvPr/>
          </p:nvSpPr>
          <p:spPr bwMode="auto">
            <a:xfrm>
              <a:off x="8159871" y="4595065"/>
              <a:ext cx="3290754" cy="40958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C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2F067AB-63DB-58D4-65CB-E25E108F2773}"/>
                </a:ext>
              </a:extLst>
            </p:cNvPr>
            <p:cNvSpPr/>
            <p:nvPr/>
          </p:nvSpPr>
          <p:spPr bwMode="auto">
            <a:xfrm>
              <a:off x="8466952" y="5100526"/>
              <a:ext cx="3290754" cy="4095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1600" dirty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D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ABC1CE7-D1F7-6DFB-1352-0ADCAD039BC2}"/>
                </a:ext>
              </a:extLst>
            </p:cNvPr>
            <p:cNvSpPr/>
            <p:nvPr/>
          </p:nvSpPr>
          <p:spPr bwMode="auto">
            <a:xfrm>
              <a:off x="8466952" y="5796636"/>
              <a:ext cx="2983673" cy="409581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C+D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7E25ACA-63C2-B275-5DF5-E6D5640DB0AB}"/>
                </a:ext>
              </a:extLst>
            </p:cNvPr>
            <p:cNvSpPr/>
            <p:nvPr/>
          </p:nvSpPr>
          <p:spPr bwMode="auto">
            <a:xfrm>
              <a:off x="8159871" y="5796636"/>
              <a:ext cx="307081" cy="40958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C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E3FF5B5-C149-B806-3912-CFA428C74720}"/>
                </a:ext>
              </a:extLst>
            </p:cNvPr>
            <p:cNvSpPr/>
            <p:nvPr/>
          </p:nvSpPr>
          <p:spPr bwMode="auto">
            <a:xfrm>
              <a:off x="11449973" y="5796636"/>
              <a:ext cx="307082" cy="40958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1600" dirty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D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BF6FD14-8C85-D8BA-6F3E-C82F0B6102D2}"/>
                </a:ext>
              </a:extLst>
            </p:cNvPr>
            <p:cNvSpPr/>
            <p:nvPr/>
          </p:nvSpPr>
          <p:spPr bwMode="auto">
            <a:xfrm>
              <a:off x="8023468" y="4473881"/>
              <a:ext cx="3882629" cy="2318876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NL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A5555EF-D478-C01D-A397-6F6754C16199}"/>
                </a:ext>
              </a:extLst>
            </p:cNvPr>
            <p:cNvSpPr/>
            <p:nvPr/>
          </p:nvSpPr>
          <p:spPr bwMode="auto">
            <a:xfrm>
              <a:off x="8470411" y="6274198"/>
              <a:ext cx="2983673" cy="409581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C+D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81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FCC89-7EA5-AC50-953A-56606CA8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Introduction of the DARWIN EU® Coordination Centre </a:t>
            </a:r>
            <a:endParaRPr lang="en-GB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1A00C-57F1-150B-A1BF-3D0C2CBE7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6" name="Picture 4" descr="GitHub - OHDSI/Atlas: ATLAS is an open source software tool ...">
            <a:extLst>
              <a:ext uri="{FF2B5EF4-FFF2-40B4-BE49-F238E27FC236}">
                <a16:creationId xmlns:a16="http://schemas.microsoft.com/office/drawing/2014/main" id="{66AB519E-6278-09EC-327B-C03DFB5A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30" y="1532598"/>
            <a:ext cx="1556748" cy="189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DCA721-63C6-14E3-02D5-9C071501847E}"/>
              </a:ext>
            </a:extLst>
          </p:cNvPr>
          <p:cNvSpPr txBox="1"/>
          <p:nvPr/>
        </p:nvSpPr>
        <p:spPr>
          <a:xfrm>
            <a:off x="567326" y="1070609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Cohort Definition</a:t>
            </a:r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7B1F8-2715-3954-53F3-B01B587696A0}"/>
              </a:ext>
            </a:extLst>
          </p:cNvPr>
          <p:cNvSpPr txBox="1"/>
          <p:nvPr/>
        </p:nvSpPr>
        <p:spPr>
          <a:xfrm>
            <a:off x="3304002" y="1049566"/>
            <a:ext cx="2565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Cohort Generation &amp;</a:t>
            </a:r>
            <a:br>
              <a:rPr lang="nl-NL" dirty="0"/>
            </a:br>
            <a:r>
              <a:rPr lang="nl-NL" dirty="0"/>
              <a:t>database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4EC06-DF1D-352F-6822-59301A5D321C}"/>
              </a:ext>
            </a:extLst>
          </p:cNvPr>
          <p:cNvSpPr txBox="1"/>
          <p:nvPr/>
        </p:nvSpPr>
        <p:spPr>
          <a:xfrm>
            <a:off x="6312507" y="1070609"/>
            <a:ext cx="261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Computing Pathways</a:t>
            </a:r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DA559-64CF-8EA0-DA35-EF8E72D95DA8}"/>
              </a:ext>
            </a:extLst>
          </p:cNvPr>
          <p:cNvSpPr txBox="1"/>
          <p:nvPr/>
        </p:nvSpPr>
        <p:spPr>
          <a:xfrm>
            <a:off x="9144216" y="1070609"/>
            <a:ext cx="263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Export Sharable data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48F471-D332-37AE-0A95-E42800ED5027}"/>
              </a:ext>
            </a:extLst>
          </p:cNvPr>
          <p:cNvSpPr txBox="1"/>
          <p:nvPr/>
        </p:nvSpPr>
        <p:spPr>
          <a:xfrm>
            <a:off x="3560029" y="2307224"/>
            <a:ext cx="2053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b="1" dirty="0">
                <a:latin typeface="Arial" panose="020B0604020202020204" pitchFamily="34" charset="0"/>
                <a:cs typeface="Arial" panose="020B0604020202020204" pitchFamily="34" charset="0"/>
              </a:rPr>
              <a:t>CDMConnector</a:t>
            </a:r>
            <a:endParaRPr lang="en-NL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3B1444-B921-2722-EBFB-59A8FFAD0D25}"/>
              </a:ext>
            </a:extLst>
          </p:cNvPr>
          <p:cNvCxnSpPr/>
          <p:nvPr/>
        </p:nvCxnSpPr>
        <p:spPr bwMode="auto">
          <a:xfrm>
            <a:off x="6096000" y="1049566"/>
            <a:ext cx="0" cy="510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BACA4A-8E40-E75B-7547-184BAF912074}"/>
              </a:ext>
            </a:extLst>
          </p:cNvPr>
          <p:cNvCxnSpPr/>
          <p:nvPr/>
        </p:nvCxnSpPr>
        <p:spPr bwMode="auto">
          <a:xfrm>
            <a:off x="3077824" y="1049566"/>
            <a:ext cx="0" cy="510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B18F37-9E94-659A-43B1-9FC1E3C97203}"/>
              </a:ext>
            </a:extLst>
          </p:cNvPr>
          <p:cNvCxnSpPr/>
          <p:nvPr/>
        </p:nvCxnSpPr>
        <p:spPr bwMode="auto">
          <a:xfrm>
            <a:off x="9061460" y="1049566"/>
            <a:ext cx="0" cy="510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4E9B68-21BE-D733-874E-C82261D72A4B}"/>
              </a:ext>
            </a:extLst>
          </p:cNvPr>
          <p:cNvSpPr txBox="1"/>
          <p:nvPr/>
        </p:nvSpPr>
        <p:spPr>
          <a:xfrm>
            <a:off x="6395253" y="2307224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i="1" dirty="0">
                <a:latin typeface="Arial" panose="020B0604020202020204" pitchFamily="34" charset="0"/>
                <a:cs typeface="Arial" panose="020B0604020202020204" pitchFamily="34" charset="0"/>
              </a:rPr>
              <a:t>computePathways()</a:t>
            </a:r>
            <a:endParaRPr lang="en-N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BDA150-1C56-A4FF-6D60-CD820803AA2D}"/>
              </a:ext>
            </a:extLst>
          </p:cNvPr>
          <p:cNvSpPr txBox="1"/>
          <p:nvPr/>
        </p:nvSpPr>
        <p:spPr>
          <a:xfrm>
            <a:off x="9927667" y="2307224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000" i="1" dirty="0">
                <a:latin typeface="Arial" panose="020B0604020202020204" pitchFamily="34" charset="0"/>
                <a:cs typeface="Arial" panose="020B0604020202020204" pitchFamily="34" charset="0"/>
              </a:rPr>
              <a:t>export()</a:t>
            </a:r>
            <a:endParaRPr lang="en-N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C7FCC9F3-A02A-FAC7-133B-479925751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29" y="4872804"/>
            <a:ext cx="2079567" cy="44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122290-EAAC-C8EA-1D9D-34D8E4403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19" y="4575572"/>
            <a:ext cx="1035243" cy="103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EBFF5D4-241B-F4CA-BAD9-6710FDC04287}"/>
              </a:ext>
            </a:extLst>
          </p:cNvPr>
          <p:cNvSpPr txBox="1"/>
          <p:nvPr/>
        </p:nvSpPr>
        <p:spPr>
          <a:xfrm>
            <a:off x="1667662" y="4771891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b="1" dirty="0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endParaRPr lang="en-NL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21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CFFC2E-284F-BF29-BD21-0ABFA271A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 anchor="ctr"/>
          <a:lstStyle/>
          <a:p>
            <a:pPr algn="ctr"/>
            <a:r>
              <a:rPr lang="nl-NL" dirty="0">
                <a:hlinkClick r:id="rId2"/>
              </a:rPr>
              <a:t>https://github.com/oxford-pharmacoepi/darwinTutorial2024</a:t>
            </a:r>
            <a:r>
              <a:rPr lang="nl-NL" dirty="0"/>
              <a:t> </a:t>
            </a:r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490F1-4F4F-C9E8-2546-9C52A6AC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Introduction of the DARWIN EU® Coordination Centre </a:t>
            </a:r>
            <a:endParaRPr lang="en-GB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804A0-BA35-B40E-9E02-3B4B4A29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401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142F-3887-0943-9E76-C681B660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8" y="1025526"/>
            <a:ext cx="11232000" cy="950913"/>
          </a:xfrm>
        </p:spPr>
        <p:txBody>
          <a:bodyPr/>
          <a:lstStyle/>
          <a:p>
            <a:r>
              <a:rPr lang="en-NL" dirty="0"/>
              <a:t>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646F-1C5E-9247-8D38-56D151DC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represents the views of the DARWIN EU® Coordination Centre only and cannot be interpreted as reflecting those of the European Medicines Agency or the European Medicines Regulatory Network.</a:t>
            </a:r>
            <a:r>
              <a:rPr lang="en-NL" dirty="0"/>
              <a:t> 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CBB5-848D-FA40-8532-DC86F676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2" y="6405563"/>
            <a:ext cx="8638116" cy="292100"/>
          </a:xfrm>
        </p:spPr>
        <p:txBody>
          <a:bodyPr/>
          <a:lstStyle/>
          <a:p>
            <a:r>
              <a:rPr lang="en-GB" altLang="en-US" dirty="0"/>
              <a:t>Introduction of the DARWIN EU® Coordination </a:t>
            </a:r>
            <a:r>
              <a:rPr lang="en-GB" altLang="en-US" dirty="0" err="1"/>
              <a:t>Center</a:t>
            </a:r>
            <a:r>
              <a:rPr lang="en-GB" alt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BD096-C65C-904E-B7BD-C0BBE6BC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486" y="6405563"/>
            <a:ext cx="410633" cy="239712"/>
          </a:xfrm>
        </p:spPr>
        <p:txBody>
          <a:bodyPr/>
          <a:lstStyle/>
          <a:p>
            <a:fld id="{7957F717-FD23-493C-BA54-F5AB575BDEC9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697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0A86F8-02EF-009D-60E5-DB4E7405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Introduction of the DARWIN EU® Coordination Centre </a:t>
            </a:r>
            <a:endParaRPr lang="en-GB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94760-6BB3-4FD1-762E-AFE0B70C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3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88594-E25E-0EC0-8C08-11B438B0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77" y="1652776"/>
            <a:ext cx="4633874" cy="3552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0D9050-9882-136D-605A-321AA7318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69" b="95296" l="9733" r="89664">
                        <a14:foregroundMark x1="39104" y1="28920" x2="39104" y2="28920"/>
                        <a14:foregroundMark x1="35745" y1="29965" x2="35745" y2="29965"/>
                        <a14:foregroundMark x1="31180" y1="32317" x2="31180" y2="32317"/>
                        <a14:foregroundMark x1="57881" y1="27352" x2="57881" y2="27352"/>
                        <a14:foregroundMark x1="77606" y1="61760" x2="77606" y2="61760"/>
                        <a14:foregroundMark x1="21361" y1="27875" x2="21361" y2="27875"/>
                        <a14:foregroundMark x1="22567" y1="27178" x2="22567" y2="27178"/>
                        <a14:foregroundMark x1="59432" y1="18031" x2="59432" y2="18031"/>
                        <a14:foregroundMark x1="56245" y1="11760" x2="56245" y2="11760"/>
                        <a14:foregroundMark x1="53575" y1="16812" x2="53575" y2="16812"/>
                        <a14:foregroundMark x1="53144" y1="22387" x2="53144" y2="22387"/>
                        <a14:foregroundMark x1="60637" y1="17509" x2="60637" y2="17509"/>
                        <a14:foregroundMark x1="35401" y1="18467" x2="35401" y2="18467"/>
                        <a14:foregroundMark x1="86219" y1="56794" x2="86219" y2="56794"/>
                        <a14:foregroundMark x1="78639" y1="75174" x2="78639" y2="75174"/>
                        <a14:foregroundMark x1="79931" y1="75958" x2="79931" y2="75958"/>
                        <a14:foregroundMark x1="79328" y1="75784" x2="79328" y2="75784"/>
                        <a14:foregroundMark x1="81051" y1="76829" x2="81051" y2="76829"/>
                        <a14:foregroundMark x1="77433" y1="74564" x2="77433" y2="74564"/>
                        <a14:foregroundMark x1="82171" y1="77787" x2="82171" y2="77787"/>
                        <a14:foregroundMark x1="65116" y1="89286" x2="65116" y2="89286"/>
                        <a14:foregroundMark x1="62791" y1="90767" x2="62791" y2="90767"/>
                        <a14:foregroundMark x1="59776" y1="91463" x2="59776" y2="91463"/>
                        <a14:foregroundMark x1="60034" y1="94599" x2="60034" y2="94599"/>
                        <a14:foregroundMark x1="67614" y1="92857" x2="67614" y2="92857"/>
                        <a14:foregroundMark x1="68820" y1="95296" x2="68820" y2="95296"/>
                        <a14:foregroundMark x1="80362" y1="85366" x2="80362" y2="85366"/>
                        <a14:foregroundMark x1="82429" y1="87369" x2="82429" y2="87369"/>
                        <a14:foregroundMark x1="82687" y1="77962" x2="82687" y2="77962"/>
                        <a14:foregroundMark x1="88028" y1="60017" x2="88028" y2="60017"/>
                        <a14:foregroundMark x1="36262" y1="21080" x2="36262" y2="21080"/>
                        <a14:foregroundMark x1="36693" y1="22474" x2="36693" y2="22474"/>
                        <a14:foregroundMark x1="37295" y1="23606" x2="37295" y2="23606"/>
                        <a14:foregroundMark x1="55642" y1="13589" x2="55642" y2="13589"/>
                        <a14:foregroundMark x1="23514" y1="28223" x2="23514" y2="282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19851" y="1289648"/>
            <a:ext cx="4327154" cy="42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4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12F7F-D2D2-78C0-838C-7788EFC3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Introduction of the DARWIN EU® Coordination Centre </a:t>
            </a:r>
            <a:endParaRPr lang="en-GB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23960-AEBA-092A-8A2D-99D1FFAC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4</a:t>
            </a:fld>
            <a:endParaRPr lang="en-GB" altLang="en-US"/>
          </a:p>
        </p:txBody>
      </p:sp>
      <p:pic>
        <p:nvPicPr>
          <p:cNvPr id="6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53C876E-2302-3D34-E71F-B195FD6EFA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20"/>
          <a:stretch/>
        </p:blipFill>
        <p:spPr>
          <a:xfrm>
            <a:off x="2748915" y="1622694"/>
            <a:ext cx="6934200" cy="2897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DD60C3-24F6-0A0C-31EB-1ACE161DC0BE}"/>
              </a:ext>
            </a:extLst>
          </p:cNvPr>
          <p:cNvSpPr txBox="1"/>
          <p:nvPr/>
        </p:nvSpPr>
        <p:spPr>
          <a:xfrm>
            <a:off x="2748915" y="4703494"/>
            <a:ext cx="8983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>
                <a:hlinkClick r:id="rId4"/>
              </a:rPr>
              <a:t>https://www.pnas.org/doi/10.1073/pnas.1510502113</a:t>
            </a:r>
            <a:r>
              <a:rPr lang="nl-NL" sz="1200" dirty="0"/>
              <a:t> </a:t>
            </a:r>
            <a:r>
              <a:rPr lang="nl-NL" sz="1200" dirty="0">
                <a:hlinkClick r:id="rId5"/>
              </a:rPr>
              <a:t>https://www.ohdsi.org/web/wiki/doku.php?id=research:treatment_pathways_in_chronic_disease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181214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51696-B0CC-2F58-8BFD-DD0FDC25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Introduction of the DARWIN EU® Coordination Centre </a:t>
            </a:r>
            <a:endParaRPr lang="en-GB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BC8D0-F771-D41D-A749-E01ACC0A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D8C567F-1977-27B3-2EB1-212BA09C8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337" y="1748028"/>
            <a:ext cx="6449325" cy="2924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58F8CF-CF6F-C9C5-D00F-34E27DB1C228}"/>
              </a:ext>
            </a:extLst>
          </p:cNvPr>
          <p:cNvSpPr txBox="1"/>
          <p:nvPr/>
        </p:nvSpPr>
        <p:spPr>
          <a:xfrm>
            <a:off x="2871337" y="4942840"/>
            <a:ext cx="680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>
                <a:hlinkClick r:id="rId4"/>
              </a:rPr>
              <a:t>https://www.sciencedirect.com/science/article/pii/S016926072200462X?via%3Dihub</a:t>
            </a:r>
            <a:r>
              <a:rPr lang="nl-NL" sz="1200" dirty="0"/>
              <a:t> 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202415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5811F-2C09-D2C5-7F2C-40DFB870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/>
              <a:t>Introduction of the DARWIN EU® Coordination Centre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E049E-D86F-CAC0-08C9-3EFB4425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6</a:t>
            </a:fld>
            <a:endParaRPr lang="en-GB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82997-96CE-4B7B-3EAC-20F50F8AC52F}"/>
              </a:ext>
            </a:extLst>
          </p:cNvPr>
          <p:cNvSpPr txBox="1"/>
          <p:nvPr/>
        </p:nvSpPr>
        <p:spPr>
          <a:xfrm>
            <a:off x="480486" y="4131994"/>
            <a:ext cx="483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800" i="1" dirty="0">
                <a:hlinkClick r:id="rId2"/>
              </a:rPr>
              <a:t>https://catalogues.ema.europa.eu/node/3800/administrative-details</a:t>
            </a:r>
            <a:r>
              <a:rPr lang="nl-NL" sz="1800" i="1" dirty="0"/>
              <a:t> </a:t>
            </a:r>
            <a:endParaRPr lang="en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124249-6636-4801-1390-2439301A3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86" y="824552"/>
            <a:ext cx="4836160" cy="3224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41E646-26F8-8CD8-7DFD-1515CDCFC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603" y="824552"/>
            <a:ext cx="6373114" cy="447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AEB23E-A0B7-FAF7-B075-C7D44B6A5B57}"/>
              </a:ext>
            </a:extLst>
          </p:cNvPr>
          <p:cNvSpPr txBox="1"/>
          <p:nvPr/>
        </p:nvSpPr>
        <p:spPr>
          <a:xfrm>
            <a:off x="5713602" y="5478195"/>
            <a:ext cx="6373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>
                <a:hlinkClick r:id="rId5"/>
              </a:rPr>
              <a:t>https://www.sciencedirect.com/science/article/pii/S0953620524003443</a:t>
            </a:r>
            <a:r>
              <a:rPr lang="nl-NL" dirty="0"/>
              <a:t>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37172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BA41C-07CC-E16C-B243-2B864BA0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A treatment pathway is a </a:t>
            </a:r>
            <a:r>
              <a:rPr lang="en-GB" sz="2000" b="1" dirty="0"/>
              <a:t>sequence of treatments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endParaRPr lang="en-GB" sz="2000" b="1" dirty="0"/>
          </a:p>
          <a:p>
            <a:endParaRPr lang="en-GB" sz="2000" u="sng" dirty="0"/>
          </a:p>
          <a:p>
            <a:endParaRPr lang="en-GB" sz="2000" u="sng" dirty="0"/>
          </a:p>
          <a:p>
            <a:endParaRPr lang="en-GB" u="sng" dirty="0"/>
          </a:p>
          <a:p>
            <a:r>
              <a:rPr lang="en-GB" sz="2000" u="sng" dirty="0"/>
              <a:t>Problem definition:</a:t>
            </a:r>
            <a:r>
              <a:rPr lang="en-GB" sz="2000" dirty="0"/>
              <a:t> find the treatment pathway consisting of </a:t>
            </a:r>
            <a:r>
              <a:rPr lang="en-GB" sz="2000" b="1" dirty="0"/>
              <a:t>treatments of interest </a:t>
            </a:r>
            <a:r>
              <a:rPr lang="en-GB" sz="2000" dirty="0"/>
              <a:t>(event cohorts) within a certain </a:t>
            </a:r>
            <a:r>
              <a:rPr lang="en-GB" sz="2000" b="1" dirty="0"/>
              <a:t>study population</a:t>
            </a:r>
            <a:r>
              <a:rPr lang="en-GB" sz="2000" dirty="0"/>
              <a:t> (target cohort).</a:t>
            </a:r>
          </a:p>
          <a:p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9C147-1FEB-2964-9C0B-78E8D6C3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Introduction of the DARWIN EU® Coordination Centre </a:t>
            </a:r>
            <a:endParaRPr lang="en-GB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470D6-4F92-6C9E-6952-D5856CD4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7</a:t>
            </a:fld>
            <a:endParaRPr lang="en-GB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3B213D-03CD-3B8D-772F-D29FE0AD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Treatment Patterns Study</a:t>
            </a:r>
            <a:endParaRPr lang="en-NL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FFBEE-203E-CC65-7792-264CA373975A}"/>
              </a:ext>
            </a:extLst>
          </p:cNvPr>
          <p:cNvGrpSpPr/>
          <p:nvPr/>
        </p:nvGrpSpPr>
        <p:grpSpPr>
          <a:xfrm>
            <a:off x="1511005" y="2703956"/>
            <a:ext cx="7524770" cy="2376701"/>
            <a:chOff x="1977966" y="2061433"/>
            <a:chExt cx="7524770" cy="2376701"/>
          </a:xfrm>
        </p:grpSpPr>
        <p:pic>
          <p:nvPicPr>
            <p:cNvPr id="7" name="Graphic 6" descr="Medicine outline">
              <a:extLst>
                <a:ext uri="{FF2B5EF4-FFF2-40B4-BE49-F238E27FC236}">
                  <a16:creationId xmlns:a16="http://schemas.microsoft.com/office/drawing/2014/main" id="{7B6B0956-BF0B-8046-8230-AF38D1BBB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3781" y="2064611"/>
              <a:ext cx="914400" cy="91440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99C39C1-6B8A-D8D1-5517-8C8A16C0667B}"/>
                </a:ext>
              </a:extLst>
            </p:cNvPr>
            <p:cNvCxnSpPr>
              <a:cxnSpLocks/>
            </p:cNvCxnSpPr>
            <p:nvPr/>
          </p:nvCxnSpPr>
          <p:spPr>
            <a:xfrm>
              <a:off x="3461175" y="4438134"/>
              <a:ext cx="2266343" cy="0"/>
            </a:xfrm>
            <a:prstGeom prst="straightConnector1">
              <a:avLst/>
            </a:prstGeom>
            <a:ln w="19050">
              <a:solidFill>
                <a:srgbClr val="0C207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0EF00B6B-7B29-0A18-5736-31625D334173}"/>
                </a:ext>
              </a:extLst>
            </p:cNvPr>
            <p:cNvSpPr txBox="1">
              <a:spLocks/>
            </p:cNvSpPr>
            <p:nvPr/>
          </p:nvSpPr>
          <p:spPr>
            <a:xfrm>
              <a:off x="1977966" y="2400589"/>
              <a:ext cx="1331631" cy="26928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charset="0"/>
                <a:buNone/>
                <a:defRPr sz="1400" kern="1200" baseline="0">
                  <a:solidFill>
                    <a:srgbClr val="0C2074"/>
                  </a:solidFill>
                  <a:latin typeface="+mn-lt"/>
                  <a:ea typeface="+mn-ea"/>
                  <a:cs typeface="+mn-cs"/>
                </a:defRPr>
              </a:lvl1pPr>
              <a:lvl2pPr marL="357188" indent="-282575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Clr>
                  <a:srgbClr val="86D2EE"/>
                </a:buClr>
                <a:buFont typeface="Wingdings" charset="2"/>
                <a:buChar char="§"/>
                <a:tabLst/>
                <a:defRPr sz="1400" i="0" kern="1200" baseline="0">
                  <a:solidFill>
                    <a:srgbClr val="0C2074"/>
                  </a:solidFill>
                  <a:latin typeface="+mn-lt"/>
                  <a:ea typeface="+mn-ea"/>
                  <a:cs typeface="+mn-cs"/>
                </a:defRPr>
              </a:lvl2pPr>
              <a:lvl3pPr marL="357188" marR="0" indent="227013" algn="l" defTabSz="685800" rtl="0" eaLnBrk="1" fontAlgn="auto" latinLnBrk="0" hangingPunct="1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rgbClr val="0C2074"/>
                </a:buClr>
                <a:buSzTx/>
                <a:buFont typeface="Arial" charset="0"/>
                <a:buChar char="•"/>
                <a:tabLst/>
                <a:defRPr sz="1200" b="0" i="0" kern="1200">
                  <a:solidFill>
                    <a:srgbClr val="0C2074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4763" indent="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charset="0"/>
                <a:buNone/>
                <a:tabLst/>
                <a:defRPr sz="1400" b="0" i="0" kern="1200" spc="0" baseline="0">
                  <a:solidFill>
                    <a:srgbClr val="0C2074"/>
                  </a:solidFill>
                  <a:latin typeface="Arial Black" charset="0"/>
                  <a:ea typeface="Arial Black" charset="0"/>
                  <a:cs typeface="Arial Black" charset="0"/>
                </a:defRPr>
              </a:lvl4pPr>
              <a:lvl5pPr marL="4763" indent="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None/>
                <a:tabLst/>
                <a:defRPr sz="1400" kern="1200">
                  <a:solidFill>
                    <a:srgbClr val="0C2074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0" indent="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None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None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63" indent="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None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None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en-NL" sz="2000" i="0" dirty="0"/>
                <a:t>Person A</a:t>
              </a:r>
            </a:p>
          </p:txBody>
        </p:sp>
        <p:pic>
          <p:nvPicPr>
            <p:cNvPr id="10" name="Graphic 9" descr="Medicine outline">
              <a:extLst>
                <a:ext uri="{FF2B5EF4-FFF2-40B4-BE49-F238E27FC236}">
                  <a16:creationId xmlns:a16="http://schemas.microsoft.com/office/drawing/2014/main" id="{5E2E6A85-40A8-310B-581D-11C92D46C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69721" y="3454922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Medicine outline">
              <a:extLst>
                <a:ext uri="{FF2B5EF4-FFF2-40B4-BE49-F238E27FC236}">
                  <a16:creationId xmlns:a16="http://schemas.microsoft.com/office/drawing/2014/main" id="{F46D07A9-EC72-83FD-898C-D8EDD56E3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06756" y="3467000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Medicine outline">
              <a:extLst>
                <a:ext uri="{FF2B5EF4-FFF2-40B4-BE49-F238E27FC236}">
                  <a16:creationId xmlns:a16="http://schemas.microsoft.com/office/drawing/2014/main" id="{184423B7-F2D5-6BE9-C5F2-4C24F482E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31136" y="3463600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Medicine outline">
              <a:extLst>
                <a:ext uri="{FF2B5EF4-FFF2-40B4-BE49-F238E27FC236}">
                  <a16:creationId xmlns:a16="http://schemas.microsoft.com/office/drawing/2014/main" id="{F9E69080-3817-4A00-10C6-14E5BD0E2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8356" y="3463600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Medicine outline">
              <a:extLst>
                <a:ext uri="{FF2B5EF4-FFF2-40B4-BE49-F238E27FC236}">
                  <a16:creationId xmlns:a16="http://schemas.microsoft.com/office/drawing/2014/main" id="{578939D1-113C-694A-988E-5055A3303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84121" y="3454922"/>
              <a:ext cx="914400" cy="914400"/>
            </a:xfrm>
            <a:prstGeom prst="rect">
              <a:avLst/>
            </a:prstGeom>
          </p:spPr>
        </p:pic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3D8246C1-9DB3-5184-19F5-E16047524238}"/>
                </a:ext>
              </a:extLst>
            </p:cNvPr>
            <p:cNvSpPr txBox="1">
              <a:spLocks/>
            </p:cNvSpPr>
            <p:nvPr/>
          </p:nvSpPr>
          <p:spPr>
            <a:xfrm>
              <a:off x="1977967" y="3786158"/>
              <a:ext cx="1340177" cy="26928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charset="0"/>
                <a:buNone/>
                <a:defRPr sz="1400" kern="1200" baseline="0">
                  <a:solidFill>
                    <a:srgbClr val="0C2074"/>
                  </a:solidFill>
                  <a:latin typeface="+mn-lt"/>
                  <a:ea typeface="+mn-ea"/>
                  <a:cs typeface="+mn-cs"/>
                </a:defRPr>
              </a:lvl1pPr>
              <a:lvl2pPr marL="357188" indent="-282575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Clr>
                  <a:srgbClr val="86D2EE"/>
                </a:buClr>
                <a:buFont typeface="Wingdings" charset="2"/>
                <a:buChar char="§"/>
                <a:tabLst/>
                <a:defRPr sz="1400" i="0" kern="1200" baseline="0">
                  <a:solidFill>
                    <a:srgbClr val="0C2074"/>
                  </a:solidFill>
                  <a:latin typeface="+mn-lt"/>
                  <a:ea typeface="+mn-ea"/>
                  <a:cs typeface="+mn-cs"/>
                </a:defRPr>
              </a:lvl2pPr>
              <a:lvl3pPr marL="357188" marR="0" indent="227013" algn="l" defTabSz="685800" rtl="0" eaLnBrk="1" fontAlgn="auto" latinLnBrk="0" hangingPunct="1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rgbClr val="0C2074"/>
                </a:buClr>
                <a:buSzTx/>
                <a:buFont typeface="Arial" charset="0"/>
                <a:buChar char="•"/>
                <a:tabLst/>
                <a:defRPr sz="1200" b="0" i="0" kern="1200">
                  <a:solidFill>
                    <a:srgbClr val="0C2074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4763" indent="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charset="0"/>
                <a:buNone/>
                <a:tabLst/>
                <a:defRPr sz="1400" b="0" i="0" kern="1200" spc="0" baseline="0">
                  <a:solidFill>
                    <a:srgbClr val="0C2074"/>
                  </a:solidFill>
                  <a:latin typeface="Arial Black" charset="0"/>
                  <a:ea typeface="Arial Black" charset="0"/>
                  <a:cs typeface="Arial Black" charset="0"/>
                </a:defRPr>
              </a:lvl4pPr>
              <a:lvl5pPr marL="4763" indent="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None/>
                <a:tabLst/>
                <a:defRPr sz="1400" kern="1200">
                  <a:solidFill>
                    <a:srgbClr val="0C2074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0" indent="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None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None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763" indent="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None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/>
                <a:buNone/>
                <a:tabLst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Aft>
                  <a:spcPts val="0"/>
                </a:spcAft>
              </a:pPr>
              <a:r>
                <a:rPr lang="en-NL" sz="2000" i="0" dirty="0"/>
                <a:t>Person B</a:t>
              </a:r>
            </a:p>
          </p:txBody>
        </p:sp>
        <p:pic>
          <p:nvPicPr>
            <p:cNvPr id="16" name="Graphic 15" descr="Medicine outline">
              <a:extLst>
                <a:ext uri="{FF2B5EF4-FFF2-40B4-BE49-F238E27FC236}">
                  <a16:creationId xmlns:a16="http://schemas.microsoft.com/office/drawing/2014/main" id="{3776858D-1D9B-055F-C8C2-E0C01331F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88336" y="2064611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Medicine outline">
              <a:extLst>
                <a:ext uri="{FF2B5EF4-FFF2-40B4-BE49-F238E27FC236}">
                  <a16:creationId xmlns:a16="http://schemas.microsoft.com/office/drawing/2014/main" id="{CBAA27C4-630C-BFB6-5E39-C06F698C1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06756" y="206143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967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FB1E3-2FAE-5BB7-8690-BBDE390F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Introduction of the DARWIN EU® Coordination Centre </a:t>
            </a:r>
            <a:endParaRPr lang="en-GB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4086F-4AE7-0E48-8522-AFD7FDDE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69A34-2D65-7FFA-3A92-93570AC74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69" b="95296" l="9733" r="89664">
                        <a14:foregroundMark x1="39104" y1="28920" x2="39104" y2="28920"/>
                        <a14:foregroundMark x1="35745" y1="29965" x2="35745" y2="29965"/>
                        <a14:foregroundMark x1="31180" y1="32317" x2="31180" y2="32317"/>
                        <a14:foregroundMark x1="57881" y1="27352" x2="57881" y2="27352"/>
                        <a14:foregroundMark x1="77606" y1="61760" x2="77606" y2="61760"/>
                        <a14:foregroundMark x1="21361" y1="27875" x2="21361" y2="27875"/>
                        <a14:foregroundMark x1="22567" y1="27178" x2="22567" y2="27178"/>
                        <a14:foregroundMark x1="59432" y1="18031" x2="59432" y2="18031"/>
                        <a14:foregroundMark x1="56245" y1="11760" x2="56245" y2="11760"/>
                        <a14:foregroundMark x1="53575" y1="16812" x2="53575" y2="16812"/>
                        <a14:foregroundMark x1="53144" y1="22387" x2="53144" y2="22387"/>
                        <a14:foregroundMark x1="60637" y1="17509" x2="60637" y2="17509"/>
                        <a14:foregroundMark x1="35401" y1="18467" x2="35401" y2="18467"/>
                        <a14:foregroundMark x1="86219" y1="56794" x2="86219" y2="56794"/>
                        <a14:foregroundMark x1="78639" y1="75174" x2="78639" y2="75174"/>
                        <a14:foregroundMark x1="79931" y1="75958" x2="79931" y2="75958"/>
                        <a14:foregroundMark x1="79328" y1="75784" x2="79328" y2="75784"/>
                        <a14:foregroundMark x1="81051" y1="76829" x2="81051" y2="76829"/>
                        <a14:foregroundMark x1="77433" y1="74564" x2="77433" y2="74564"/>
                        <a14:foregroundMark x1="82171" y1="77787" x2="82171" y2="77787"/>
                        <a14:foregroundMark x1="65116" y1="89286" x2="65116" y2="89286"/>
                        <a14:foregroundMark x1="62791" y1="90767" x2="62791" y2="90767"/>
                        <a14:foregroundMark x1="59776" y1="91463" x2="59776" y2="91463"/>
                        <a14:foregroundMark x1="60034" y1="94599" x2="60034" y2="94599"/>
                        <a14:foregroundMark x1="67614" y1="92857" x2="67614" y2="92857"/>
                        <a14:foregroundMark x1="68820" y1="95296" x2="68820" y2="95296"/>
                        <a14:foregroundMark x1="80362" y1="85366" x2="80362" y2="85366"/>
                        <a14:foregroundMark x1="82429" y1="87369" x2="82429" y2="87369"/>
                        <a14:foregroundMark x1="82687" y1="77962" x2="82687" y2="77962"/>
                        <a14:foregroundMark x1="88028" y1="60017" x2="88028" y2="60017"/>
                        <a14:foregroundMark x1="36262" y1="21080" x2="36262" y2="21080"/>
                        <a14:foregroundMark x1="36693" y1="22474" x2="36693" y2="22474"/>
                        <a14:foregroundMark x1="37295" y1="23606" x2="37295" y2="23606"/>
                        <a14:foregroundMark x1="55642" y1="13589" x2="55642" y2="13589"/>
                        <a14:foregroundMark x1="23514" y1="28223" x2="23514" y2="282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5449" y="1289649"/>
            <a:ext cx="4327154" cy="42787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7E86BF-8E81-CF30-1F95-89E856DCD716}"/>
              </a:ext>
            </a:extLst>
          </p:cNvPr>
          <p:cNvSpPr/>
          <p:nvPr/>
        </p:nvSpPr>
        <p:spPr bwMode="auto">
          <a:xfrm>
            <a:off x="3867150" y="1600199"/>
            <a:ext cx="390524" cy="108009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L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80F1B2-640B-3527-BED7-BD77248D2493}"/>
              </a:ext>
            </a:extLst>
          </p:cNvPr>
          <p:cNvSpPr/>
          <p:nvPr/>
        </p:nvSpPr>
        <p:spPr bwMode="auto">
          <a:xfrm>
            <a:off x="7267576" y="1935457"/>
            <a:ext cx="1076325" cy="409581"/>
          </a:xfrm>
          <a:prstGeom prst="rect">
            <a:avLst/>
          </a:prstGeom>
          <a:solidFill>
            <a:srgbClr val="DF8C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rPr>
              <a:t>A</a:t>
            </a:r>
            <a:endParaRPr kumimoji="0" lang="en-NL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BAEA92-712C-1250-A637-91F20FED3964}"/>
              </a:ext>
            </a:extLst>
          </p:cNvPr>
          <p:cNvSpPr/>
          <p:nvPr/>
        </p:nvSpPr>
        <p:spPr bwMode="auto">
          <a:xfrm>
            <a:off x="8343901" y="1935458"/>
            <a:ext cx="1076325" cy="409581"/>
          </a:xfrm>
          <a:prstGeom prst="rect">
            <a:avLst/>
          </a:prstGeom>
          <a:solidFill>
            <a:srgbClr val="EAC08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A+B</a:t>
            </a:r>
            <a:endParaRPr kumimoji="0" lang="en-NL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42274D-CB47-805A-338C-62D3315D6733}"/>
              </a:ext>
            </a:extLst>
          </p:cNvPr>
          <p:cNvSpPr/>
          <p:nvPr/>
        </p:nvSpPr>
        <p:spPr bwMode="auto">
          <a:xfrm>
            <a:off x="9420226" y="1935457"/>
            <a:ext cx="1076325" cy="409581"/>
          </a:xfrm>
          <a:prstGeom prst="rect">
            <a:avLst/>
          </a:prstGeom>
          <a:solidFill>
            <a:srgbClr val="B8463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B</a:t>
            </a:r>
            <a:endParaRPr kumimoji="0" lang="en-NL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EB9E39-91F7-F5DD-7794-F29595AA1FF4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4257674" y="2140249"/>
            <a:ext cx="300990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A8CE54-AFAC-526D-6040-C68EF6EEF33B}"/>
              </a:ext>
            </a:extLst>
          </p:cNvPr>
          <p:cNvSpPr txBox="1"/>
          <p:nvPr/>
        </p:nvSpPr>
        <p:spPr>
          <a:xfrm>
            <a:off x="2802486" y="76873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Cohort of people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5BEBA-E5D6-62F4-7AE2-5B23CD9FCB2A}"/>
              </a:ext>
            </a:extLst>
          </p:cNvPr>
          <p:cNvSpPr txBox="1"/>
          <p:nvPr/>
        </p:nvSpPr>
        <p:spPr>
          <a:xfrm>
            <a:off x="8128907" y="788682"/>
            <a:ext cx="150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One Person</a:t>
            </a:r>
            <a:endParaRPr lang="en-NL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3D49A6-1816-B0DF-DA37-987114270F0E}"/>
              </a:ext>
            </a:extLst>
          </p:cNvPr>
          <p:cNvSpPr/>
          <p:nvPr/>
        </p:nvSpPr>
        <p:spPr bwMode="auto">
          <a:xfrm>
            <a:off x="4796790" y="3653789"/>
            <a:ext cx="803910" cy="26289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L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73F423-08FA-4936-8319-B2B46B1EDB3E}"/>
              </a:ext>
            </a:extLst>
          </p:cNvPr>
          <p:cNvCxnSpPr>
            <a:cxnSpLocks/>
          </p:cNvCxnSpPr>
          <p:nvPr/>
        </p:nvCxnSpPr>
        <p:spPr bwMode="auto">
          <a:xfrm>
            <a:off x="5600700" y="3784261"/>
            <a:ext cx="1666875" cy="9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70FC6BF-F8DF-DAA1-513B-E55AF6765C33}"/>
              </a:ext>
            </a:extLst>
          </p:cNvPr>
          <p:cNvSpPr/>
          <p:nvPr/>
        </p:nvSpPr>
        <p:spPr bwMode="auto">
          <a:xfrm>
            <a:off x="7267575" y="3581418"/>
            <a:ext cx="1076325" cy="409581"/>
          </a:xfrm>
          <a:prstGeom prst="rect">
            <a:avLst/>
          </a:prstGeom>
          <a:solidFill>
            <a:srgbClr val="EAC08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A+B</a:t>
            </a:r>
            <a:endParaRPr kumimoji="0" lang="en-NL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670D0E-B4E5-8AEA-87CE-F8F224DA5AA6}"/>
              </a:ext>
            </a:extLst>
          </p:cNvPr>
          <p:cNvSpPr/>
          <p:nvPr/>
        </p:nvSpPr>
        <p:spPr bwMode="auto">
          <a:xfrm>
            <a:off x="8343900" y="3580444"/>
            <a:ext cx="1076325" cy="409581"/>
          </a:xfrm>
          <a:prstGeom prst="rect">
            <a:avLst/>
          </a:prstGeom>
          <a:solidFill>
            <a:srgbClr val="DF8C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rPr>
              <a:t>A</a:t>
            </a:r>
            <a:endParaRPr kumimoji="0" lang="en-NL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5B4035-2D10-D4B1-08C5-A8DF0A0C678A}"/>
              </a:ext>
            </a:extLst>
          </p:cNvPr>
          <p:cNvSpPr/>
          <p:nvPr/>
        </p:nvSpPr>
        <p:spPr bwMode="auto">
          <a:xfrm>
            <a:off x="7267575" y="4341296"/>
            <a:ext cx="1076325" cy="409581"/>
          </a:xfrm>
          <a:prstGeom prst="rect">
            <a:avLst/>
          </a:prstGeom>
          <a:solidFill>
            <a:srgbClr val="B8463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600" dirty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B</a:t>
            </a:r>
            <a:endParaRPr kumimoji="0" lang="en-NL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974A0B-0D62-357D-9051-3E482EB276E7}"/>
              </a:ext>
            </a:extLst>
          </p:cNvPr>
          <p:cNvSpPr/>
          <p:nvPr/>
        </p:nvSpPr>
        <p:spPr bwMode="auto">
          <a:xfrm>
            <a:off x="4370071" y="4221483"/>
            <a:ext cx="933450" cy="62864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lg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L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10A94C-2105-5D00-7F86-850691A9C4AF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>
            <a:off x="5303521" y="4546087"/>
            <a:ext cx="196405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9B73B6F-2771-6FF8-E368-E3E466E68901}"/>
              </a:ext>
            </a:extLst>
          </p:cNvPr>
          <p:cNvSpPr/>
          <p:nvPr/>
        </p:nvSpPr>
        <p:spPr bwMode="auto">
          <a:xfrm>
            <a:off x="8343899" y="4341296"/>
            <a:ext cx="1076325" cy="409581"/>
          </a:xfrm>
          <a:prstGeom prst="rect">
            <a:avLst/>
          </a:prstGeom>
          <a:solidFill>
            <a:srgbClr val="DF8C3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rPr>
              <a:t>A</a:t>
            </a:r>
            <a:endParaRPr kumimoji="0" lang="en-NL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32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DD28B0-92E0-6B61-FA5A-D9F73E85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Introduction of the DARWIN EU® Coordination Centre </a:t>
            </a:r>
            <a:endParaRPr lang="en-GB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D7C0B-8F0E-7320-8651-0BBE7A2C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9</a:t>
            </a:fld>
            <a:endParaRPr lang="en-GB" alt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D0016A-784B-068B-C523-249D8D154334}"/>
              </a:ext>
            </a:extLst>
          </p:cNvPr>
          <p:cNvGrpSpPr/>
          <p:nvPr/>
        </p:nvGrpSpPr>
        <p:grpSpPr>
          <a:xfrm>
            <a:off x="2501945" y="1399175"/>
            <a:ext cx="6880045" cy="4004573"/>
            <a:chOff x="2501945" y="1399175"/>
            <a:chExt cx="6880045" cy="400457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775418-6653-65D2-BA84-26219453711F}"/>
                </a:ext>
              </a:extLst>
            </p:cNvPr>
            <p:cNvCxnSpPr/>
            <p:nvPr/>
          </p:nvCxnSpPr>
          <p:spPr bwMode="auto">
            <a:xfrm>
              <a:off x="2501945" y="1519237"/>
              <a:ext cx="0" cy="38195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35318B7-6017-C682-F365-BD6A3369A3BA}"/>
                </a:ext>
              </a:extLst>
            </p:cNvPr>
            <p:cNvCxnSpPr/>
            <p:nvPr/>
          </p:nvCxnSpPr>
          <p:spPr bwMode="auto">
            <a:xfrm>
              <a:off x="4787701" y="1519237"/>
              <a:ext cx="0" cy="38195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AE295CD-F143-E69E-EF29-0C463433A784}"/>
                </a:ext>
              </a:extLst>
            </p:cNvPr>
            <p:cNvCxnSpPr/>
            <p:nvPr/>
          </p:nvCxnSpPr>
          <p:spPr bwMode="auto">
            <a:xfrm>
              <a:off x="7086468" y="1519237"/>
              <a:ext cx="0" cy="38195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E6A8A15-153E-7D6D-1D90-728F42BCB417}"/>
                </a:ext>
              </a:extLst>
            </p:cNvPr>
            <p:cNvCxnSpPr/>
            <p:nvPr/>
          </p:nvCxnSpPr>
          <p:spPr bwMode="auto">
            <a:xfrm>
              <a:off x="9381990" y="1584223"/>
              <a:ext cx="0" cy="381952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9B3AB8-3AD8-1DF3-07F7-EBFFE7DADF83}"/>
                </a:ext>
              </a:extLst>
            </p:cNvPr>
            <p:cNvSpPr/>
            <p:nvPr/>
          </p:nvSpPr>
          <p:spPr bwMode="auto">
            <a:xfrm>
              <a:off x="2501945" y="1399175"/>
              <a:ext cx="2295525" cy="409581"/>
            </a:xfrm>
            <a:prstGeom prst="rect">
              <a:avLst/>
            </a:prstGeom>
            <a:solidFill>
              <a:srgbClr val="DF8C3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A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56F657-2704-80AB-7857-62EEEFEC5D06}"/>
                </a:ext>
              </a:extLst>
            </p:cNvPr>
            <p:cNvSpPr/>
            <p:nvPr/>
          </p:nvSpPr>
          <p:spPr bwMode="auto">
            <a:xfrm>
              <a:off x="4794205" y="1399175"/>
              <a:ext cx="2295525" cy="409581"/>
            </a:xfrm>
            <a:prstGeom prst="rect">
              <a:avLst/>
            </a:prstGeom>
            <a:solidFill>
              <a:srgbClr val="EAC08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1600" dirty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A+B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FF52CC-385A-DB43-A4F6-B315170EC4D1}"/>
                </a:ext>
              </a:extLst>
            </p:cNvPr>
            <p:cNvSpPr/>
            <p:nvPr/>
          </p:nvSpPr>
          <p:spPr bwMode="auto">
            <a:xfrm>
              <a:off x="4787700" y="4255000"/>
              <a:ext cx="4594289" cy="409581"/>
            </a:xfrm>
            <a:prstGeom prst="rect">
              <a:avLst/>
            </a:prstGeom>
            <a:solidFill>
              <a:srgbClr val="B8463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1600" dirty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B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220D54-EC75-4D05-1F43-743970078DDB}"/>
                </a:ext>
              </a:extLst>
            </p:cNvPr>
            <p:cNvSpPr/>
            <p:nvPr/>
          </p:nvSpPr>
          <p:spPr bwMode="auto">
            <a:xfrm>
              <a:off x="3795714" y="3766637"/>
              <a:ext cx="3290754" cy="409581"/>
            </a:xfrm>
            <a:prstGeom prst="rect">
              <a:avLst/>
            </a:prstGeom>
            <a:solidFill>
              <a:srgbClr val="DF8C3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A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00016C-EFEE-3868-5828-69EF0F1F1227}"/>
                </a:ext>
              </a:extLst>
            </p:cNvPr>
            <p:cNvSpPr/>
            <p:nvPr/>
          </p:nvSpPr>
          <p:spPr bwMode="auto">
            <a:xfrm>
              <a:off x="2506708" y="3766637"/>
              <a:ext cx="974680" cy="409581"/>
            </a:xfrm>
            <a:prstGeom prst="rect">
              <a:avLst/>
            </a:prstGeom>
            <a:solidFill>
              <a:srgbClr val="DF8C3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Verdana" pitchFamily="34" charset="0"/>
                  <a:cs typeface="Arial" charset="0"/>
                </a:rPr>
                <a:t>A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D4F54D-1433-CF96-97CB-8C1648FCDF00}"/>
                </a:ext>
              </a:extLst>
            </p:cNvPr>
            <p:cNvSpPr/>
            <p:nvPr/>
          </p:nvSpPr>
          <p:spPr bwMode="auto">
            <a:xfrm>
              <a:off x="7086468" y="1399175"/>
              <a:ext cx="2295522" cy="409581"/>
            </a:xfrm>
            <a:prstGeom prst="rect">
              <a:avLst/>
            </a:prstGeom>
            <a:solidFill>
              <a:srgbClr val="B8463E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nl-NL" sz="1600" dirty="0">
                  <a:solidFill>
                    <a:srgbClr val="000000"/>
                  </a:solidFill>
                  <a:latin typeface="Verdana" pitchFamily="34" charset="0"/>
                  <a:cs typeface="Arial" charset="0"/>
                </a:rPr>
                <a:t>B</a:t>
              </a:r>
              <a:endParaRPr kumimoji="0" lang="en-NL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1487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wide screen (Agency)">
  <a:themeElements>
    <a:clrScheme name="Neutral (Agency) (26 April 2011) 2">
      <a:dk1>
        <a:srgbClr val="000000"/>
      </a:dk1>
      <a:lt1>
        <a:srgbClr val="FFFFFF"/>
      </a:lt1>
      <a:dk2>
        <a:srgbClr val="003399"/>
      </a:dk2>
      <a:lt2>
        <a:srgbClr val="6D6F71"/>
      </a:lt2>
      <a:accent1>
        <a:srgbClr val="E1E3F2"/>
      </a:accent1>
      <a:accent2>
        <a:srgbClr val="E98300"/>
      </a:accent2>
      <a:accent3>
        <a:srgbClr val="FFFFFF"/>
      </a:accent3>
      <a:accent4>
        <a:srgbClr val="000000"/>
      </a:accent4>
      <a:accent5>
        <a:srgbClr val="EEEFF7"/>
      </a:accent5>
      <a:accent6>
        <a:srgbClr val="D37600"/>
      </a:accent6>
      <a:hlink>
        <a:srgbClr val="0098DB"/>
      </a:hlink>
      <a:folHlink>
        <a:srgbClr val="983222"/>
      </a:folHlink>
    </a:clrScheme>
    <a:fontScheme name="Neutral (Agency) (26 April 2011)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2000" tIns="72000" rIns="72000" bIns="720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2000" tIns="72000" rIns="72000" bIns="720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Neutral (Agency) (26 April 2011) 1">
        <a:dk1>
          <a:srgbClr val="404040"/>
        </a:dk1>
        <a:lt1>
          <a:srgbClr val="FFFFFF"/>
        </a:lt1>
        <a:dk2>
          <a:srgbClr val="003399"/>
        </a:dk2>
        <a:lt2>
          <a:srgbClr val="FFFFFF"/>
        </a:lt2>
        <a:accent1>
          <a:srgbClr val="E1E4F3"/>
        </a:accent1>
        <a:accent2>
          <a:srgbClr val="E98300"/>
        </a:accent2>
        <a:accent3>
          <a:srgbClr val="AAADCA"/>
        </a:accent3>
        <a:accent4>
          <a:srgbClr val="DADADA"/>
        </a:accent4>
        <a:accent5>
          <a:srgbClr val="EEEFF8"/>
        </a:accent5>
        <a:accent6>
          <a:srgbClr val="D37600"/>
        </a:accent6>
        <a:hlink>
          <a:srgbClr val="0098DB"/>
        </a:hlink>
        <a:folHlink>
          <a:srgbClr val="98322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utral (Agency) (26 April 2011) 2">
        <a:dk1>
          <a:srgbClr val="000000"/>
        </a:dk1>
        <a:lt1>
          <a:srgbClr val="FFFFFF"/>
        </a:lt1>
        <a:dk2>
          <a:srgbClr val="003399"/>
        </a:dk2>
        <a:lt2>
          <a:srgbClr val="6D6F71"/>
        </a:lt2>
        <a:accent1>
          <a:srgbClr val="E1E3F2"/>
        </a:accent1>
        <a:accent2>
          <a:srgbClr val="E98300"/>
        </a:accent2>
        <a:accent3>
          <a:srgbClr val="FFFFFF"/>
        </a:accent3>
        <a:accent4>
          <a:srgbClr val="000000"/>
        </a:accent4>
        <a:accent5>
          <a:srgbClr val="EEEFF7"/>
        </a:accent5>
        <a:accent6>
          <a:srgbClr val="D37600"/>
        </a:accent6>
        <a:hlink>
          <a:srgbClr val="0098DB"/>
        </a:hlink>
        <a:folHlink>
          <a:srgbClr val="9832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5" id="{C4EBF457-6495-7047-AFAE-9B26360716F3}" vid="{D6BD667D-CB18-604E-81E2-9DF2E2405BC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e8859f4-fa33-424c-952b-57ce727b2450">
      <Terms xmlns="http://schemas.microsoft.com/office/infopath/2007/PartnerControls"/>
    </lcf76f155ced4ddcb4097134ff3c332f>
    <TaxCatchAll xmlns="257f3c2a-5853-4866-b7ff-3133bfdbfb1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9B163FB644D9438999EF0EF32F2D92" ma:contentTypeVersion="15" ma:contentTypeDescription="Een nieuw document maken." ma:contentTypeScope="" ma:versionID="262b54ea6c797360396e616223b51e11">
  <xsd:schema xmlns:xsd="http://www.w3.org/2001/XMLSchema" xmlns:xs="http://www.w3.org/2001/XMLSchema" xmlns:p="http://schemas.microsoft.com/office/2006/metadata/properties" xmlns:ns2="0e8859f4-fa33-424c-952b-57ce727b2450" xmlns:ns3="257f3c2a-5853-4866-b7ff-3133bfdbfb1e" targetNamespace="http://schemas.microsoft.com/office/2006/metadata/properties" ma:root="true" ma:fieldsID="a7f3817d3d00b5e6f444e76d0d09cfdf" ns2:_="" ns3:_="">
    <xsd:import namespace="0e8859f4-fa33-424c-952b-57ce727b2450"/>
    <xsd:import namespace="257f3c2a-5853-4866-b7ff-3133bfdbfb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859f4-fa33-424c-952b-57ce727b24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Afbeeldingtags" ma:readOnly="false" ma:fieldId="{5cf76f15-5ced-4ddc-b409-7134ff3c332f}" ma:taxonomyMulti="true" ma:sspId="10d4343b-56a8-419c-a1f5-ea63478bd8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f3c2a-5853-4866-b7ff-3133bfdbfb1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57cf0c1-7f54-4de2-910b-3a3e51396923}" ma:internalName="TaxCatchAll" ma:showField="CatchAllData" ma:web="257f3c2a-5853-4866-b7ff-3133bfdbfb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1D840F-07FF-4399-AD55-9F39D4A5EABA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0e8859f4-fa33-424c-952b-57ce727b2450"/>
    <ds:schemaRef ds:uri="257f3c2a-5853-4866-b7ff-3133bfdbfb1e"/>
  </ds:schemaRefs>
</ds:datastoreItem>
</file>

<file path=customXml/itemProps2.xml><?xml version="1.0" encoding="utf-8"?>
<ds:datastoreItem xmlns:ds="http://schemas.openxmlformats.org/officeDocument/2006/customXml" ds:itemID="{9107F570-5385-48DF-BC64-79E4F80437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B06934-8DBD-4A8A-AA61-E67D6FB210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8859f4-fa33-424c-952b-57ce727b2450"/>
    <ds:schemaRef ds:uri="257f3c2a-5853-4866-b7ff-3133bfdbfb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354</Words>
  <Application>Microsoft Office PowerPoint</Application>
  <PresentationFormat>Widescreen</PresentationFormat>
  <Paragraphs>81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Tahoma</vt:lpstr>
      <vt:lpstr>Verdana</vt:lpstr>
      <vt:lpstr>Default wide screen (Agency)</vt:lpstr>
      <vt:lpstr>TreatmentPatterns tutorial</vt:lpstr>
      <vt:lpstr>Disclosure</vt:lpstr>
      <vt:lpstr>PowerPoint Presentation</vt:lpstr>
      <vt:lpstr>PowerPoint Presentation</vt:lpstr>
      <vt:lpstr>PowerPoint Presentation</vt:lpstr>
      <vt:lpstr>PowerPoint Presentation</vt:lpstr>
      <vt:lpstr>Treatment Patterns Study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Rijnbeek</dc:creator>
  <cp:lastModifiedBy>Maarten van Kessel (DARWIN EU® CC)</cp:lastModifiedBy>
  <cp:revision>5</cp:revision>
  <dcterms:created xsi:type="dcterms:W3CDTF">2022-02-18T09:06:43Z</dcterms:created>
  <dcterms:modified xsi:type="dcterms:W3CDTF">2024-10-16T14:18:08Z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0x010100889B163FB644D9438999EF0EF32F2D92</vt:lpwstr>
  </property>
</Properties>
</file>