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4"/>
    <p:sldMasterId id="2147483705" r:id="rId5"/>
  </p:sldMasterIdLst>
  <p:notesMasterIdLst>
    <p:notesMasterId r:id="rId26"/>
  </p:notesMasterIdLst>
  <p:handoutMasterIdLst>
    <p:handoutMasterId r:id="rId27"/>
  </p:handoutMasterIdLst>
  <p:sldIdLst>
    <p:sldId id="1902" r:id="rId6"/>
    <p:sldId id="2134806399" r:id="rId7"/>
    <p:sldId id="2147470407" r:id="rId8"/>
    <p:sldId id="2147470390" r:id="rId9"/>
    <p:sldId id="2141411683" r:id="rId10"/>
    <p:sldId id="2141411684" r:id="rId11"/>
    <p:sldId id="2141411644" r:id="rId12"/>
    <p:sldId id="2141411685" r:id="rId13"/>
    <p:sldId id="2141411687" r:id="rId14"/>
    <p:sldId id="2141411681" r:id="rId15"/>
    <p:sldId id="2141411625" r:id="rId16"/>
    <p:sldId id="2147470393" r:id="rId17"/>
    <p:sldId id="2141411626" r:id="rId18"/>
    <p:sldId id="2147470394" r:id="rId19"/>
    <p:sldId id="2141411627" r:id="rId20"/>
    <p:sldId id="2147470399" r:id="rId21"/>
    <p:sldId id="2141411628" r:id="rId22"/>
    <p:sldId id="2147470400" r:id="rId23"/>
    <p:sldId id="2141411638" r:id="rId24"/>
    <p:sldId id="2147470406" r:id="rId2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B0C9"/>
    <a:srgbClr val="003399"/>
    <a:srgbClr val="D9D9E3"/>
    <a:srgbClr val="D1D4EB"/>
    <a:srgbClr val="003397"/>
    <a:srgbClr val="DD3455"/>
    <a:srgbClr val="A3DFF4"/>
    <a:srgbClr val="CBDFF3"/>
    <a:srgbClr val="D7D7D7"/>
    <a:srgbClr val="EFA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6" autoAdjust="0"/>
    <p:restoredTop sz="95084" autoAdjust="0"/>
  </p:normalViewPr>
  <p:slideViewPr>
    <p:cSldViewPr snapToGrid="0">
      <p:cViewPr varScale="1">
        <p:scale>
          <a:sx n="117" d="100"/>
          <a:sy n="117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57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B6F53154-05A9-4E30-82FA-89CD99BF1C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A91548A-4660-4D01-89DA-1EBF592415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F42B9-7F0C-4C28-919A-11D00243CE0C}" type="datetimeFigureOut">
              <a:rPr lang="nl-BE" smtClean="0"/>
              <a:t>21/10/2024</a:t>
            </a:fld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F69EE7F-8477-4BA4-9010-E974D2DF97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5216D9D-AE37-4760-A891-4B871DDF0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6CFC0-089D-483C-BAAD-C3DC177081CA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15832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6342E-5BA4-4AB8-B3C4-EE89ACD3D43F}" type="datetimeFigureOut">
              <a:rPr lang="nl-BE" smtClean="0"/>
              <a:t>21/10/2024</a:t>
            </a:fld>
            <a:endParaRPr lang="nl-BE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F00B5-EF0C-455A-824A-FE82CE563139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35761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21970" lvl="2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/>
              <a:t>- A </a:t>
            </a:r>
            <a:r>
              <a:rPr lang="en-GB" b="1">
                <a:solidFill>
                  <a:schemeClr val="tx2"/>
                </a:solidFill>
              </a:rPr>
              <a:t>Federated Network of Data Holders and expertise</a:t>
            </a:r>
            <a:r>
              <a:rPr lang="en-GB"/>
              <a:t>, exposing data using a common data model and working under a common governance, set of standards and service levels with regards to studies and analysis of data.</a:t>
            </a:r>
          </a:p>
          <a:p>
            <a:pPr marL="521970" lvl="2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/>
          </a:p>
          <a:p>
            <a:pPr marL="521970" lvl="2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/>
              <a:t>- A </a:t>
            </a:r>
            <a:r>
              <a:rPr lang="en-GB" b="1">
                <a:solidFill>
                  <a:schemeClr val="tx2"/>
                </a:solidFill>
              </a:rPr>
              <a:t>Coordination Centre </a:t>
            </a:r>
            <a:r>
              <a:rPr lang="en-GB"/>
              <a:t>that acts as the entry point into this federated network and manages the network on behalf of EMA and the EMRN. </a:t>
            </a:r>
          </a:p>
          <a:p>
            <a:pPr marL="521970" lvl="2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/>
          </a:p>
          <a:p>
            <a:pPr marL="693420" lvl="2" indent="-171450">
              <a:lnSpc>
                <a:spcPct val="100000"/>
              </a:lnSpc>
              <a:buFontTx/>
              <a:buChar char="-"/>
            </a:pPr>
            <a:r>
              <a:rPr lang="en-GB" b="1">
                <a:solidFill>
                  <a:schemeClr val="tx2"/>
                </a:solidFill>
              </a:rPr>
              <a:t>EMA with strategic control and oversight of operations</a:t>
            </a:r>
            <a:r>
              <a:rPr lang="en-GB"/>
              <a:t>, e.g. interface with EMA committees, EMA own analysis, driving standards, specifications, guidelines, management of the coordination centre.</a:t>
            </a:r>
          </a:p>
          <a:p>
            <a:pPr marL="693420" lvl="2" indent="-171450">
              <a:lnSpc>
                <a:spcPct val="100000"/>
              </a:lnSpc>
              <a:buFontTx/>
              <a:buChar char="-"/>
            </a:pPr>
            <a:endParaRPr lang="en-GB"/>
          </a:p>
          <a:p>
            <a:pPr marL="693420" lvl="2" indent="-171450">
              <a:lnSpc>
                <a:spcPct val="100000"/>
              </a:lnSpc>
              <a:buFontTx/>
              <a:buChar char="-"/>
            </a:pPr>
            <a:r>
              <a:rPr lang="en-US" sz="1200" b="1"/>
              <a:t>Partners</a:t>
            </a:r>
            <a:r>
              <a:rPr lang="en-US" sz="1200"/>
              <a:t> who have access to data, or who may request analyses in a data source and provide results to the Coordination Centre. This includes </a:t>
            </a:r>
            <a:r>
              <a:rPr lang="en-US" sz="1200" b="1"/>
              <a:t>Data Permit Authorities</a:t>
            </a:r>
            <a:r>
              <a:rPr lang="en-US" sz="1200"/>
              <a:t> (DPAs), already existing or to be created as part for the European Health Data Space</a:t>
            </a:r>
          </a:p>
          <a:p>
            <a:pPr marL="693420" lvl="2" indent="-171450">
              <a:lnSpc>
                <a:spcPct val="100000"/>
              </a:lnSpc>
              <a:buFontTx/>
              <a:buChar char="-"/>
            </a:pP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76CEFD-B40B-43A3-AE48-BB92633B2157}" type="datetime4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October 2024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71AA26-52C0-48E5-AF9E-6206494C8AD5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48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The Drug Exposure is the most important, but at the same time most complex domain in OMOP research.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We have to deal with multiple levels of information: ingredient, dose, quantity, duration, etc. The granularity of information will differ between databases.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DED provides in-depth statistics by ingredient.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F00B5-EF0C-455A-824A-FE82CE563139}" type="slidenum">
              <a:rPr lang="nl-BE" smtClean="0"/>
              <a:t>10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2028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Summary of = minimum, p25, median, p75, mean, standard deviation, and maximum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F00B5-EF0C-455A-824A-FE82CE563139}" type="slidenum">
              <a:rPr lang="nl-BE" smtClean="0"/>
              <a:t>17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9454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Summary of = minimum, p25, median, p75, mean, standard deviation, and maximum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F00B5-EF0C-455A-824A-FE82CE563139}" type="slidenum">
              <a:rPr lang="nl-BE" smtClean="0"/>
              <a:t>18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6625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gi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5"/>
          <p:cNvSpPr>
            <a:spLocks noChangeArrowheads="1"/>
          </p:cNvSpPr>
          <p:nvPr userDrawn="1"/>
        </p:nvSpPr>
        <p:spPr bwMode="auto">
          <a:xfrm>
            <a:off x="0" y="301"/>
            <a:ext cx="12192000" cy="23856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 sz="2400"/>
          </a:p>
        </p:txBody>
      </p:sp>
      <p:sp>
        <p:nvSpPr>
          <p:cNvPr id="374788" name="Line 4"/>
          <p:cNvSpPr>
            <a:spLocks noChangeShapeType="1"/>
          </p:cNvSpPr>
          <p:nvPr/>
        </p:nvSpPr>
        <p:spPr bwMode="auto">
          <a:xfrm>
            <a:off x="478367" y="4584000"/>
            <a:ext cx="7198784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2400"/>
          </a:p>
        </p:txBody>
      </p:sp>
      <p:sp>
        <p:nvSpPr>
          <p:cNvPr id="374791" name="Line 7"/>
          <p:cNvSpPr>
            <a:spLocks noChangeShapeType="1"/>
          </p:cNvSpPr>
          <p:nvPr/>
        </p:nvSpPr>
        <p:spPr bwMode="auto">
          <a:xfrm>
            <a:off x="0" y="2386013"/>
            <a:ext cx="12192000" cy="0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GB" sz="2400"/>
          </a:p>
        </p:txBody>
      </p:sp>
      <p:sp>
        <p:nvSpPr>
          <p:cNvPr id="374800" name="Line 16"/>
          <p:cNvSpPr>
            <a:spLocks noChangeShapeType="1"/>
          </p:cNvSpPr>
          <p:nvPr/>
        </p:nvSpPr>
        <p:spPr bwMode="auto">
          <a:xfrm>
            <a:off x="0" y="6732589"/>
            <a:ext cx="12192000" cy="1587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2400"/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auto">
          <a:xfrm>
            <a:off x="0" y="6734400"/>
            <a:ext cx="12192000" cy="1248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 sz="240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78367" y="5349215"/>
            <a:ext cx="7198784" cy="288032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467"/>
            </a:lvl1pPr>
          </a:lstStyle>
          <a:p>
            <a:r>
              <a:rPr lang="en-GB" altLang="en-US" kern="0" dirty="0"/>
              <a:t>Event title [optional]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2B63D-6FD9-AF46-870B-CAEC5D1AA08F}"/>
              </a:ext>
            </a:extLst>
          </p:cNvPr>
          <p:cNvSpPr txBox="1"/>
          <p:nvPr userDrawn="1"/>
        </p:nvSpPr>
        <p:spPr>
          <a:xfrm>
            <a:off x="3985102" y="722990"/>
            <a:ext cx="7463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5400" b="1" i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Coordination</a:t>
            </a:r>
            <a:r>
              <a:rPr lang="en-NL" sz="5400" dirty="0">
                <a:solidFill>
                  <a:schemeClr val="bg1"/>
                </a:solidFill>
              </a:rPr>
              <a:t> </a:t>
            </a:r>
            <a:r>
              <a:rPr lang="en-NL" sz="5400" b="1" i="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Centre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006F15E-B4FC-FD4F-B887-74CD437B10C1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8366" y="3429000"/>
            <a:ext cx="7198783" cy="936000"/>
          </a:xfrm>
        </p:spPr>
        <p:txBody>
          <a:bodyPr anchor="b"/>
          <a:lstStyle>
            <a:lvl1pPr>
              <a:lnSpc>
                <a:spcPts val="2100"/>
              </a:lnSpc>
              <a:defRPr sz="1900"/>
            </a:lvl1pPr>
          </a:lstStyle>
          <a:p>
            <a:pPr lvl="0"/>
            <a:r>
              <a:rPr lang="en-GB" altLang="en-US" noProof="0" dirty="0"/>
              <a:t>Click to add title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4B5EC38A-F54A-5D4F-ADE3-1F0ED7FA4100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8366" y="4816087"/>
            <a:ext cx="7198782" cy="39390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marR="0" indent="0" algn="l" defTabSz="8072438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 sz="1050"/>
            </a:lvl1pPr>
          </a:lstStyle>
          <a:p>
            <a:pPr marL="0" marR="0" lvl="0" indent="0" algn="l" defTabSz="8072438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GB" altLang="en-US" noProof="0" dirty="0"/>
              <a:t>Click to add author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9F251-64C9-C844-B908-E77AF091FD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4726" y="464577"/>
            <a:ext cx="3136939" cy="14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8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1FB793-33ED-0544-8FE9-0B2A557F78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0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37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D67C-B8D9-4C9F-AFE9-F7BE58F2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0F8AC-7CB6-4C9A-B675-D760B84A18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10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Presentation title (to edit, click Insert &gt; Header &amp; Footer)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77027-D146-4741-9B5D-0F23D75432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68437-DC6C-443C-8387-7F3DABA73C17}" type="slidenum">
              <a:rPr kumimoji="0" lang="en-GB" altLang="en-US" sz="110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altLang="en-US" sz="110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E11E1-AC44-46B4-98C7-820E36CF185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210C40C-3E24-4C85-8B6D-E9FF35E6BCBE}" type="datetime4">
              <a:rPr kumimoji="0" lang="en-GB" altLang="en-US" sz="110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 October 2024</a:t>
            </a:fld>
            <a:endParaRPr kumimoji="0" lang="en-GB" altLang="en-US" sz="110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9765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6182C29-7571-4E93-9EB1-0E0787778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028" r="50000" b="19912"/>
          <a:stretch/>
        </p:blipFill>
        <p:spPr>
          <a:xfrm>
            <a:off x="7897010" y="-1"/>
            <a:ext cx="4294991" cy="6858001"/>
          </a:xfrm>
          <a:prstGeom prst="rect">
            <a:avLst/>
          </a:prstGeom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988D9C52-D870-4582-92BF-1B415B7ACC3F}"/>
              </a:ext>
            </a:extLst>
          </p:cNvPr>
          <p:cNvSpPr/>
          <p:nvPr userDrawn="1"/>
        </p:nvSpPr>
        <p:spPr>
          <a:xfrm>
            <a:off x="7897009" y="0"/>
            <a:ext cx="4294991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 b="1"/>
          </a:p>
        </p:txBody>
      </p:sp>
      <p:pic>
        <p:nvPicPr>
          <p:cNvPr id="5" name="Afbeelding 4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id="{813E6A8F-15F5-4D67-9ABF-BFAD226C69D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100" y="931454"/>
            <a:ext cx="5574803" cy="1463043"/>
          </a:xfrm>
          <a:prstGeom prst="rect">
            <a:avLst/>
          </a:prstGeom>
        </p:spPr>
      </p:pic>
      <p:grpSp>
        <p:nvGrpSpPr>
          <p:cNvPr id="6" name="Groep 5">
            <a:extLst>
              <a:ext uri="{FF2B5EF4-FFF2-40B4-BE49-F238E27FC236}">
                <a16:creationId xmlns:a16="http://schemas.microsoft.com/office/drawing/2014/main" id="{FFCE0CCC-3289-40A5-961D-93C4C29B9ABF}"/>
              </a:ext>
            </a:extLst>
          </p:cNvPr>
          <p:cNvGrpSpPr/>
          <p:nvPr userDrawn="1"/>
        </p:nvGrpSpPr>
        <p:grpSpPr>
          <a:xfrm>
            <a:off x="2906201" y="6172692"/>
            <a:ext cx="1782600" cy="354937"/>
            <a:chOff x="8426207" y="1234430"/>
            <a:chExt cx="2323293" cy="462595"/>
          </a:xfrm>
        </p:grpSpPr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5E8BA66C-1BA2-437C-BAD6-29FD8C75C7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26207" y="1337023"/>
              <a:ext cx="601328" cy="360000"/>
            </a:xfrm>
            <a:prstGeom prst="rect">
              <a:avLst/>
            </a:prstGeom>
          </p:spPr>
        </p:pic>
        <p:pic>
          <p:nvPicPr>
            <p:cNvPr id="8" name="Afbeelding 7">
              <a:extLst>
                <a:ext uri="{FF2B5EF4-FFF2-40B4-BE49-F238E27FC236}">
                  <a16:creationId xmlns:a16="http://schemas.microsoft.com/office/drawing/2014/main" id="{5889B687-EE5C-4325-8094-3157FAADD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31896" y="1234430"/>
              <a:ext cx="895535" cy="462595"/>
            </a:xfrm>
            <a:prstGeom prst="rect">
              <a:avLst/>
            </a:prstGeom>
          </p:spPr>
        </p:pic>
        <p:pic>
          <p:nvPicPr>
            <p:cNvPr id="9" name="Afbeelding 8">
              <a:extLst>
                <a:ext uri="{FF2B5EF4-FFF2-40B4-BE49-F238E27FC236}">
                  <a16:creationId xmlns:a16="http://schemas.microsoft.com/office/drawing/2014/main" id="{EC3F2682-22A2-4631-8680-10AB5176A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38362" y="1337023"/>
              <a:ext cx="611138" cy="360000"/>
            </a:xfrm>
            <a:prstGeom prst="rect">
              <a:avLst/>
            </a:prstGeom>
          </p:spPr>
        </p:pic>
      </p:grp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18B9E465-19E2-4FA6-B7F9-FE3BE27A11D0}"/>
              </a:ext>
            </a:extLst>
          </p:cNvPr>
          <p:cNvCxnSpPr>
            <a:cxnSpLocks/>
          </p:cNvCxnSpPr>
          <p:nvPr userDrawn="1"/>
        </p:nvCxnSpPr>
        <p:spPr>
          <a:xfrm>
            <a:off x="1556769" y="4164594"/>
            <a:ext cx="44814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C9A31869-8CA8-4D79-8796-16CE8826B3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1176" y="3463504"/>
            <a:ext cx="7052650" cy="565568"/>
          </a:xfrm>
          <a:prstGeom prst="rect">
            <a:avLst/>
          </a:prstGeom>
        </p:spPr>
        <p:txBody>
          <a:bodyPr>
            <a:normAutofit/>
          </a:bodyPr>
          <a:lstStyle>
            <a:lvl1pPr marL="131395" indent="0" algn="ctr">
              <a:buNone/>
              <a:defRPr lang="en-GB" sz="2800" b="1" kern="1200" dirty="0">
                <a:solidFill>
                  <a:srgbClr val="EA9E00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/>
              <a:t>“</a:t>
            </a:r>
            <a:r>
              <a:rPr lang="nl-NL" err="1"/>
              <a:t>Your</a:t>
            </a:r>
            <a:r>
              <a:rPr lang="nl-NL"/>
              <a:t> </a:t>
            </a:r>
            <a:r>
              <a:rPr lang="nl-NL" err="1"/>
              <a:t>title</a:t>
            </a:r>
            <a:r>
              <a:rPr lang="nl-NL"/>
              <a:t> </a:t>
            </a:r>
            <a:r>
              <a:rPr lang="nl-NL" err="1"/>
              <a:t>goes</a:t>
            </a:r>
            <a:r>
              <a:rPr lang="nl-NL"/>
              <a:t> here”</a:t>
            </a:r>
            <a:endParaRPr lang="en-GB"/>
          </a:p>
        </p:txBody>
      </p:sp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3E6005B2-411D-4DB4-AC85-B5A5AF11E8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1178" y="4308908"/>
            <a:ext cx="7052649" cy="357427"/>
          </a:xfrm>
          <a:prstGeom prst="rect">
            <a:avLst/>
          </a:prstGeom>
        </p:spPr>
        <p:txBody>
          <a:bodyPr/>
          <a:lstStyle>
            <a:lvl1pPr marL="131395" indent="0" algn="ctr">
              <a:buNone/>
              <a:defRPr sz="2000" b="1"/>
            </a:lvl1pPr>
          </a:lstStyle>
          <a:p>
            <a:pPr lvl="0"/>
            <a:r>
              <a:rPr lang="nl-NL"/>
              <a:t>Author Name</a:t>
            </a:r>
            <a:endParaRPr lang="en-GB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D8881F42-455B-4933-A258-FB965091DBD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1178" y="4779862"/>
            <a:ext cx="7052649" cy="930831"/>
          </a:xfrm>
          <a:prstGeom prst="rect">
            <a:avLst/>
          </a:prstGeom>
        </p:spPr>
        <p:txBody>
          <a:bodyPr/>
          <a:lstStyle>
            <a:lvl1pPr marL="131395" indent="0" algn="ctr">
              <a:spcBef>
                <a:spcPts val="0"/>
              </a:spcBef>
              <a:buNone/>
              <a:defRPr sz="1600" b="1">
                <a:solidFill>
                  <a:srgbClr val="A6A6A6"/>
                </a:solidFill>
              </a:defRPr>
            </a:lvl1pPr>
          </a:lstStyle>
          <a:p>
            <a:pPr lvl="0"/>
            <a:r>
              <a:rPr lang="nl-NL"/>
              <a:t>Author </a:t>
            </a:r>
            <a:r>
              <a:rPr lang="nl-NL" err="1"/>
              <a:t>affiliations</a:t>
            </a:r>
            <a:endParaRPr lang="nl-NL"/>
          </a:p>
          <a:p>
            <a:pPr lvl="0"/>
            <a:r>
              <a:rPr lang="nl-NL"/>
              <a:t>EHDEN </a:t>
            </a:r>
            <a:r>
              <a:rPr lang="nl-NL" err="1"/>
              <a:t>role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780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H_v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DE96FDD9-C5C7-426E-9856-498E9A1CA9AF}"/>
              </a:ext>
            </a:extLst>
          </p:cNvPr>
          <p:cNvSpPr/>
          <p:nvPr userDrawn="1"/>
        </p:nvSpPr>
        <p:spPr>
          <a:xfrm>
            <a:off x="0" y="0"/>
            <a:ext cx="12192000" cy="3959990"/>
          </a:xfrm>
          <a:prstGeom prst="rect">
            <a:avLst/>
          </a:prstGeom>
          <a:solidFill>
            <a:srgbClr val="41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2DD33859-C2F1-4742-A77D-4D8CE2C6E887}"/>
              </a:ext>
            </a:extLst>
          </p:cNvPr>
          <p:cNvCxnSpPr/>
          <p:nvPr userDrawn="1"/>
        </p:nvCxnSpPr>
        <p:spPr>
          <a:xfrm>
            <a:off x="3797060" y="2257864"/>
            <a:ext cx="45978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jdelijke aanduiding voor tekst 16">
            <a:extLst>
              <a:ext uri="{FF2B5EF4-FFF2-40B4-BE49-F238E27FC236}">
                <a16:creationId xmlns:a16="http://schemas.microsoft.com/office/drawing/2014/main" id="{7894850E-A737-42A0-8B7D-27377F7BD4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99071"/>
            <a:ext cx="1218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nl-NL" sz="4000" b="1" smtClean="0">
                <a:solidFill>
                  <a:srgbClr val="EEA41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228591" indent="0">
              <a:buNone/>
              <a:defRPr lang="nl-NL" sz="1800" smtClean="0"/>
            </a:lvl2pPr>
            <a:lvl3pPr>
              <a:defRPr lang="nl-NL" sz="1800" smtClean="0"/>
            </a:lvl3pPr>
            <a:lvl4pPr>
              <a:defRPr lang="nl-NL" smtClean="0"/>
            </a:lvl4pPr>
            <a:lvl5pPr>
              <a:defRPr lang="nl-BE"/>
            </a:lvl5pPr>
          </a:lstStyle>
          <a:p>
            <a:pPr marL="0" lvl="0" algn="ctr"/>
            <a:r>
              <a:rPr lang="nl-NL" err="1"/>
              <a:t>Chapter</a:t>
            </a:r>
            <a:r>
              <a:rPr lang="nl-NL"/>
              <a:t> </a:t>
            </a:r>
            <a:r>
              <a:rPr lang="nl-NL" err="1"/>
              <a:t>Title</a:t>
            </a:r>
            <a:endParaRPr lang="nl-NL"/>
          </a:p>
        </p:txBody>
      </p:sp>
      <p:sp>
        <p:nvSpPr>
          <p:cNvPr id="20" name="Tijdelijke aanduiding voor tekst 16">
            <a:extLst>
              <a:ext uri="{FF2B5EF4-FFF2-40B4-BE49-F238E27FC236}">
                <a16:creationId xmlns:a16="http://schemas.microsoft.com/office/drawing/2014/main" id="{2C04DEF2-30CC-427F-A231-2F7A4F0744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446" y="2730491"/>
            <a:ext cx="12184063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nl-NL" sz="28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algn="ctr"/>
            <a:r>
              <a:rPr lang="nl-NL" err="1"/>
              <a:t>Subtitle</a:t>
            </a:r>
            <a:endParaRPr lang="nl-NL"/>
          </a:p>
        </p:txBody>
      </p:sp>
      <p:grpSp>
        <p:nvGrpSpPr>
          <p:cNvPr id="21" name="Groep 20">
            <a:extLst>
              <a:ext uri="{FF2B5EF4-FFF2-40B4-BE49-F238E27FC236}">
                <a16:creationId xmlns:a16="http://schemas.microsoft.com/office/drawing/2014/main" id="{7373DDD2-23BB-4008-8138-740AFC153093}"/>
              </a:ext>
            </a:extLst>
          </p:cNvPr>
          <p:cNvGrpSpPr/>
          <p:nvPr userDrawn="1"/>
        </p:nvGrpSpPr>
        <p:grpSpPr>
          <a:xfrm>
            <a:off x="10940811" y="6569424"/>
            <a:ext cx="1182425" cy="235435"/>
            <a:chOff x="8426207" y="1234430"/>
            <a:chExt cx="2323293" cy="462595"/>
          </a:xfrm>
        </p:grpSpPr>
        <p:pic>
          <p:nvPicPr>
            <p:cNvPr id="22" name="Afbeelding 21">
              <a:extLst>
                <a:ext uri="{FF2B5EF4-FFF2-40B4-BE49-F238E27FC236}">
                  <a16:creationId xmlns:a16="http://schemas.microsoft.com/office/drawing/2014/main" id="{E5A29A06-B202-4D4A-9B2C-C5D354A965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8371"/>
            <a:stretch/>
          </p:blipFill>
          <p:spPr>
            <a:xfrm>
              <a:off x="8426207" y="1337023"/>
              <a:ext cx="601328" cy="360000"/>
            </a:xfrm>
            <a:prstGeom prst="rect">
              <a:avLst/>
            </a:prstGeom>
          </p:spPr>
        </p:pic>
        <p:pic>
          <p:nvPicPr>
            <p:cNvPr id="23" name="Afbeelding 22">
              <a:extLst>
                <a:ext uri="{FF2B5EF4-FFF2-40B4-BE49-F238E27FC236}">
                  <a16:creationId xmlns:a16="http://schemas.microsoft.com/office/drawing/2014/main" id="{98A16502-4002-4DA2-92F0-AD7CE07CB2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31896" y="1234430"/>
              <a:ext cx="895535" cy="462595"/>
            </a:xfrm>
            <a:prstGeom prst="rect">
              <a:avLst/>
            </a:prstGeom>
          </p:spPr>
        </p:pic>
        <p:pic>
          <p:nvPicPr>
            <p:cNvPr id="24" name="Afbeelding 23">
              <a:extLst>
                <a:ext uri="{FF2B5EF4-FFF2-40B4-BE49-F238E27FC236}">
                  <a16:creationId xmlns:a16="http://schemas.microsoft.com/office/drawing/2014/main" id="{A8BCA005-DDEA-4329-A30E-624C00EDC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38362" y="1337023"/>
              <a:ext cx="611138" cy="360000"/>
            </a:xfrm>
            <a:prstGeom prst="rect">
              <a:avLst/>
            </a:prstGeom>
          </p:spPr>
        </p:pic>
      </p:grp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742D2771-0E15-425F-9CA4-EFC7FC9A99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3679" y="4398111"/>
            <a:ext cx="7135812" cy="2045824"/>
          </a:xfrm>
          <a:prstGeom prst="rect">
            <a:avLst/>
          </a:prstGeom>
        </p:spPr>
        <p:txBody>
          <a:bodyPr>
            <a:normAutofit/>
          </a:bodyPr>
          <a:lstStyle>
            <a:lvl1pPr marL="131395" indent="0" algn="ctr">
              <a:buNone/>
              <a:defRPr sz="2000" b="0">
                <a:solidFill>
                  <a:srgbClr val="56B1C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BE"/>
              <a:t>Topic 1</a:t>
            </a:r>
          </a:p>
          <a:p>
            <a:pPr lvl="0"/>
            <a:r>
              <a:rPr lang="nl-BE"/>
              <a:t>Topic 2</a:t>
            </a:r>
          </a:p>
          <a:p>
            <a:pPr lvl="0"/>
            <a:r>
              <a:rPr lang="nl-BE"/>
              <a:t>Topic 3</a:t>
            </a:r>
          </a:p>
          <a:p>
            <a:pPr lvl="0"/>
            <a:r>
              <a:rPr lang="nl-BE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74530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V_v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FACECBB4-C8F1-429D-9F4B-AD3CB13BD2C2}"/>
              </a:ext>
            </a:extLst>
          </p:cNvPr>
          <p:cNvGrpSpPr/>
          <p:nvPr userDrawn="1"/>
        </p:nvGrpSpPr>
        <p:grpSpPr>
          <a:xfrm>
            <a:off x="10940811" y="6569424"/>
            <a:ext cx="1182425" cy="235435"/>
            <a:chOff x="8426207" y="1234430"/>
            <a:chExt cx="2323293" cy="462595"/>
          </a:xfrm>
        </p:grpSpPr>
        <p:pic>
          <p:nvPicPr>
            <p:cNvPr id="5" name="Afbeelding 4">
              <a:extLst>
                <a:ext uri="{FF2B5EF4-FFF2-40B4-BE49-F238E27FC236}">
                  <a16:creationId xmlns:a16="http://schemas.microsoft.com/office/drawing/2014/main" id="{CFFC6803-4372-44AA-AB41-ABE4430F93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8371"/>
            <a:stretch/>
          </p:blipFill>
          <p:spPr>
            <a:xfrm>
              <a:off x="8426207" y="1337023"/>
              <a:ext cx="601328" cy="360000"/>
            </a:xfrm>
            <a:prstGeom prst="rect">
              <a:avLst/>
            </a:prstGeom>
          </p:spPr>
        </p:pic>
        <p:pic>
          <p:nvPicPr>
            <p:cNvPr id="6" name="Afbeelding 5">
              <a:extLst>
                <a:ext uri="{FF2B5EF4-FFF2-40B4-BE49-F238E27FC236}">
                  <a16:creationId xmlns:a16="http://schemas.microsoft.com/office/drawing/2014/main" id="{365A08A6-0B74-4E29-8AE2-3FE7E15245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31896" y="1234430"/>
              <a:ext cx="895535" cy="462595"/>
            </a:xfrm>
            <a:prstGeom prst="rect">
              <a:avLst/>
            </a:prstGeom>
          </p:spPr>
        </p:pic>
        <p:pic>
          <p:nvPicPr>
            <p:cNvPr id="7" name="Afbeelding 6">
              <a:extLst>
                <a:ext uri="{FF2B5EF4-FFF2-40B4-BE49-F238E27FC236}">
                  <a16:creationId xmlns:a16="http://schemas.microsoft.com/office/drawing/2014/main" id="{B917837F-E126-4FEE-AA00-F50006915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38362" y="1337023"/>
              <a:ext cx="611138" cy="360000"/>
            </a:xfrm>
            <a:prstGeom prst="rect">
              <a:avLst/>
            </a:prstGeom>
          </p:spPr>
        </p:pic>
      </p:grpSp>
      <p:sp>
        <p:nvSpPr>
          <p:cNvPr id="15" name="Titel 3">
            <a:extLst>
              <a:ext uri="{FF2B5EF4-FFF2-40B4-BE49-F238E27FC236}">
                <a16:creationId xmlns:a16="http://schemas.microsoft.com/office/drawing/2014/main" id="{99EBEBB3-5D37-494E-BB8B-4D56E5E97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3928" y="1322655"/>
            <a:ext cx="7135483" cy="1325563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solidFill>
                  <a:srgbClr val="EEA41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BE" err="1"/>
              <a:t>Chapter</a:t>
            </a:r>
            <a:r>
              <a:rPr lang="nl-BE"/>
              <a:t> </a:t>
            </a:r>
            <a:r>
              <a:rPr lang="nl-BE" err="1"/>
              <a:t>title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6A9880-966A-40B7-81F2-C7E8FAD3EB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3238" y="3122763"/>
            <a:ext cx="7135812" cy="2412851"/>
          </a:xfrm>
          <a:prstGeom prst="rect">
            <a:avLst/>
          </a:prstGeom>
        </p:spPr>
        <p:txBody>
          <a:bodyPr>
            <a:normAutofit/>
          </a:bodyPr>
          <a:lstStyle>
            <a:lvl1pPr marL="131395" indent="0" algn="ctr">
              <a:buNone/>
              <a:defRPr sz="2000" b="0">
                <a:solidFill>
                  <a:srgbClr val="56B1C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nl-BE"/>
              <a:t>Topic 1</a:t>
            </a:r>
          </a:p>
          <a:p>
            <a:pPr lvl="0"/>
            <a:r>
              <a:rPr lang="nl-BE"/>
              <a:t>Topic 2</a:t>
            </a:r>
          </a:p>
          <a:p>
            <a:pPr lvl="0"/>
            <a:r>
              <a:rPr lang="nl-BE"/>
              <a:t>Topic 3</a:t>
            </a:r>
          </a:p>
          <a:p>
            <a:pPr lvl="0"/>
            <a:r>
              <a:rPr lang="nl-BE"/>
              <a:t>…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99EC82D2-1465-49FA-880E-8C336985045D}"/>
              </a:ext>
            </a:extLst>
          </p:cNvPr>
          <p:cNvCxnSpPr/>
          <p:nvPr userDrawn="1"/>
        </p:nvCxnSpPr>
        <p:spPr>
          <a:xfrm>
            <a:off x="5750421" y="2872599"/>
            <a:ext cx="426144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3EAC66E6-AC79-440B-9136-C3427703BC1F}"/>
              </a:ext>
            </a:extLst>
          </p:cNvPr>
          <p:cNvSpPr/>
          <p:nvPr userDrawn="1"/>
        </p:nvSpPr>
        <p:spPr>
          <a:xfrm>
            <a:off x="0" y="0"/>
            <a:ext cx="3571336" cy="6858000"/>
          </a:xfrm>
          <a:prstGeom prst="rect">
            <a:avLst/>
          </a:prstGeom>
          <a:solidFill>
            <a:srgbClr val="4146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/>
          </a:p>
        </p:txBody>
      </p:sp>
    </p:spTree>
    <p:extLst>
      <p:ext uri="{BB962C8B-B14F-4D97-AF65-F5344CB8AC3E}">
        <p14:creationId xmlns:p14="http://schemas.microsoft.com/office/powerpoint/2010/main" val="1198164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v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1E5F33C6-ABBE-4553-8B31-7AB29F86BD94}"/>
              </a:ext>
            </a:extLst>
          </p:cNvPr>
          <p:cNvSpPr/>
          <p:nvPr userDrawn="1"/>
        </p:nvSpPr>
        <p:spPr>
          <a:xfrm>
            <a:off x="0" y="1"/>
            <a:ext cx="12192000" cy="632389"/>
          </a:xfrm>
          <a:prstGeom prst="rect">
            <a:avLst/>
          </a:prstGeom>
          <a:solidFill>
            <a:srgbClr val="383C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4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F93ABB5-02CD-45B8-89E2-A2025D5F9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859" b="12399"/>
          <a:stretch/>
        </p:blipFill>
        <p:spPr>
          <a:xfrm>
            <a:off x="11177144" y="5866647"/>
            <a:ext cx="1006474" cy="991354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B40700EE-D8A4-4085-9217-8DC0CE42E62D}"/>
              </a:ext>
            </a:extLst>
          </p:cNvPr>
          <p:cNvSpPr/>
          <p:nvPr userDrawn="1"/>
        </p:nvSpPr>
        <p:spPr>
          <a:xfrm>
            <a:off x="11177144" y="5866646"/>
            <a:ext cx="1006474" cy="99135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A99A2495-8F68-4AB9-B9E9-37261505F1BF}"/>
              </a:ext>
            </a:extLst>
          </p:cNvPr>
          <p:cNvGrpSpPr/>
          <p:nvPr userDrawn="1"/>
        </p:nvGrpSpPr>
        <p:grpSpPr>
          <a:xfrm>
            <a:off x="103341" y="6545612"/>
            <a:ext cx="1182425" cy="235435"/>
            <a:chOff x="8426207" y="1234430"/>
            <a:chExt cx="2323293" cy="462595"/>
          </a:xfrm>
        </p:grpSpPr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F7512792-8657-4D9D-88DF-C8CF862CD8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8371"/>
            <a:stretch/>
          </p:blipFill>
          <p:spPr>
            <a:xfrm>
              <a:off x="8426207" y="1337023"/>
              <a:ext cx="601328" cy="360000"/>
            </a:xfrm>
            <a:prstGeom prst="rect">
              <a:avLst/>
            </a:prstGeom>
          </p:spPr>
        </p:pic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38CE231D-97B7-46D6-A9FF-EFCD0886F7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31896" y="1234430"/>
              <a:ext cx="895535" cy="462595"/>
            </a:xfrm>
            <a:prstGeom prst="rect">
              <a:avLst/>
            </a:prstGeom>
          </p:spPr>
        </p:pic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BEC5797E-6C70-414D-91BE-B0EDF4E56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38362" y="1337023"/>
              <a:ext cx="611138" cy="36000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87BD0D8-3CA7-4C8D-8A26-1752BFB06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71" y="42451"/>
            <a:ext cx="11901595" cy="466510"/>
          </a:xfrm>
          <a:prstGeom prst="rect">
            <a:avLst/>
          </a:prstGeom>
        </p:spPr>
        <p:txBody>
          <a:bodyPr/>
          <a:lstStyle>
            <a:lvl1pPr>
              <a:defRPr sz="3600" b="1" cap="small" baseline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err="1"/>
              <a:t>Add</a:t>
            </a:r>
            <a:r>
              <a:rPr lang="nl-NL"/>
              <a:t> </a:t>
            </a:r>
            <a:r>
              <a:rPr lang="nl-NL" err="1"/>
              <a:t>your</a:t>
            </a:r>
            <a:r>
              <a:rPr lang="nl-NL"/>
              <a:t> </a:t>
            </a:r>
            <a:r>
              <a:rPr lang="nl-NL" err="1"/>
              <a:t>title</a:t>
            </a:r>
            <a:endParaRPr lang="nl-BE"/>
          </a:p>
        </p:txBody>
      </p:sp>
      <p:sp>
        <p:nvSpPr>
          <p:cNvPr id="16" name="Tijdelijke aanduiding voor dianummer 5">
            <a:extLst>
              <a:ext uri="{FF2B5EF4-FFF2-40B4-BE49-F238E27FC236}">
                <a16:creationId xmlns:a16="http://schemas.microsoft.com/office/drawing/2014/main" id="{AB3FB249-97A8-44D3-8324-B122B19F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921" y="284258"/>
            <a:ext cx="75768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CC159E5-E11E-4234-B430-04E778A81C64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30A8BB4-B96E-4E7B-83D7-48C0CA6F1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234" y="1115411"/>
            <a:ext cx="10927533" cy="499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l-NL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nl-NL" dirty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nl-NL" dirty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nl-NL" dirty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nl-BE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359986" lvl="0">
              <a:buClr>
                <a:srgbClr val="40387C"/>
              </a:buClr>
              <a:buSzPct val="80000"/>
              <a:buFont typeface="Century Gothic" panose="020B0502020202020204" pitchFamily="34" charset="0"/>
              <a:buChar char="■"/>
            </a:pPr>
            <a:r>
              <a:rPr lang="nl-NL"/>
              <a:t>Tekststijl van het model bewerken</a:t>
            </a:r>
          </a:p>
          <a:p>
            <a:pPr marL="719971" lvl="1">
              <a:buClr>
                <a:srgbClr val="EEA41F"/>
              </a:buClr>
              <a:buSzPct val="80000"/>
              <a:buFont typeface="Century Gothic" panose="020B0502020202020204" pitchFamily="34" charset="0"/>
              <a:buChar char="■"/>
            </a:pPr>
            <a:r>
              <a:rPr lang="nl-NL"/>
              <a:t>Tweede niveau</a:t>
            </a:r>
          </a:p>
          <a:p>
            <a:pPr marL="1079957" lvl="2">
              <a:buClr>
                <a:srgbClr val="92327C"/>
              </a:buClr>
              <a:buSzPct val="80000"/>
              <a:buFont typeface="Century Gothic" panose="020B0502020202020204" pitchFamily="34" charset="0"/>
              <a:buChar char="■"/>
            </a:pPr>
            <a:r>
              <a:rPr lang="nl-NL"/>
              <a:t>Derde niveau</a:t>
            </a:r>
          </a:p>
          <a:p>
            <a:pPr marL="1439942" lvl="3">
              <a:buClr>
                <a:srgbClr val="56B1CA"/>
              </a:buClr>
              <a:buSzPct val="80000"/>
              <a:buFont typeface="Century Gothic" panose="020B0502020202020204" pitchFamily="34" charset="0"/>
              <a:buChar char="■"/>
            </a:pPr>
            <a:r>
              <a:rPr lang="nl-NL"/>
              <a:t>Vierde niveau</a:t>
            </a:r>
          </a:p>
          <a:p>
            <a:pPr marL="1799928" lvl="4">
              <a:buClr>
                <a:srgbClr val="E91D25"/>
              </a:buClr>
              <a:buSzPct val="80000"/>
              <a:buFont typeface="Century Gothic" panose="020B0502020202020204" pitchFamily="34" charset="0"/>
              <a:buChar char="■"/>
            </a:pPr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9188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3">
            <a:extLst>
              <a:ext uri="{FF2B5EF4-FFF2-40B4-BE49-F238E27FC236}">
                <a16:creationId xmlns:a16="http://schemas.microsoft.com/office/drawing/2014/main" id="{CF82147A-F310-4F08-A322-4712DFB05CAC}"/>
              </a:ext>
            </a:extLst>
          </p:cNvPr>
          <p:cNvSpPr txBox="1"/>
          <p:nvPr userDrawn="1"/>
        </p:nvSpPr>
        <p:spPr>
          <a:xfrm>
            <a:off x="11660905" y="6535546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D62B9C-1313-6240-B3A9-12C8D3C5854C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18" name="Rechthoek 9">
            <a:extLst>
              <a:ext uri="{FF2B5EF4-FFF2-40B4-BE49-F238E27FC236}">
                <a16:creationId xmlns:a16="http://schemas.microsoft.com/office/drawing/2014/main" id="{FDCB7EAC-6124-4EAA-8359-CBA1FC66C05F}"/>
              </a:ext>
            </a:extLst>
          </p:cNvPr>
          <p:cNvSpPr/>
          <p:nvPr userDrawn="1"/>
        </p:nvSpPr>
        <p:spPr>
          <a:xfrm>
            <a:off x="1" y="1"/>
            <a:ext cx="12191999" cy="65913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2400"/>
          </a:p>
        </p:txBody>
      </p:sp>
      <p:sp>
        <p:nvSpPr>
          <p:cNvPr id="19" name="Ovaal 18">
            <a:extLst>
              <a:ext uri="{FF2B5EF4-FFF2-40B4-BE49-F238E27FC236}">
                <a16:creationId xmlns:a16="http://schemas.microsoft.com/office/drawing/2014/main" id="{3F60A0B3-33D5-4C1D-916A-291659662A56}"/>
              </a:ext>
            </a:extLst>
          </p:cNvPr>
          <p:cNvSpPr/>
          <p:nvPr userDrawn="1"/>
        </p:nvSpPr>
        <p:spPr>
          <a:xfrm>
            <a:off x="98370" y="76954"/>
            <a:ext cx="509144" cy="506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04CED64B-379A-440B-8CEC-EA945584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48" y="0"/>
            <a:ext cx="11408952" cy="659130"/>
          </a:xfrm>
          <a:prstGeom prst="rect">
            <a:avLst/>
          </a:prstGeom>
        </p:spPr>
        <p:txBody>
          <a:bodyPr anchor="ctr"/>
          <a:lstStyle>
            <a:lvl1pPr>
              <a:defRPr sz="3600" b="1" cap="small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E980F08-4AEA-477F-852F-33E1F7E8C7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73" t="-304" r="191" b="-1528"/>
          <a:stretch/>
        </p:blipFill>
        <p:spPr>
          <a:xfrm>
            <a:off x="81986" y="76955"/>
            <a:ext cx="619076" cy="63815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BF97975-AE76-4BF3-A59A-B7425F8376C7}"/>
              </a:ext>
            </a:extLst>
          </p:cNvPr>
          <p:cNvGrpSpPr/>
          <p:nvPr userDrawn="1"/>
        </p:nvGrpSpPr>
        <p:grpSpPr>
          <a:xfrm>
            <a:off x="14111" y="6440340"/>
            <a:ext cx="1279638" cy="498183"/>
            <a:chOff x="14111" y="6440340"/>
            <a:chExt cx="1279638" cy="498183"/>
          </a:xfrm>
        </p:grpSpPr>
        <p:pic>
          <p:nvPicPr>
            <p:cNvPr id="17" name="Picture 16" descr="A close up of a logo&#10;&#10;Description automatically generated">
              <a:extLst>
                <a:ext uri="{FF2B5EF4-FFF2-40B4-BE49-F238E27FC236}">
                  <a16:creationId xmlns:a16="http://schemas.microsoft.com/office/drawing/2014/main" id="{85ECE48E-98B2-416A-AB8B-B0B2D79B71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111" y="6440340"/>
              <a:ext cx="498183" cy="498183"/>
            </a:xfrm>
            <a:prstGeom prst="rect">
              <a:avLst/>
            </a:prstGeom>
          </p:spPr>
        </p:pic>
        <p:pic>
          <p:nvPicPr>
            <p:cNvPr id="22" name="Picture 21" descr="A picture containing vector graphics&#10;&#10;Description automatically generated">
              <a:extLst>
                <a:ext uri="{FF2B5EF4-FFF2-40B4-BE49-F238E27FC236}">
                  <a16:creationId xmlns:a16="http://schemas.microsoft.com/office/drawing/2014/main" id="{B359738A-602A-4418-AAAE-607945E49A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6457" y="6480785"/>
              <a:ext cx="417292" cy="417292"/>
            </a:xfrm>
            <a:prstGeom prst="rect">
              <a:avLst/>
            </a:prstGeom>
          </p:spPr>
        </p:pic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8D5420E1-3342-4052-B2E1-D6157D8712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2294" y="6507351"/>
              <a:ext cx="364163" cy="364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8641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Afbeelding 16" descr="Afbeelding met foto, wit, zwart, tekst&#10;&#10;Beschrijving is gegenereerd met zeer hoge betrouwbaarheid">
            <a:extLst>
              <a:ext uri="{FF2B5EF4-FFF2-40B4-BE49-F238E27FC236}">
                <a16:creationId xmlns:a16="http://schemas.microsoft.com/office/drawing/2014/main" id="{6D9DC6C7-3037-4A6D-B4D3-3907EB2290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2660"/>
            <a:ext cx="12192001" cy="629729"/>
          </a:xfrm>
          <a:prstGeom prst="rect">
            <a:avLst/>
          </a:prstGeom>
        </p:spPr>
      </p:pic>
      <p:sp>
        <p:nvSpPr>
          <p:cNvPr id="19" name="Rechthoek 18">
            <a:extLst>
              <a:ext uri="{FF2B5EF4-FFF2-40B4-BE49-F238E27FC236}">
                <a16:creationId xmlns:a16="http://schemas.microsoft.com/office/drawing/2014/main" id="{DCCE6B29-7204-4687-8894-4A347CA83140}"/>
              </a:ext>
            </a:extLst>
          </p:cNvPr>
          <p:cNvSpPr/>
          <p:nvPr userDrawn="1"/>
        </p:nvSpPr>
        <p:spPr>
          <a:xfrm>
            <a:off x="1" y="-2661"/>
            <a:ext cx="12192001" cy="632390"/>
          </a:xfrm>
          <a:prstGeom prst="rect">
            <a:avLst/>
          </a:prstGeom>
          <a:solidFill>
            <a:srgbClr val="383C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30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7BD0D8-3CA7-4C8D-8A26-1752BFB06B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71" y="42451"/>
            <a:ext cx="11901595" cy="466510"/>
          </a:xfrm>
          <a:prstGeom prst="rect">
            <a:avLst/>
          </a:prstGeom>
        </p:spPr>
        <p:txBody>
          <a:bodyPr/>
          <a:lstStyle>
            <a:lvl1pPr>
              <a:defRPr sz="3600" b="1" cap="small" baseline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err="1"/>
              <a:t>Add</a:t>
            </a:r>
            <a:r>
              <a:rPr lang="nl-NL"/>
              <a:t> </a:t>
            </a:r>
            <a:r>
              <a:rPr lang="nl-NL" err="1"/>
              <a:t>your</a:t>
            </a:r>
            <a:r>
              <a:rPr lang="nl-NL"/>
              <a:t> </a:t>
            </a:r>
            <a:r>
              <a:rPr lang="nl-NL" err="1"/>
              <a:t>title</a:t>
            </a:r>
            <a:endParaRPr lang="nl-BE"/>
          </a:p>
        </p:txBody>
      </p:sp>
      <p:sp>
        <p:nvSpPr>
          <p:cNvPr id="16" name="Tijdelijke aanduiding voor dianummer 5">
            <a:extLst>
              <a:ext uri="{FF2B5EF4-FFF2-40B4-BE49-F238E27FC236}">
                <a16:creationId xmlns:a16="http://schemas.microsoft.com/office/drawing/2014/main" id="{AB3FB249-97A8-44D3-8324-B122B19F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9921" y="284258"/>
            <a:ext cx="757687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6CC159E5-E11E-4234-B430-04E778A81C64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F93ABB5-02CD-45B8-89E2-A2025D5F9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859" b="12399"/>
          <a:stretch/>
        </p:blipFill>
        <p:spPr>
          <a:xfrm>
            <a:off x="11177144" y="5866647"/>
            <a:ext cx="1006474" cy="991354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B40700EE-D8A4-4085-9217-8DC0CE42E62D}"/>
              </a:ext>
            </a:extLst>
          </p:cNvPr>
          <p:cNvSpPr/>
          <p:nvPr userDrawn="1"/>
        </p:nvSpPr>
        <p:spPr>
          <a:xfrm>
            <a:off x="11177144" y="5866646"/>
            <a:ext cx="1006474" cy="99135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3000"/>
          </a:p>
        </p:txBody>
      </p:sp>
      <p:grpSp>
        <p:nvGrpSpPr>
          <p:cNvPr id="12" name="Groep 11">
            <a:extLst>
              <a:ext uri="{FF2B5EF4-FFF2-40B4-BE49-F238E27FC236}">
                <a16:creationId xmlns:a16="http://schemas.microsoft.com/office/drawing/2014/main" id="{A99A2495-8F68-4AB9-B9E9-37261505F1BF}"/>
              </a:ext>
            </a:extLst>
          </p:cNvPr>
          <p:cNvGrpSpPr/>
          <p:nvPr userDrawn="1"/>
        </p:nvGrpSpPr>
        <p:grpSpPr>
          <a:xfrm>
            <a:off x="103341" y="6545612"/>
            <a:ext cx="1182425" cy="235435"/>
            <a:chOff x="8426207" y="1234430"/>
            <a:chExt cx="2323293" cy="462595"/>
          </a:xfrm>
        </p:grpSpPr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F7512792-8657-4D9D-88DF-C8CF862CD8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8371"/>
            <a:stretch/>
          </p:blipFill>
          <p:spPr>
            <a:xfrm>
              <a:off x="8426207" y="1337023"/>
              <a:ext cx="601328" cy="360000"/>
            </a:xfrm>
            <a:prstGeom prst="rect">
              <a:avLst/>
            </a:prstGeom>
          </p:spPr>
        </p:pic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38CE231D-97B7-46D6-A9FF-EFCD0886F7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31896" y="1234430"/>
              <a:ext cx="895535" cy="462595"/>
            </a:xfrm>
            <a:prstGeom prst="rect">
              <a:avLst/>
            </a:prstGeom>
          </p:spPr>
        </p:pic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BEC5797E-6C70-414D-91BE-B0EDF4E56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38362" y="1337023"/>
              <a:ext cx="611138" cy="360000"/>
            </a:xfrm>
            <a:prstGeom prst="rect">
              <a:avLst/>
            </a:prstGeom>
          </p:spPr>
        </p:pic>
      </p:grp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30A8BB4-B96E-4E7B-83D7-48C0CA6F10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234" y="1115411"/>
            <a:ext cx="10927533" cy="4997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nl-NL" sz="2400" dirty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lang="nl-NL" sz="2000" dirty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lang="nl-NL" sz="1800" dirty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lang="nl-NL" sz="1600" dirty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lang="nl-BE" sz="1600" dirty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marL="359986" lvl="0">
              <a:buClr>
                <a:srgbClr val="40387C"/>
              </a:buClr>
              <a:buSzPct val="80000"/>
              <a:buFont typeface="Century Gothic" panose="020B0502020202020204" pitchFamily="34" charset="0"/>
              <a:buChar char="■"/>
            </a:pPr>
            <a:r>
              <a:rPr lang="nl-NL"/>
              <a:t>Tekststijl van het model bewerken</a:t>
            </a:r>
          </a:p>
          <a:p>
            <a:pPr marL="719971" lvl="1">
              <a:buClr>
                <a:srgbClr val="EEA41F"/>
              </a:buClr>
              <a:buSzPct val="80000"/>
              <a:buFont typeface="Century Gothic" panose="020B0502020202020204" pitchFamily="34" charset="0"/>
              <a:buChar char="■"/>
            </a:pPr>
            <a:r>
              <a:rPr lang="nl-NL"/>
              <a:t>Tweede niveau</a:t>
            </a:r>
          </a:p>
          <a:p>
            <a:pPr marL="1079957" lvl="2">
              <a:buClr>
                <a:srgbClr val="92327C"/>
              </a:buClr>
              <a:buSzPct val="80000"/>
              <a:buFont typeface="Century Gothic" panose="020B0502020202020204" pitchFamily="34" charset="0"/>
              <a:buChar char="■"/>
            </a:pPr>
            <a:r>
              <a:rPr lang="nl-NL"/>
              <a:t>Derde niveau</a:t>
            </a:r>
          </a:p>
          <a:p>
            <a:pPr marL="1439942" lvl="3">
              <a:buClr>
                <a:srgbClr val="56B1CA"/>
              </a:buClr>
              <a:buSzPct val="80000"/>
              <a:buFont typeface="Century Gothic" panose="020B0502020202020204" pitchFamily="34" charset="0"/>
              <a:buChar char="■"/>
            </a:pPr>
            <a:r>
              <a:rPr lang="nl-NL"/>
              <a:t>Vierde niveau</a:t>
            </a:r>
          </a:p>
          <a:p>
            <a:pPr marL="1799928" lvl="4">
              <a:buClr>
                <a:srgbClr val="E91D25"/>
              </a:buClr>
              <a:buSzPct val="80000"/>
              <a:buFont typeface="Century Gothic" panose="020B0502020202020204" pitchFamily="34" charset="0"/>
              <a:buChar char="■"/>
            </a:pPr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47853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9">
            <a:extLst>
              <a:ext uri="{FF2B5EF4-FFF2-40B4-BE49-F238E27FC236}">
                <a16:creationId xmlns:a16="http://schemas.microsoft.com/office/drawing/2014/main" id="{F95C1061-64D9-4E4A-BEB2-349B77D196FC}"/>
              </a:ext>
            </a:extLst>
          </p:cNvPr>
          <p:cNvSpPr/>
          <p:nvPr userDrawn="1"/>
        </p:nvSpPr>
        <p:spPr>
          <a:xfrm>
            <a:off x="1" y="1"/>
            <a:ext cx="12191999" cy="65913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 sz="240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17B80726-3DF2-482C-991A-97D6D9E8430F}"/>
              </a:ext>
            </a:extLst>
          </p:cNvPr>
          <p:cNvSpPr/>
          <p:nvPr userDrawn="1"/>
        </p:nvSpPr>
        <p:spPr>
          <a:xfrm>
            <a:off x="98370" y="76954"/>
            <a:ext cx="509144" cy="506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0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7BD0D8-3CA7-4C8D-8A26-1752BFB06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048" y="0"/>
            <a:ext cx="11408952" cy="659130"/>
          </a:xfrm>
          <a:prstGeom prst="rect">
            <a:avLst/>
          </a:prstGeom>
        </p:spPr>
        <p:txBody>
          <a:bodyPr anchor="ctr"/>
          <a:lstStyle>
            <a:lvl1pPr>
              <a:defRPr sz="3600" b="1" cap="small" baseline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DDE84CCC-EC47-47B4-B343-C0178342DADE}"/>
              </a:ext>
            </a:extLst>
          </p:cNvPr>
          <p:cNvGrpSpPr/>
          <p:nvPr userDrawn="1"/>
        </p:nvGrpSpPr>
        <p:grpSpPr>
          <a:xfrm>
            <a:off x="103341" y="6578938"/>
            <a:ext cx="1182425" cy="220995"/>
            <a:chOff x="103340" y="6578937"/>
            <a:chExt cx="1182425" cy="220995"/>
          </a:xfrm>
        </p:grpSpPr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A99A2495-8F68-4AB9-B9E9-37261505F1BF}"/>
                </a:ext>
              </a:extLst>
            </p:cNvPr>
            <p:cNvGrpSpPr/>
            <p:nvPr userDrawn="1"/>
          </p:nvGrpSpPr>
          <p:grpSpPr>
            <a:xfrm>
              <a:off x="103340" y="6597826"/>
              <a:ext cx="1182425" cy="183220"/>
              <a:chOff x="8426207" y="1337023"/>
              <a:chExt cx="2323293" cy="360000"/>
            </a:xfrm>
          </p:grpSpPr>
          <p:pic>
            <p:nvPicPr>
              <p:cNvPr id="13" name="Afbeelding 12">
                <a:extLst>
                  <a:ext uri="{FF2B5EF4-FFF2-40B4-BE49-F238E27FC236}">
                    <a16:creationId xmlns:a16="http://schemas.microsoft.com/office/drawing/2014/main" id="{F7512792-8657-4D9D-88DF-C8CF862CD82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426207" y="1337023"/>
                <a:ext cx="601328" cy="360000"/>
              </a:xfrm>
              <a:prstGeom prst="rect">
                <a:avLst/>
              </a:prstGeom>
            </p:spPr>
          </p:pic>
          <p:pic>
            <p:nvPicPr>
              <p:cNvPr id="15" name="Afbeelding 14">
                <a:extLst>
                  <a:ext uri="{FF2B5EF4-FFF2-40B4-BE49-F238E27FC236}">
                    <a16:creationId xmlns:a16="http://schemas.microsoft.com/office/drawing/2014/main" id="{BEC5797E-6C70-414D-91BE-B0EDF4E560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138362" y="1337023"/>
                <a:ext cx="611138" cy="360000"/>
              </a:xfrm>
              <a:prstGeom prst="rect">
                <a:avLst/>
              </a:prstGeom>
            </p:spPr>
          </p:pic>
        </p:grpSp>
        <p:pic>
          <p:nvPicPr>
            <p:cNvPr id="16" name="Afbeelding 15">
              <a:extLst>
                <a:ext uri="{FF2B5EF4-FFF2-40B4-BE49-F238E27FC236}">
                  <a16:creationId xmlns:a16="http://schemas.microsoft.com/office/drawing/2014/main" id="{39C84B01-8F88-4B7A-8F58-5B62FDB1A7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8615" b="19339"/>
            <a:stretch/>
          </p:blipFill>
          <p:spPr>
            <a:xfrm>
              <a:off x="512294" y="6578937"/>
              <a:ext cx="356179" cy="22099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96D8D11-F353-1644-9F6F-2F0BE03ECA94}"/>
              </a:ext>
            </a:extLst>
          </p:cNvPr>
          <p:cNvSpPr txBox="1"/>
          <p:nvPr userDrawn="1"/>
        </p:nvSpPr>
        <p:spPr>
          <a:xfrm>
            <a:off x="11660905" y="6535546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0D62B9C-1313-6240-B3A9-12C8D3C5854C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1968962-4102-1841-BBEE-88E05FE72C2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34801" y="1137273"/>
            <a:ext cx="11180936" cy="49069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93D2251-DA7C-4B35-BF44-219C7C8CCD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773" t="-304" r="191" b="-1528"/>
          <a:stretch/>
        </p:blipFill>
        <p:spPr>
          <a:xfrm>
            <a:off x="81986" y="76955"/>
            <a:ext cx="619076" cy="6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3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368" y="2159001"/>
            <a:ext cx="5491200" cy="3959225"/>
          </a:xfrm>
        </p:spPr>
        <p:txBody>
          <a:bodyPr/>
          <a:lstStyle>
            <a:lvl1pPr marL="0" marR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0" marR="0" lvl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1512B7-A4D3-45D6-AC99-9D6C4D21B5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80DD308B-ED36-E64B-93F9-7E67E07879F0}" type="datetime4">
              <a:rPr lang="en-US" altLang="en-US" smtClean="0"/>
              <a:t>October 21, 2024</a:t>
            </a:fld>
            <a:endParaRPr lang="en-GB" alt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216000" y="2159001"/>
            <a:ext cx="5491200" cy="3959225"/>
          </a:xfrm>
        </p:spPr>
        <p:txBody>
          <a:bodyPr/>
          <a:lstStyle>
            <a:lvl1pPr marL="0" marR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marL="0" marR="0" lvl="0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l" defTabSz="10762982" rtl="0" eaLnBrk="1" fontAlgn="base" latinLnBrk="0" hangingPunct="1">
              <a:lnSpc>
                <a:spcPts val="28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/>
              <a:t>Fifth level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4CC3B-301A-3442-BA3E-4FC6EC4393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859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423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FBC5-A31E-489A-A301-088222C3D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64100-797D-4D66-A09A-63D067BDA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24B6-B3F6-4B7A-AB28-7006BF0A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E3C6A-DA39-4C9E-9F9F-D5E22AFF7FE3}" type="datetime1">
              <a:rPr lang="en-GB" smtClean="0"/>
              <a:t>21/10/2024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67E5-EB98-4051-A728-749F0DB6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F5A32-6669-40AE-AE07-0EA4C14B3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192BE-B614-41F4-95E8-8DC99FE9CA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3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64294A7-4450-7B45-96E4-7C6E7FEA6AD3}" type="datetime4">
              <a:rPr lang="en-US" altLang="en-US" smtClean="0"/>
              <a:t>October 21, 2024</a:t>
            </a:fld>
            <a:endParaRPr lang="en-GB" altLang="en-US"/>
          </a:p>
        </p:txBody>
      </p:sp>
      <p:sp>
        <p:nvSpPr>
          <p:cNvPr id="6" name="Line 2"/>
          <p:cNvSpPr>
            <a:spLocks noChangeShapeType="1"/>
          </p:cNvSpPr>
          <p:nvPr userDrawn="1"/>
        </p:nvSpPr>
        <p:spPr bwMode="auto">
          <a:xfrm>
            <a:off x="478367" y="3778251"/>
            <a:ext cx="8160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240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480000" y="2661380"/>
            <a:ext cx="8160000" cy="1007531"/>
          </a:xfrm>
        </p:spPr>
        <p:txBody>
          <a:bodyPr anchor="b" anchorCtr="0"/>
          <a:lstStyle>
            <a:lvl1pPr>
              <a:lnSpc>
                <a:spcPts val="3200"/>
              </a:lnSpc>
              <a:spcAft>
                <a:spcPts val="0"/>
              </a:spcAft>
              <a:defRPr sz="2800" b="0">
                <a:solidFill>
                  <a:srgbClr val="003399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80484" y="3909054"/>
            <a:ext cx="8159749" cy="230336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Section subtitle or brief intro text.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C733E6-8EF0-DA46-A45D-47180BF0F0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1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915A8-3115-FB4D-AB00-D5972D6FD9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AAC4C9B-5EDF-E04C-895F-E5EF4550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7BF8-6ACE-D14D-B9E4-AE058DD2ED63}" type="datetime4">
              <a:rPr lang="en-US" altLang="en-US" smtClean="0"/>
              <a:t>October 21, 2024</a:t>
            </a:fld>
            <a:endParaRPr lang="en-GB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2D78615-58DB-774E-96A8-AEF5504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4332" y="6424039"/>
            <a:ext cx="8638116" cy="292100"/>
          </a:xfrm>
        </p:spPr>
        <p:txBody>
          <a:bodyPr/>
          <a:lstStyle/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7840BC-3B6B-8D4E-ABC6-E773A96B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A67949F-326B-3D45-9AD6-F692D580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522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 content_title_in_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816" y="1021081"/>
            <a:ext cx="11232000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915A8-3115-FB4D-AB00-D5972D6FD9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AAC4C9B-5EDF-E04C-895F-E5EF45501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47BF8-6ACE-D14D-B9E4-AE058DD2ED63}" type="datetime4">
              <a:rPr lang="en-US" altLang="en-US" smtClean="0"/>
              <a:t>October 21, 2024</a:t>
            </a:fld>
            <a:endParaRPr lang="en-GB" alt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2D78615-58DB-774E-96A8-AEF5504E8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4332" y="6424039"/>
            <a:ext cx="8638116" cy="292100"/>
          </a:xfrm>
        </p:spPr>
        <p:txBody>
          <a:bodyPr/>
          <a:lstStyle/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97840BC-3B6B-8D4E-ABC6-E773A96B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A67949F-326B-3D45-9AD6-F692D580B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68" y="141861"/>
            <a:ext cx="11232000" cy="9509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74339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8368" y="2159001"/>
            <a:ext cx="5491200" cy="39592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2" y="2159001"/>
            <a:ext cx="5490633" cy="395922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1512B7-A4D3-45D6-AC99-9D6C4D21B5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58FA254-4C2D-BF42-90E9-EE5B4E8BE622}" type="datetime4">
              <a:rPr lang="en-US" altLang="en-US" smtClean="0"/>
              <a:t>October 21, 2024</a:t>
            </a:fld>
            <a:endParaRPr lang="en-GB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9591E-A173-C449-8B9B-825F2FF8D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A0FAAC-E39B-4479-B08E-E201E90F7F6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3B7B2BF-0B26-8043-B02B-C92CE7DA1758}" type="datetime4">
              <a:rPr lang="en-US" altLang="en-US" smtClean="0"/>
              <a:t>October 21, 2024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570CA-035C-5E4D-A191-274C042411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4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_in_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816" y="160337"/>
            <a:ext cx="11232000" cy="9509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A0FAAC-E39B-4479-B08E-E201E90F7F69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73B7B2BF-0B26-8043-B02B-C92CE7DA1758}" type="datetime4">
              <a:rPr lang="en-US" altLang="en-US" smtClean="0"/>
              <a:t>October 21, 2024</a:t>
            </a:fld>
            <a:endParaRPr lang="en-GB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570CA-035C-5E4D-A191-274C042411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5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672000"/>
            <a:ext cx="12192000" cy="6062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7C25A-B884-5848-9386-2597D99ADC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6757" y="57945"/>
            <a:ext cx="114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8368" y="1025526"/>
            <a:ext cx="112320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add title</a:t>
            </a:r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958853" y="6405563"/>
            <a:ext cx="8638116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ts val="1600"/>
              </a:lnSpc>
              <a:defRPr sz="1107">
                <a:solidFill>
                  <a:schemeClr val="tx1"/>
                </a:solidFill>
              </a:defRPr>
            </a:lvl1pPr>
          </a:lstStyle>
          <a:p>
            <a:r>
              <a:rPr lang="en-GB" altLang="en-US" dirty="0"/>
              <a:t>Introduction of the DARWIN EU® Coordination Centre</a:t>
            </a:r>
          </a:p>
          <a:p>
            <a:r>
              <a:rPr lang="en-GB" altLang="en-US" dirty="0"/>
              <a:t> </a:t>
            </a:r>
          </a:p>
        </p:txBody>
      </p:sp>
      <p:sp>
        <p:nvSpPr>
          <p:cNvPr id="37376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0486" y="6405563"/>
            <a:ext cx="410633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ts val="1600"/>
              </a:lnSpc>
              <a:defRPr sz="1107">
                <a:solidFill>
                  <a:schemeClr val="tx1"/>
                </a:solidFill>
              </a:defRPr>
            </a:lvl1pPr>
          </a:lstStyle>
          <a:p>
            <a:fld id="{DB468437-DC6C-443C-8387-7F3DABA73C17}" type="slidenum">
              <a:rPr lang="en-GB" altLang="en-US" smtClean="0"/>
              <a:pPr/>
              <a:t>‹#›</a:t>
            </a:fld>
            <a:endParaRPr lang="en-GB" altLang="en-US"/>
          </a:p>
        </p:txBody>
      </p:sp>
      <p:sp>
        <p:nvSpPr>
          <p:cNvPr id="3737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792000" y="6405563"/>
            <a:ext cx="1919816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ts val="1600"/>
              </a:lnSpc>
              <a:defRPr sz="1107">
                <a:solidFill>
                  <a:schemeClr val="tx1"/>
                </a:solidFill>
              </a:defRPr>
            </a:lvl1pPr>
          </a:lstStyle>
          <a:p>
            <a:fld id="{92B47BF8-6ACE-D14D-B9E4-AE058DD2ED63}" type="datetime4">
              <a:rPr lang="en-US" altLang="en-US" smtClean="0"/>
              <a:t>October 21, 2024</a:t>
            </a:fld>
            <a:endParaRPr lang="en-GB" altLang="en-US"/>
          </a:p>
        </p:txBody>
      </p:sp>
      <p:sp>
        <p:nvSpPr>
          <p:cNvPr id="373775" name="Rectangle 15"/>
          <p:cNvSpPr>
            <a:spLocks noChangeArrowheads="1"/>
          </p:cNvSpPr>
          <p:nvPr/>
        </p:nvSpPr>
        <p:spPr bwMode="auto">
          <a:xfrm>
            <a:off x="0" y="1"/>
            <a:ext cx="12192000" cy="6731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 sz="2400"/>
          </a:p>
        </p:txBody>
      </p:sp>
      <p:sp>
        <p:nvSpPr>
          <p:cNvPr id="373777" name="Line 17"/>
          <p:cNvSpPr>
            <a:spLocks noChangeShapeType="1"/>
          </p:cNvSpPr>
          <p:nvPr/>
        </p:nvSpPr>
        <p:spPr bwMode="auto">
          <a:xfrm>
            <a:off x="0" y="676275"/>
            <a:ext cx="12192000" cy="1588"/>
          </a:xfrm>
          <a:prstGeom prst="line">
            <a:avLst/>
          </a:prstGeom>
          <a:noFill/>
          <a:ln w="31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2400"/>
          </a:p>
        </p:txBody>
      </p:sp>
      <p:sp>
        <p:nvSpPr>
          <p:cNvPr id="373781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8368" y="2159001"/>
            <a:ext cx="1123200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E3F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Normal text – Verdana, 15pt regular, ls 21pt, ap 9pt, black.</a:t>
            </a:r>
          </a:p>
          <a:p>
            <a:pPr lvl="1"/>
            <a:r>
              <a:rPr lang="en-GB" altLang="en-US"/>
              <a:t>Title – Verdana, 21pt regular, ls 27pt, blue (0,51,153).</a:t>
            </a:r>
          </a:p>
          <a:p>
            <a:pPr lvl="1"/>
            <a:r>
              <a:rPr lang="en-GB" altLang="en-US"/>
              <a:t>Subtitle – Verdana, 18pt bold (apply manually), ls 27pt, blue (0,51,153).</a:t>
            </a:r>
          </a:p>
          <a:p>
            <a:pPr lvl="1"/>
            <a:r>
              <a:rPr lang="en-GB" altLang="en-US"/>
              <a:t>Bullets level 1 – Verdana, 13.5pt regular, ls 18pt, ap 6pt, black.</a:t>
            </a:r>
          </a:p>
          <a:p>
            <a:pPr lvl="2"/>
            <a:r>
              <a:rPr lang="en-GB" altLang="en-US"/>
              <a:t>Bullets level 2 – Verdana, 12pt regular, ls 18pt, ap 4.5pt, black.</a:t>
            </a:r>
          </a:p>
          <a:p>
            <a:pPr lvl="3"/>
            <a:r>
              <a:rPr lang="en-GB" altLang="en-US"/>
              <a:t>Bullets level 3 – Verdana, 10.5pt regular, ls 15pt, ap 4.5pt, black. NOT RECOMMENDED TO USE BEYOND LEVEL 3</a:t>
            </a:r>
          </a:p>
          <a:p>
            <a:pPr lvl="4"/>
            <a:r>
              <a:rPr lang="en-GB" altLang="en-US"/>
              <a:t>Bullets level 4 – Verdana, 10.5pt regular, ls 15pt, ap 4.5pt, black.</a:t>
            </a:r>
          </a:p>
          <a:p>
            <a:pPr lvl="4"/>
            <a:r>
              <a:rPr lang="en-GB" altLang="en-US"/>
              <a:t>Bullets level 5 – Verdana, 10.5pt regular, ls 15pt, ap 4.5pt, black.</a:t>
            </a:r>
          </a:p>
          <a:p>
            <a:pPr lvl="6"/>
            <a:r>
              <a:rPr lang="en-GB" altLang="en-US"/>
              <a:t>Bullets level 6 – Verdana, 10.5pt regular, ls 15pt, ap 4.5pt, black.</a:t>
            </a:r>
          </a:p>
          <a:p>
            <a:pPr lvl="7"/>
            <a:r>
              <a:rPr lang="en-GB" altLang="en-US"/>
              <a:t>Bullets level 7 – Verdana, 10.5pt regular, ls 15pt, ap 4.5pt, black.</a:t>
            </a:r>
          </a:p>
          <a:p>
            <a:pPr lvl="8"/>
            <a:r>
              <a:rPr lang="en-GB" altLang="en-US"/>
              <a:t>Bullets level 8 – Verdana, 10.5pt regular, ls 15pt, ap 4.5pt, black.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0" y="6734400"/>
            <a:ext cx="12192000" cy="124800"/>
          </a:xfrm>
          <a:prstGeom prst="rect">
            <a:avLst/>
          </a:prstGeom>
          <a:solidFill>
            <a:srgbClr val="0033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8935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701" r:id="rId5"/>
    <p:sldLayoutId id="2147483697" r:id="rId6"/>
    <p:sldLayoutId id="2147483698" r:id="rId7"/>
    <p:sldLayoutId id="2147483702" r:id="rId8"/>
    <p:sldLayoutId id="2147483699" r:id="rId9"/>
    <p:sldLayoutId id="2147483700" r:id="rId10"/>
    <p:sldLayoutId id="2147483703" r:id="rId11"/>
    <p:sldLayoutId id="2147483715" r:id="rId12"/>
  </p:sldLayoutIdLst>
  <p:hf hdr="0" dt="0"/>
  <p:txStyles>
    <p:titleStyle>
      <a:lvl1pPr algn="l" rtl="0" eaLnBrk="1" fontAlgn="base" hangingPunct="1">
        <a:lnSpc>
          <a:spcPts val="36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5pPr>
      <a:lvl6pPr marL="609585"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6pPr>
      <a:lvl7pPr marL="1219170"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7pPr>
      <a:lvl8pPr marL="1828754"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8pPr>
      <a:lvl9pPr marL="2438339" algn="l" rtl="0" eaLnBrk="1" fontAlgn="base" hangingPunct="1">
        <a:lnSpc>
          <a:spcPts val="4800"/>
        </a:lnSpc>
        <a:spcBef>
          <a:spcPct val="0"/>
        </a:spcBef>
        <a:spcAft>
          <a:spcPct val="0"/>
        </a:spcAft>
        <a:defRPr sz="3733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algn="l" defTabSz="10762982" rtl="0" eaLnBrk="1" fontAlgn="base" hangingPunct="1">
        <a:lnSpc>
          <a:spcPts val="2800"/>
        </a:lnSpc>
        <a:spcBef>
          <a:spcPct val="0"/>
        </a:spcBef>
        <a:spcAft>
          <a:spcPts val="1200"/>
        </a:spcAft>
        <a:buClr>
          <a:srgbClr val="000000"/>
        </a:buClr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57708" indent="-355591" algn="l" defTabSz="10762982" rtl="0" eaLnBrk="1" fontAlgn="base" hangingPunct="1">
        <a:lnSpc>
          <a:spcPts val="2400"/>
        </a:lnSpc>
        <a:spcBef>
          <a:spcPct val="0"/>
        </a:spcBef>
        <a:spcAft>
          <a:spcPts val="800"/>
        </a:spcAft>
        <a:buClr>
          <a:schemeClr val="tx1"/>
        </a:buClr>
        <a:buChar char="•"/>
        <a:defRPr sz="1800">
          <a:solidFill>
            <a:schemeClr val="tx1"/>
          </a:solidFill>
          <a:latin typeface="+mn-lt"/>
          <a:cs typeface="+mn-cs"/>
        </a:defRPr>
      </a:lvl2pPr>
      <a:lvl3pPr marL="696367" indent="-309026" algn="l" defTabSz="10762982" rtl="0" eaLnBrk="1" fontAlgn="base" hangingPunct="1">
        <a:lnSpc>
          <a:spcPts val="24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–"/>
        <a:defRPr sz="1600">
          <a:solidFill>
            <a:schemeClr val="tx1"/>
          </a:solidFill>
          <a:latin typeface="+mn-lt"/>
          <a:cs typeface="+mn-cs"/>
        </a:defRPr>
      </a:lvl3pPr>
      <a:lvl4pPr marL="1026558" indent="-292093" algn="l" defTabSz="10762982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1354633" marR="0" indent="-300559" algn="l" defTabSz="10762982" rtl="0" eaLnBrk="1" fontAlgn="base" latinLnBrk="0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SzTx/>
        <a:buFont typeface="Verdana" pitchFamily="34" charset="0"/>
        <a:buChar char="–"/>
        <a:tabLst/>
        <a:defRPr sz="1400">
          <a:solidFill>
            <a:schemeClr val="tx1"/>
          </a:solidFill>
          <a:latin typeface="+mn-lt"/>
          <a:cs typeface="+mn-cs"/>
        </a:defRPr>
      </a:lvl5pPr>
      <a:lvl6pPr marL="1352517" indent="-302392" algn="l" defTabSz="10762982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–"/>
        <a:defRPr lang="en-GB" altLang="en-US" sz="1400" smtClean="0">
          <a:solidFill>
            <a:schemeClr val="tx1"/>
          </a:solidFill>
          <a:latin typeface="+mn-lt"/>
          <a:cs typeface="+mn-cs"/>
        </a:defRPr>
      </a:lvl6pPr>
      <a:lvl7pPr marL="1353566" indent="-300559" algn="l" defTabSz="10762982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7pPr>
      <a:lvl8pPr marL="1353566" indent="-300559" algn="l" defTabSz="10762982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8pPr>
      <a:lvl9pPr marL="1353566" indent="-300559" algn="l" defTabSz="10762982" rtl="0" eaLnBrk="1" fontAlgn="base" hangingPunct="1">
        <a:lnSpc>
          <a:spcPts val="2000"/>
        </a:lnSpc>
        <a:spcBef>
          <a:spcPct val="0"/>
        </a:spcBef>
        <a:spcAft>
          <a:spcPts val="600"/>
        </a:spcAft>
        <a:buClr>
          <a:schemeClr val="tx1"/>
        </a:buClr>
        <a:buFont typeface="Verdana" pitchFamily="34" charset="0"/>
        <a:buChar char="–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2">
            <a:extLst>
              <a:ext uri="{FF2B5EF4-FFF2-40B4-BE49-F238E27FC236}">
                <a16:creationId xmlns:a16="http://schemas.microsoft.com/office/drawing/2014/main" id="{71076380-9674-4FAE-9F6D-297DFBBA8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59986" lvl="0">
              <a:buClr>
                <a:srgbClr val="40387C"/>
              </a:buClr>
              <a:buFont typeface="Century Gothic" panose="020B0502020202020204" pitchFamily="34" charset="0"/>
              <a:buChar char="■"/>
            </a:pPr>
            <a:r>
              <a:rPr lang="nl-NL"/>
              <a:t>Tekststijl van het model bewerken</a:t>
            </a:r>
          </a:p>
          <a:p>
            <a:pPr marL="719971" lvl="1">
              <a:buClr>
                <a:srgbClr val="EEA41F"/>
              </a:buClr>
              <a:buFont typeface="Century Gothic" panose="020B0502020202020204" pitchFamily="34" charset="0"/>
              <a:buChar char="■"/>
            </a:pPr>
            <a:r>
              <a:rPr lang="nl-NL"/>
              <a:t>Tweede niveau</a:t>
            </a:r>
          </a:p>
          <a:p>
            <a:pPr marL="1079957" lvl="2">
              <a:buClr>
                <a:srgbClr val="92327C"/>
              </a:buClr>
              <a:buFont typeface="Century Gothic" panose="020B0502020202020204" pitchFamily="34" charset="0"/>
              <a:buChar char="■"/>
            </a:pPr>
            <a:r>
              <a:rPr lang="nl-NL"/>
              <a:t>Derde niveau</a:t>
            </a:r>
          </a:p>
          <a:p>
            <a:pPr marL="1439942" lvl="3">
              <a:buClr>
                <a:srgbClr val="56B1CA"/>
              </a:buClr>
              <a:buFont typeface="Century Gothic" panose="020B0502020202020204" pitchFamily="34" charset="0"/>
              <a:buChar char="■"/>
            </a:pPr>
            <a:r>
              <a:rPr lang="nl-NL"/>
              <a:t>Vierde niveau</a:t>
            </a:r>
          </a:p>
          <a:p>
            <a:pPr marL="1799928" lvl="4">
              <a:buClr>
                <a:srgbClr val="E91D25"/>
              </a:buClr>
              <a:buFont typeface="Century Gothic" panose="020B0502020202020204" pitchFamily="34" charset="0"/>
              <a:buChar char="■"/>
            </a:pPr>
            <a:r>
              <a:rPr lang="nl-NL"/>
              <a:t>Vijfde niveau</a:t>
            </a:r>
          </a:p>
          <a:p>
            <a:pPr marL="1799928" lvl="4">
              <a:buClr>
                <a:srgbClr val="E91D25"/>
              </a:buClr>
              <a:buFont typeface="Century Gothic" panose="020B0502020202020204" pitchFamily="34" charset="0"/>
              <a:buChar char="■"/>
            </a:pP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456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</p:sldLayoutIdLst>
  <p:hf hdr="0" ft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nl-NL" sz="24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77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0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2954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136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318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BE" sz="1600" kern="1200" dirty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arwin-eu.github.io/DrugExposureDiagnostics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5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EC5BAB-78FA-2144-B0DD-9FF9721D3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105" y="3360222"/>
            <a:ext cx="10272011" cy="1083733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GB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Introduction to Drug Utilisation Studies</a:t>
            </a:r>
            <a:br>
              <a:rPr lang="en-GB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GB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(in DARWIN EU®)</a:t>
            </a:r>
            <a:endParaRPr lang="en-NL" sz="24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B10ECE-75A0-E148-A412-BE3D74AF8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051" y="4779398"/>
            <a:ext cx="10636674" cy="503604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 sz="1400" dirty="0"/>
              <a:t>Dani Prieto-Alhambra, Deputy Director – DARWIN EU® </a:t>
            </a:r>
            <a:endParaRPr lang="en-NL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2E2266-D0B1-45A0-BB59-906115B563D5}"/>
              </a:ext>
            </a:extLst>
          </p:cNvPr>
          <p:cNvSpPr/>
          <p:nvPr/>
        </p:nvSpPr>
        <p:spPr bwMode="auto">
          <a:xfrm>
            <a:off x="280087" y="1779373"/>
            <a:ext cx="3822356" cy="172995"/>
          </a:xfrm>
          <a:prstGeom prst="rect">
            <a:avLst/>
          </a:prstGeom>
          <a:solidFill>
            <a:srgbClr val="003399"/>
          </a:solidFill>
          <a:ln w="9525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D7FE32-015A-4DB6-B57B-EA11881C6EBD}"/>
              </a:ext>
            </a:extLst>
          </p:cNvPr>
          <p:cNvSpPr/>
          <p:nvPr/>
        </p:nvSpPr>
        <p:spPr bwMode="auto">
          <a:xfrm rot="5400000">
            <a:off x="10110765" y="4776449"/>
            <a:ext cx="1265103" cy="61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18711B-B3F1-4BA8-AA35-F650C6310172}"/>
              </a:ext>
            </a:extLst>
          </p:cNvPr>
          <p:cNvSpPr/>
          <p:nvPr/>
        </p:nvSpPr>
        <p:spPr bwMode="auto">
          <a:xfrm>
            <a:off x="280087" y="5411209"/>
            <a:ext cx="10253944" cy="6075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cs typeface="Arial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CB582-478B-5C4F-A96A-2DE9B51D0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5104" y="5426967"/>
            <a:ext cx="7211981" cy="503603"/>
          </a:xfrm>
        </p:spPr>
        <p:txBody>
          <a:bodyPr/>
          <a:lstStyle/>
          <a:p>
            <a:r>
              <a:rPr lang="en-GB" sz="1200" dirty="0"/>
              <a:t>OHDSI Tutorial</a:t>
            </a:r>
          </a:p>
          <a:p>
            <a:r>
              <a:rPr lang="en-GB" sz="1200" dirty="0"/>
              <a:t>October 2024</a:t>
            </a:r>
          </a:p>
        </p:txBody>
      </p:sp>
    </p:spTree>
    <p:extLst>
      <p:ext uri="{BB962C8B-B14F-4D97-AF65-F5344CB8AC3E}">
        <p14:creationId xmlns:p14="http://schemas.microsoft.com/office/powerpoint/2010/main" val="2160703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25E0C0-CE0C-40FC-C1EA-0F7C51C26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2231571"/>
            <a:ext cx="11078996" cy="3886655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Needed to know what information and granularity is available for DUS research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For provided ingredient concept, provides detailed statistics on </a:t>
            </a:r>
            <a:r>
              <a:rPr lang="en-GB" dirty="0" err="1"/>
              <a:t>a.o.</a:t>
            </a:r>
            <a:r>
              <a:rPr lang="en-GB" dirty="0"/>
              <a:t>:</a:t>
            </a:r>
          </a:p>
          <a:p>
            <a:pPr marL="700608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Duration</a:t>
            </a:r>
          </a:p>
          <a:p>
            <a:pPr marL="700608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Routes</a:t>
            </a:r>
          </a:p>
          <a:p>
            <a:pPr marL="700608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Duration days</a:t>
            </a:r>
          </a:p>
          <a:p>
            <a:pPr marL="700608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Quantity</a:t>
            </a:r>
          </a:p>
          <a:p>
            <a:pPr marL="700608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Strength</a:t>
            </a:r>
          </a:p>
          <a:p>
            <a:pPr marL="700608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Dose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78AA2-5940-A400-8322-2C1E5A76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10</a:t>
            </a:fld>
            <a:endParaRPr lang="en-GB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C59F49-7C64-B0D7-46A7-B61E115C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7" y="831918"/>
            <a:ext cx="11232000" cy="950913"/>
          </a:xfrm>
        </p:spPr>
        <p:txBody>
          <a:bodyPr/>
          <a:lstStyle/>
          <a:p>
            <a:r>
              <a:rPr lang="en-GB" dirty="0"/>
              <a:t>Walk before you run…</a:t>
            </a:r>
            <a:br>
              <a:rPr lang="en-GB" dirty="0"/>
            </a:br>
            <a:r>
              <a:rPr lang="en-GB" dirty="0"/>
              <a:t>Drug Exposure Diagnostics</a:t>
            </a:r>
          </a:p>
        </p:txBody>
      </p:sp>
      <p:pic>
        <p:nvPicPr>
          <p:cNvPr id="3076" name="Picture 4" descr="Download R Logo in SVG Vector or PNG File Format - Logo.wine">
            <a:extLst>
              <a:ext uri="{FF2B5EF4-FFF2-40B4-BE49-F238E27FC236}">
                <a16:creationId xmlns:a16="http://schemas.microsoft.com/office/drawing/2014/main" id="{1C2921BC-A3E5-ACEE-C690-C91619C8C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586" y="849449"/>
            <a:ext cx="1109661" cy="73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6843C5-8155-B5BD-5DF1-610D222335E9}"/>
              </a:ext>
            </a:extLst>
          </p:cNvPr>
          <p:cNvSpPr txBox="1"/>
          <p:nvPr/>
        </p:nvSpPr>
        <p:spPr>
          <a:xfrm>
            <a:off x="5655012" y="6008551"/>
            <a:ext cx="60992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hlinkClick r:id="rId4"/>
              </a:rPr>
              <a:t>https://darwin-eu.github.io/DrugExposureDiagnostics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953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D60C50-F9D7-4010-B3EB-AF809B57A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747632"/>
            <a:ext cx="11232000" cy="4544311"/>
          </a:xfrm>
        </p:spPr>
        <p:txBody>
          <a:bodyPr/>
          <a:lstStyle/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i="1" dirty="0">
                <a:solidFill>
                  <a:srgbClr val="003399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Study Design</a:t>
            </a:r>
            <a:endParaRPr lang="en-GB" sz="2800" b="1" i="1" dirty="0">
              <a:solidFill>
                <a:srgbClr val="003399"/>
              </a:solidFill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Population-level cohort study</a:t>
            </a:r>
          </a:p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i="1" dirty="0">
                <a:solidFill>
                  <a:srgbClr val="003399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Participants</a:t>
            </a:r>
          </a:p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E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ntire database population with at least some time of data visibility available. </a:t>
            </a:r>
          </a:p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</a:t>
            </a:r>
            <a:r>
              <a:rPr lang="en-GB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eligibility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criteria: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Incidence will exclude previously prevalent users of the same drug/drug class</a:t>
            </a:r>
            <a:endParaRPr lang="en-GB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tudy population can be restricted to a specific subpopulation e.g., age 18 or older, or with a diagnosis of a pre-specified clinical feature, e.g., prior history of diabetes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GB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3EEFA-F31B-4140-89EE-7FE43CD8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11</a:t>
            </a:fld>
            <a:endParaRPr lang="en-GB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39B772-6DAA-463E-8E5A-681C5C89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8" y="1025527"/>
            <a:ext cx="11232000" cy="437514"/>
          </a:xfrm>
        </p:spPr>
        <p:txBody>
          <a:bodyPr/>
          <a:lstStyle/>
          <a:p>
            <a:r>
              <a:rPr lang="en-GB" sz="2800" dirty="0"/>
              <a:t>Standard Population-level DUS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F7354-0A71-4CAE-ADA4-A10B3BDCAD51}"/>
              </a:ext>
            </a:extLst>
          </p:cNvPr>
          <p:cNvSpPr txBox="1"/>
          <p:nvPr/>
        </p:nvSpPr>
        <p:spPr>
          <a:xfrm>
            <a:off x="10833083" y="812057"/>
            <a:ext cx="1208599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Off-the-shelf</a:t>
            </a:r>
          </a:p>
        </p:txBody>
      </p:sp>
    </p:spTree>
    <p:extLst>
      <p:ext uri="{BB962C8B-B14F-4D97-AF65-F5344CB8AC3E}">
        <p14:creationId xmlns:p14="http://schemas.microsoft.com/office/powerpoint/2010/main" val="3944967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D60C50-F9D7-4010-B3EB-AF809B57A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643965"/>
            <a:ext cx="11232000" cy="4615321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800" b="1" i="1" dirty="0">
                <a:solidFill>
                  <a:srgbClr val="003399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Output/s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Population-based incidence rates (and 95% confidence intervals) of use of a drug/class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Population-based prevalence (and 95% confidence intervals) of use of a drug/drug class, including point and period prevalence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Either can be 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stratified by pre-specified criteria such as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bands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alendar period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Database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Pre-specified characteristic e.g. previous history of a condition</a:t>
            </a:r>
          </a:p>
          <a:p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3EEFA-F31B-4140-89EE-7FE43CD8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12</a:t>
            </a:fld>
            <a:endParaRPr lang="en-GB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39B772-6DAA-463E-8E5A-681C5C89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8" y="1025527"/>
            <a:ext cx="11232000" cy="437514"/>
          </a:xfrm>
        </p:spPr>
        <p:txBody>
          <a:bodyPr/>
          <a:lstStyle/>
          <a:p>
            <a:r>
              <a:rPr lang="en-GB" sz="2800" dirty="0"/>
              <a:t>Standard Population-level DUS (2)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F7354-0A71-4CAE-ADA4-A10B3BDCAD51}"/>
              </a:ext>
            </a:extLst>
          </p:cNvPr>
          <p:cNvSpPr txBox="1"/>
          <p:nvPr/>
        </p:nvSpPr>
        <p:spPr>
          <a:xfrm>
            <a:off x="10833083" y="812057"/>
            <a:ext cx="1208599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Off-the-shelf</a:t>
            </a:r>
          </a:p>
        </p:txBody>
      </p:sp>
    </p:spTree>
    <p:extLst>
      <p:ext uri="{BB962C8B-B14F-4D97-AF65-F5344CB8AC3E}">
        <p14:creationId xmlns:p14="http://schemas.microsoft.com/office/powerpoint/2010/main" val="117743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FDF9F6-90CB-422C-9889-8229E8EE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2263221"/>
            <a:ext cx="10685263" cy="3959225"/>
          </a:xfrm>
        </p:spPr>
        <p:txBody>
          <a:bodyPr/>
          <a:lstStyle/>
          <a:p>
            <a:pPr marL="548640" indent="-548640">
              <a:lnSpc>
                <a:spcPct val="107000"/>
              </a:lnSpc>
              <a:spcBef>
                <a:spcPts val="200"/>
              </a:spcBef>
            </a:pPr>
            <a:endParaRPr lang="en-US" sz="2400" b="1" i="1" dirty="0">
              <a:solidFill>
                <a:srgbClr val="003399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548640" indent="-548640">
              <a:lnSpc>
                <a:spcPct val="107000"/>
              </a:lnSpc>
              <a:spcBef>
                <a:spcPts val="200"/>
              </a:spcBef>
            </a:pPr>
            <a:r>
              <a:rPr lang="en-US" sz="2400" b="1" i="1" dirty="0">
                <a:solidFill>
                  <a:srgbClr val="003399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Analyses</a:t>
            </a:r>
          </a:p>
          <a:p>
            <a:pPr marL="548640" indent="-548640">
              <a:lnSpc>
                <a:spcPct val="107000"/>
              </a:lnSpc>
              <a:spcBef>
                <a:spcPts val="200"/>
              </a:spcBef>
            </a:pPr>
            <a:endParaRPr lang="en-GB" sz="2400" b="1" i="1" dirty="0">
              <a:solidFill>
                <a:srgbClr val="003399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Incidence rates: 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new users / the time which the eligible population spent at risk (i.e. in person-time)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Prevalence: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number of users (prevalent or new) / whole database population at a specific time point (i.e., point prevalence) or over a specific time window (i.e., period prevalence). </a:t>
            </a:r>
          </a:p>
          <a:p>
            <a:pPr marL="342900" indent="-3429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Analyses may be stratified by socio-demographics (e.g., age bands or sex), calendar period (i.e. months, years), or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dditional criteria if pre-specified</a:t>
            </a:r>
            <a:endParaRPr lang="en-GB" sz="2400" b="1" i="1" dirty="0">
              <a:solidFill>
                <a:srgbClr val="003399"/>
              </a:solidFill>
              <a:latin typeface="Calibri" panose="020F050202020403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C170A-D6B6-421C-90AC-8CDB36E3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13</a:t>
            </a:fld>
            <a:endParaRPr lang="en-GB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EA851B-2F97-4EDD-9C7B-50EEE704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8" y="1025526"/>
            <a:ext cx="11232000" cy="477271"/>
          </a:xfrm>
        </p:spPr>
        <p:txBody>
          <a:bodyPr/>
          <a:lstStyle/>
          <a:p>
            <a:r>
              <a:rPr lang="en-GB" sz="2800" dirty="0"/>
              <a:t>Standard Population-level DUS (3)</a:t>
            </a:r>
            <a:endParaRPr lang="en-GB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D77E865-FAAC-4BD2-BBDF-431EC635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114" y="1672504"/>
            <a:ext cx="957943" cy="110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920F64-C92D-4FFE-BEE1-10E0D48D4C5A}"/>
              </a:ext>
            </a:extLst>
          </p:cNvPr>
          <p:cNvSpPr txBox="1"/>
          <p:nvPr/>
        </p:nvSpPr>
        <p:spPr>
          <a:xfrm>
            <a:off x="10833083" y="812057"/>
            <a:ext cx="1208599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Off-the-shelf</a:t>
            </a:r>
          </a:p>
        </p:txBody>
      </p:sp>
    </p:spTree>
    <p:extLst>
      <p:ext uri="{BB962C8B-B14F-4D97-AF65-F5344CB8AC3E}">
        <p14:creationId xmlns:p14="http://schemas.microsoft.com/office/powerpoint/2010/main" val="138404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FDF9F6-90CB-422C-9889-8229E8EE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7" y="1769388"/>
            <a:ext cx="10685263" cy="760424"/>
          </a:xfrm>
        </p:spPr>
        <p:txBody>
          <a:bodyPr/>
          <a:lstStyle/>
          <a:p>
            <a:pPr marL="548640" indent="-548640">
              <a:lnSpc>
                <a:spcPct val="107000"/>
              </a:lnSpc>
              <a:spcBef>
                <a:spcPts val="200"/>
              </a:spcBef>
            </a:pPr>
            <a:r>
              <a:rPr lang="en-US" sz="2400" b="1" i="1" dirty="0">
                <a:solidFill>
                  <a:srgbClr val="003399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Results</a:t>
            </a:r>
          </a:p>
          <a:p>
            <a:pPr marL="548640" indent="-548640">
              <a:lnSpc>
                <a:spcPct val="107000"/>
              </a:lnSpc>
              <a:spcBef>
                <a:spcPts val="200"/>
              </a:spcBef>
            </a:pPr>
            <a:r>
              <a:rPr lang="en-GB" sz="2400" dirty="0">
                <a:solidFill>
                  <a:srgbClr val="003399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- Pre-specified tables, figures, etc as per COSA</a:t>
            </a:r>
            <a:endParaRPr lang="en-US" sz="2400" dirty="0">
              <a:solidFill>
                <a:srgbClr val="003399"/>
              </a:solidFill>
              <a:latin typeface="Calibri" panose="020F050202020403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C170A-D6B6-421C-90AC-8CDB36E3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14</a:t>
            </a:fld>
            <a:endParaRPr lang="en-GB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EA851B-2F97-4EDD-9C7B-50EEE704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8" y="1025526"/>
            <a:ext cx="11232000" cy="477271"/>
          </a:xfrm>
        </p:spPr>
        <p:txBody>
          <a:bodyPr/>
          <a:lstStyle/>
          <a:p>
            <a:r>
              <a:rPr lang="en-GB" sz="2800" dirty="0"/>
              <a:t>Standard Population-level DUS (4)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746B19-692E-4EAD-8559-A1CBDCB57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42"/>
          <a:stretch/>
        </p:blipFill>
        <p:spPr>
          <a:xfrm>
            <a:off x="239486" y="3305302"/>
            <a:ext cx="6610907" cy="1945114"/>
          </a:xfrm>
          <a:prstGeom prst="rect">
            <a:avLst/>
          </a:prstGeom>
        </p:spPr>
      </p:pic>
      <p:pic>
        <p:nvPicPr>
          <p:cNvPr id="11" name="Picture 10" descr="A graph showing the number of years and quarter&#10;&#10;Description automatically generated">
            <a:extLst>
              <a:ext uri="{FF2B5EF4-FFF2-40B4-BE49-F238E27FC236}">
                <a16:creationId xmlns:a16="http://schemas.microsoft.com/office/drawing/2014/main" id="{3BE7263D-224E-4B08-8AF6-8B02355BF3F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057" y="2529812"/>
            <a:ext cx="4909457" cy="310898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920F64-C92D-4FFE-BEE1-10E0D48D4C5A}"/>
              </a:ext>
            </a:extLst>
          </p:cNvPr>
          <p:cNvSpPr txBox="1"/>
          <p:nvPr/>
        </p:nvSpPr>
        <p:spPr>
          <a:xfrm>
            <a:off x="10833083" y="812057"/>
            <a:ext cx="1208599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Off-the-shelf</a:t>
            </a:r>
          </a:p>
        </p:txBody>
      </p:sp>
    </p:spTree>
    <p:extLst>
      <p:ext uri="{BB962C8B-B14F-4D97-AF65-F5344CB8AC3E}">
        <p14:creationId xmlns:p14="http://schemas.microsoft.com/office/powerpoint/2010/main" val="1579263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D60C50-F9D7-4010-B3EB-AF809B57A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755583"/>
            <a:ext cx="11232000" cy="3959225"/>
          </a:xfrm>
        </p:spPr>
        <p:txBody>
          <a:bodyPr/>
          <a:lstStyle/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i="1" dirty="0">
                <a:solidFill>
                  <a:srgbClr val="003399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Study Design</a:t>
            </a:r>
            <a:endParaRPr lang="en-GB" sz="2800" b="1" i="1" dirty="0">
              <a:solidFill>
                <a:srgbClr val="003399"/>
              </a:solidFill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drug/s user cohort</a:t>
            </a:r>
          </a:p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800" b="1" i="1" dirty="0">
                <a:solidFill>
                  <a:srgbClr val="003399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Participants</a:t>
            </a:r>
          </a:p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One or more cohort/s of incident drug users,  typically with people having some pre-specified time of data visibility, and no use of the same drug/drug class in that time</a:t>
            </a:r>
          </a:p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GB" sz="1050" dirty="0"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4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tudy population can be restricted to a specific subpopulation, e.g. pre-specified diagnosis, indication or age at start of treatment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GB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3EEFA-F31B-4140-89EE-7FE43CD8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15</a:t>
            </a:fld>
            <a:endParaRPr lang="en-GB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39B772-6DAA-463E-8E5A-681C5C89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8" y="1025527"/>
            <a:ext cx="11232000" cy="437514"/>
          </a:xfrm>
        </p:spPr>
        <p:txBody>
          <a:bodyPr/>
          <a:lstStyle/>
          <a:p>
            <a:r>
              <a:rPr lang="en-GB" sz="2800" dirty="0"/>
              <a:t>Standard Patient/person-level DUS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A2E9C-4B3E-445F-AC91-0AE1C35AC5F8}"/>
              </a:ext>
            </a:extLst>
          </p:cNvPr>
          <p:cNvSpPr txBox="1"/>
          <p:nvPr/>
        </p:nvSpPr>
        <p:spPr>
          <a:xfrm>
            <a:off x="10833083" y="812057"/>
            <a:ext cx="1208599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Off-the-shelf</a:t>
            </a:r>
          </a:p>
        </p:txBody>
      </p:sp>
    </p:spTree>
    <p:extLst>
      <p:ext uri="{BB962C8B-B14F-4D97-AF65-F5344CB8AC3E}">
        <p14:creationId xmlns:p14="http://schemas.microsoft.com/office/powerpoint/2010/main" val="2748144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D60C50-F9D7-4010-B3EB-AF809B57A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755583"/>
            <a:ext cx="11232000" cy="3959225"/>
          </a:xfrm>
        </p:spPr>
        <p:txBody>
          <a:bodyPr/>
          <a:lstStyle/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800" b="1" i="1" dirty="0">
                <a:solidFill>
                  <a:srgbClr val="003399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Outputs</a:t>
            </a:r>
          </a:p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GB" sz="2800" b="1" i="1" dirty="0">
              <a:solidFill>
                <a:srgbClr val="003399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Patient-level </a:t>
            </a:r>
            <a:r>
              <a:rPr lang="en-GB" sz="2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characteristics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on and/or before treatment initiation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Indication</a:t>
            </a:r>
            <a:r>
              <a:rPr lang="en-GB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, defined based on a list of pre-defined indications</a:t>
            </a:r>
            <a:endParaRPr lang="en-GB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Initial </a:t>
            </a:r>
            <a:r>
              <a:rPr lang="en-GB" sz="2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dose/strength </a:t>
            </a:r>
            <a:r>
              <a:rPr lang="en-GB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(as prescribed/dispensed at therapy initiation, where available)</a:t>
            </a:r>
            <a:endParaRPr lang="en-GB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Cumulative use </a:t>
            </a:r>
            <a:r>
              <a:rPr lang="en-GB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within a pre-specified time period (e.g. 1 year), calculated based on number of prescriptions and dose/strength</a:t>
            </a:r>
            <a:endParaRPr lang="en-GB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Treatment duration </a:t>
            </a:r>
            <a:endParaRPr lang="en-GB" sz="2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Count of repeated prescriptions </a:t>
            </a:r>
            <a:r>
              <a:rPr lang="en-GB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Calibri" panose="020F0502020204030204" pitchFamily="34" charset="0"/>
              </a:rPr>
              <a:t>during a pre-specified time period (e.g. 1 year)</a:t>
            </a:r>
            <a:endParaRPr lang="en-GB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3EEFA-F31B-4140-89EE-7FE43CD83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16</a:t>
            </a:fld>
            <a:endParaRPr lang="en-GB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39B772-6DAA-463E-8E5A-681C5C89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8" y="1025527"/>
            <a:ext cx="11232000" cy="437514"/>
          </a:xfrm>
        </p:spPr>
        <p:txBody>
          <a:bodyPr/>
          <a:lstStyle/>
          <a:p>
            <a:r>
              <a:rPr lang="en-GB" sz="2800" dirty="0"/>
              <a:t>Standard Patient/person-level DUS (2)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A2E9C-4B3E-445F-AC91-0AE1C35AC5F8}"/>
              </a:ext>
            </a:extLst>
          </p:cNvPr>
          <p:cNvSpPr txBox="1"/>
          <p:nvPr/>
        </p:nvSpPr>
        <p:spPr>
          <a:xfrm>
            <a:off x="10833083" y="812057"/>
            <a:ext cx="1208599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Off-the-shelf</a:t>
            </a:r>
          </a:p>
        </p:txBody>
      </p:sp>
    </p:spTree>
    <p:extLst>
      <p:ext uri="{BB962C8B-B14F-4D97-AF65-F5344CB8AC3E}">
        <p14:creationId xmlns:p14="http://schemas.microsoft.com/office/powerpoint/2010/main" val="311389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FDF9F6-90CB-422C-9889-8229E8EE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7" y="1769387"/>
            <a:ext cx="10915852" cy="3959225"/>
          </a:xfrm>
        </p:spPr>
        <p:txBody>
          <a:bodyPr/>
          <a:lstStyle/>
          <a:p>
            <a:pPr marL="548640" indent="-548640">
              <a:lnSpc>
                <a:spcPct val="107000"/>
              </a:lnSpc>
              <a:spcBef>
                <a:spcPts val="200"/>
              </a:spcBef>
            </a:pPr>
            <a:r>
              <a:rPr lang="en-US" sz="2800" b="1" i="1" dirty="0">
                <a:solidFill>
                  <a:srgbClr val="003399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Analyses</a:t>
            </a:r>
            <a:endParaRPr lang="en-GB" sz="2800" b="1" i="1" dirty="0">
              <a:solidFill>
                <a:srgbClr val="003399"/>
              </a:solidFill>
              <a:effectLst/>
              <a:latin typeface="Calibri" panose="020F050202020403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endParaRPr lang="en-GB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Large-scale characterisation 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patient-level features based on code/concept and descendants, including socio-demographics, comorbidity, and previous medicines use any time, in the year and month before treatment start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Frequency and % of </a:t>
            </a:r>
            <a:r>
              <a:rPr lang="en-GB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indication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/s, based on pre-specified list of diagnoses recorded before therapy initiation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Summary of initial </a:t>
            </a:r>
            <a:r>
              <a:rPr lang="en-GB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dose/strength</a:t>
            </a:r>
            <a:r>
              <a:rPr lang="en-GB" sz="2400" dirty="0">
                <a:solidFill>
                  <a:schemeClr val="tx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treatment duration, </a:t>
            </a:r>
            <a:r>
              <a:rPr lang="en-GB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cumulative drug use and </a:t>
            </a:r>
            <a:r>
              <a:rPr lang="en-GB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number of repeated prescriptions </a:t>
            </a:r>
            <a:r>
              <a:rPr lang="en-GB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within a pre-specified time period (e.g. 1 year)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GB" sz="24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Treatment discontinuation</a:t>
            </a:r>
            <a:r>
              <a:rPr lang="en-GB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estimated based on the Kaplan-Meier method</a:t>
            </a:r>
            <a:endParaRPr lang="en-GB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C170A-D6B6-421C-90AC-8CDB36E3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17</a:t>
            </a:fld>
            <a:endParaRPr lang="en-GB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EA851B-2F97-4EDD-9C7B-50EEE704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8" y="1025526"/>
            <a:ext cx="11232000" cy="477271"/>
          </a:xfrm>
        </p:spPr>
        <p:txBody>
          <a:bodyPr/>
          <a:lstStyle/>
          <a:p>
            <a:r>
              <a:rPr lang="en-GB" sz="2800" dirty="0"/>
              <a:t>Standard Population-level DUS (3)</a:t>
            </a:r>
            <a:endParaRPr lang="en-GB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A6131BD3-8B14-47E3-97BA-40B3F02AF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534" y="1627714"/>
            <a:ext cx="731780" cy="847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D4666E-8BED-46CA-BFBC-2F55C9AE3193}"/>
              </a:ext>
            </a:extLst>
          </p:cNvPr>
          <p:cNvSpPr txBox="1"/>
          <p:nvPr/>
        </p:nvSpPr>
        <p:spPr>
          <a:xfrm>
            <a:off x="10833083" y="812057"/>
            <a:ext cx="1208599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Off-the-shelf</a:t>
            </a:r>
          </a:p>
        </p:txBody>
      </p:sp>
      <p:pic>
        <p:nvPicPr>
          <p:cNvPr id="3" name="Picture 2" descr="A hexagon with colorful people&#10;&#10;Description automatically generated">
            <a:extLst>
              <a:ext uri="{FF2B5EF4-FFF2-40B4-BE49-F238E27FC236}">
                <a16:creationId xmlns:a16="http://schemas.microsoft.com/office/drawing/2014/main" id="{BEBA6946-ABC4-163E-AD68-2790C1D6C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14" y="1613767"/>
            <a:ext cx="810144" cy="8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6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FDF9F6-90CB-422C-9889-8229E8EE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7" y="1769387"/>
            <a:ext cx="10915852" cy="3959225"/>
          </a:xfrm>
        </p:spPr>
        <p:txBody>
          <a:bodyPr/>
          <a:lstStyle/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 dirty="0">
                <a:solidFill>
                  <a:srgbClr val="003399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Results</a:t>
            </a:r>
            <a:endParaRPr lang="en-GB" sz="1600" b="1" i="1" dirty="0">
              <a:solidFill>
                <a:srgbClr val="003399"/>
              </a:solidFill>
              <a:latin typeface="Calibri" panose="020F0502020204030204" pitchFamily="34" charset="0"/>
              <a:ea typeface="Yu Gothic Light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C170A-D6B6-421C-90AC-8CDB36E3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18</a:t>
            </a:fld>
            <a:endParaRPr lang="en-GB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EA851B-2F97-4EDD-9C7B-50EEE704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8" y="1025526"/>
            <a:ext cx="11232000" cy="477271"/>
          </a:xfrm>
        </p:spPr>
        <p:txBody>
          <a:bodyPr/>
          <a:lstStyle/>
          <a:p>
            <a:r>
              <a:rPr lang="en-GB" sz="2800" dirty="0"/>
              <a:t>Standard Population-level DUS (4)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A3A73A-B6A0-432F-ABE0-C772996A10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646"/>
          <a:stretch/>
        </p:blipFill>
        <p:spPr>
          <a:xfrm>
            <a:off x="0" y="2887747"/>
            <a:ext cx="6141431" cy="35178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2639A0-3BED-406F-AEF5-34035304F5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872" b="4714"/>
          <a:stretch/>
        </p:blipFill>
        <p:spPr>
          <a:xfrm>
            <a:off x="6345337" y="2887747"/>
            <a:ext cx="5377424" cy="3373505"/>
          </a:xfrm>
          <a:prstGeom prst="rect">
            <a:avLst/>
          </a:prstGeom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A6131BD3-8B14-47E3-97BA-40B3F02AF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905" y="1683369"/>
            <a:ext cx="810144" cy="93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FD4666E-8BED-46CA-BFBC-2F55C9AE3193}"/>
              </a:ext>
            </a:extLst>
          </p:cNvPr>
          <p:cNvSpPr txBox="1"/>
          <p:nvPr/>
        </p:nvSpPr>
        <p:spPr>
          <a:xfrm>
            <a:off x="10833083" y="812057"/>
            <a:ext cx="1208599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Off-the-shelf</a:t>
            </a:r>
          </a:p>
        </p:txBody>
      </p:sp>
      <p:pic>
        <p:nvPicPr>
          <p:cNvPr id="6" name="Picture 5" descr="A hexagon with colorful people&#10;&#10;Description automatically generated">
            <a:extLst>
              <a:ext uri="{FF2B5EF4-FFF2-40B4-BE49-F238E27FC236}">
                <a16:creationId xmlns:a16="http://schemas.microsoft.com/office/drawing/2014/main" id="{84453914-F392-ECAB-BF32-DA057FA2E9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277" y="1749102"/>
            <a:ext cx="810144" cy="87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57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2CB5A-A421-4B71-BD0D-65566F6ED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729793"/>
            <a:ext cx="11232000" cy="3959225"/>
          </a:xfrm>
        </p:spPr>
        <p:txBody>
          <a:bodyPr/>
          <a:lstStyle/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400" b="1" i="1" dirty="0">
                <a:solidFill>
                  <a:srgbClr val="003399"/>
                </a:solidFill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Study design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Complex study: r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equires bespoke modelling of interventions like risk minimization measures </a:t>
            </a:r>
            <a:r>
              <a:rPr lang="en-GB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</a:t>
            </a: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completion of population- and/or patient-level DUS. </a:t>
            </a:r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Typically interrupted time series to analyse the impact of a regulatory action on the use of a medicine </a:t>
            </a:r>
          </a:p>
          <a:p>
            <a:pPr marL="548640" indent="-54864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GB" sz="1800" b="1" i="1" dirty="0">
              <a:solidFill>
                <a:srgbClr val="003399"/>
              </a:solidFill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800" b="1" i="1" dirty="0">
                <a:solidFill>
                  <a:srgbClr val="003399"/>
                </a:solidFill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Not covered today! No std pipeline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GB" sz="1800" b="1" i="1" dirty="0">
              <a:solidFill>
                <a:srgbClr val="003399"/>
              </a:solidFill>
              <a:latin typeface="Calibri" panose="020F0502020204030204" pitchFamily="34" charset="0"/>
              <a:ea typeface="Yu Gothic Light" panose="020B0300000000000000" pitchFamily="34" charset="-128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Gothic Light" panose="020B0300000000000000" pitchFamily="34" charset="-128"/>
                <a:cs typeface="Calibri" panose="020F0502020204030204" pitchFamily="34" charset="0"/>
              </a:rPr>
              <a:t>Read Y Guo et al. PDS 2024 if interested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32404-FE71-441C-BD5E-52BA3835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19</a:t>
            </a:fld>
            <a:endParaRPr lang="en-GB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1282DB-844B-4C9F-8F9B-8967F9C1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8" y="1025526"/>
            <a:ext cx="11232000" cy="531131"/>
          </a:xfrm>
        </p:spPr>
        <p:txBody>
          <a:bodyPr/>
          <a:lstStyle/>
          <a:p>
            <a:r>
              <a:rPr lang="en-GB" sz="2800" dirty="0"/>
              <a:t>Analyses of RMM Effectiveness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8C107E-3968-4DD6-9672-9E3A79B490CB}"/>
              </a:ext>
            </a:extLst>
          </p:cNvPr>
          <p:cNvSpPr txBox="1"/>
          <p:nvPr/>
        </p:nvSpPr>
        <p:spPr>
          <a:xfrm>
            <a:off x="10878654" y="775677"/>
            <a:ext cx="1208599" cy="276999"/>
          </a:xfrm>
          <a:prstGeom prst="rect">
            <a:avLst/>
          </a:prstGeom>
          <a:solidFill>
            <a:srgbClr val="45B0C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complex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AABE30-87B5-52C6-9297-363203E3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840" y="3429000"/>
            <a:ext cx="4738958" cy="310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7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7">
            <a:extLst>
              <a:ext uri="{FF2B5EF4-FFF2-40B4-BE49-F238E27FC236}">
                <a16:creationId xmlns:a16="http://schemas.microsoft.com/office/drawing/2014/main" id="{2369D290-5AA1-468A-947C-4FF259AFDD2F}"/>
              </a:ext>
            </a:extLst>
          </p:cNvPr>
          <p:cNvSpPr txBox="1">
            <a:spLocks/>
          </p:cNvSpPr>
          <p:nvPr/>
        </p:nvSpPr>
        <p:spPr bwMode="auto">
          <a:xfrm>
            <a:off x="478368" y="1127127"/>
            <a:ext cx="4359485" cy="339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eaLnBrk="1" hangingPunct="1">
              <a:lnSpc>
                <a:spcPct val="100000"/>
              </a:lnSpc>
              <a:defRPr sz="1800" ker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eaLnBrk="1" hangingPunct="1">
              <a:lnSpc>
                <a:spcPts val="3600"/>
              </a:lnSpc>
              <a:defRPr sz="2800">
                <a:solidFill>
                  <a:schemeClr val="tx2"/>
                </a:solidFill>
              </a:defRPr>
            </a:lvl2pPr>
            <a:lvl3pPr algn="l" eaLnBrk="1" hangingPunct="1">
              <a:lnSpc>
                <a:spcPts val="3600"/>
              </a:lnSpc>
              <a:defRPr sz="2800">
                <a:solidFill>
                  <a:schemeClr val="tx2"/>
                </a:solidFill>
              </a:defRPr>
            </a:lvl3pPr>
            <a:lvl4pPr algn="l" eaLnBrk="1" hangingPunct="1">
              <a:lnSpc>
                <a:spcPts val="3600"/>
              </a:lnSpc>
              <a:defRPr sz="2800">
                <a:solidFill>
                  <a:schemeClr val="tx2"/>
                </a:solidFill>
              </a:defRPr>
            </a:lvl4pPr>
            <a:lvl5pPr algn="l" eaLnBrk="1" hangingPunct="1">
              <a:lnSpc>
                <a:spcPts val="3600"/>
              </a:lnSpc>
              <a:defRPr sz="2800">
                <a:solidFill>
                  <a:schemeClr val="tx2"/>
                </a:solidFill>
              </a:defRPr>
            </a:lvl5pPr>
            <a:lvl6pPr marL="45720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</a:defRPr>
            </a:lvl6pPr>
            <a:lvl7pPr marL="91440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</a:defRPr>
            </a:lvl7pPr>
            <a:lvl8pPr marL="137160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</a:defRPr>
            </a:lvl8pPr>
            <a:lvl9pPr marL="1828800" fontAlgn="base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67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Verdana"/>
                <a:ea typeface="+mj-ea"/>
                <a:cs typeface="Arial"/>
              </a:rPr>
              <a:t>DARWIN EU® is a federated </a:t>
            </a:r>
            <a:r>
              <a:rPr kumimoji="0" lang="en-US" sz="2267" b="1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Verdana"/>
                <a:ea typeface="+mj-ea"/>
                <a:cs typeface="Arial"/>
              </a:rPr>
              <a:t>network</a:t>
            </a:r>
            <a:r>
              <a:rPr kumimoji="0" lang="en-US" sz="2267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Verdana"/>
                <a:ea typeface="+mj-ea"/>
                <a:cs typeface="Arial"/>
              </a:rPr>
              <a:t> of </a:t>
            </a:r>
            <a:r>
              <a:rPr kumimoji="0" lang="en-US" sz="2267" b="1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Verdana"/>
                <a:ea typeface="+mj-ea"/>
                <a:cs typeface="Arial"/>
              </a:rPr>
              <a:t>data</a:t>
            </a:r>
            <a:r>
              <a:rPr kumimoji="0" lang="en-US" sz="2267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Verdana"/>
                <a:ea typeface="+mj-ea"/>
                <a:cs typeface="Arial"/>
              </a:rPr>
              <a:t>, </a:t>
            </a:r>
            <a:r>
              <a:rPr kumimoji="0" lang="en-US" sz="2267" b="1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Verdana"/>
                <a:ea typeface="+mj-ea"/>
                <a:cs typeface="Arial"/>
              </a:rPr>
              <a:t>expertise</a:t>
            </a:r>
            <a:r>
              <a:rPr kumimoji="0" lang="en-US" sz="2267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Verdana"/>
                <a:ea typeface="+mj-ea"/>
                <a:cs typeface="Arial"/>
              </a:rPr>
              <a:t> and </a:t>
            </a:r>
            <a:r>
              <a:rPr kumimoji="0" lang="en-US" sz="2267" b="1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Verdana"/>
                <a:ea typeface="+mj-ea"/>
                <a:cs typeface="Arial"/>
              </a:rPr>
              <a:t>services</a:t>
            </a:r>
            <a:r>
              <a:rPr kumimoji="0" lang="en-US" sz="2267" b="0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Verdana"/>
                <a:ea typeface="+mj-ea"/>
                <a:cs typeface="Arial"/>
              </a:rPr>
              <a:t> that supports better decision-making throughout the product lifecycle by generating reliable </a:t>
            </a:r>
            <a:r>
              <a:rPr kumimoji="0" lang="en-US" sz="2267" b="1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Verdana"/>
                <a:ea typeface="+mj-ea"/>
                <a:cs typeface="Arial"/>
              </a:rPr>
              <a:t>evidence from real world healthcare data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516193-72F9-482F-9A66-BD2DF2D37285}"/>
              </a:ext>
            </a:extLst>
          </p:cNvPr>
          <p:cNvSpPr/>
          <p:nvPr/>
        </p:nvSpPr>
        <p:spPr bwMode="auto">
          <a:xfrm>
            <a:off x="478367" y="4853885"/>
            <a:ext cx="6311255" cy="1421571"/>
          </a:xfrm>
          <a:prstGeom prst="rect">
            <a:avLst/>
          </a:prstGeom>
          <a:solidFill>
            <a:srgbClr val="CCD6EB"/>
          </a:solidFill>
          <a:ln w="9525" cap="flat" cmpd="sng" algn="ctr">
            <a:noFill/>
            <a:prstDash val="solid"/>
            <a:round/>
            <a:headEnd type="none" w="med" len="med"/>
            <a:tailEnd type="triangle" w="lg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6000" tIns="96000" rIns="96000" bIns="960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endParaRPr kumimoji="0" lang="en-BE" sz="133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E8BF9-0A17-4081-9B60-3F2AD7E3C9CC}"/>
              </a:ext>
            </a:extLst>
          </p:cNvPr>
          <p:cNvSpPr txBox="1"/>
          <p:nvPr/>
        </p:nvSpPr>
        <p:spPr>
          <a:xfrm>
            <a:off x="416115" y="4934063"/>
            <a:ext cx="6311255" cy="1341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67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FEDERATED NETWORK PRINCIPLES</a:t>
            </a:r>
          </a:p>
          <a:p>
            <a:pPr marL="228594" marR="0" lvl="0" indent="-228594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ata stays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local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 </a:t>
            </a:r>
          </a:p>
          <a:p>
            <a:pPr marL="228594" marR="0" lvl="0" indent="-228594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Use of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OMOP C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ommon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t>D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itchFamily="34" charset="0"/>
                <a:ea typeface="+mn-ea"/>
                <a:cs typeface="Arial" charset="0"/>
              </a:rPr>
              <a:t>ata Model and related open source standardized analytics</a:t>
            </a:r>
            <a:endParaRPr kumimoji="0" lang="en-BE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itchFamily="34" charset="0"/>
              <a:ea typeface="+mn-ea"/>
              <a:cs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2A1EA3-1FDC-8B9C-E783-C620FA714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932" y="1127127"/>
            <a:ext cx="6046577" cy="4194813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5462F04-B21C-4720-845D-BA6F9D17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486" y="6405563"/>
            <a:ext cx="410633" cy="2397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68437-DC6C-443C-8387-7F3DABA73C17}" type="slidenum">
              <a:rPr kumimoji="0" lang="en-GB" altLang="en-US" sz="110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altLang="en-US" sz="110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DC87-8E82-FCBD-4CA6-45D33DA0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16" y="140998"/>
            <a:ext cx="11117393" cy="972061"/>
          </a:xfrm>
        </p:spPr>
        <p:txBody>
          <a:bodyPr/>
          <a:lstStyle/>
          <a:p>
            <a:r>
              <a:rPr lang="en-GB" sz="2400" b="1" dirty="0">
                <a:solidFill>
                  <a:schemeClr val="bg1"/>
                </a:solidFill>
              </a:rPr>
              <a:t>Methods: what is DARWIN EU®?</a:t>
            </a:r>
          </a:p>
        </p:txBody>
      </p:sp>
    </p:spTree>
    <p:extLst>
      <p:ext uri="{BB962C8B-B14F-4D97-AF65-F5344CB8AC3E}">
        <p14:creationId xmlns:p14="http://schemas.microsoft.com/office/powerpoint/2010/main" val="3643577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0FFD5E-A8C7-16C1-263B-CF0AB95C8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5DE88-22AD-2E7B-2096-CD1BF04448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fld id="{444583ED-F364-40B3-B25B-483B5033DF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6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C342E-E446-F000-091E-B13CD5E7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68437-DC6C-443C-8387-7F3DABA73C17}" type="slidenum">
              <a:rPr kumimoji="0" lang="en-GB" altLang="en-US" sz="1107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/>
              </a:rPr>
              <a:pPr marL="0" marR="0" lvl="0" indent="0" algn="l" defTabSz="914400" rtl="0" eaLnBrk="1" fontAlgn="auto" latinLnBrk="0" hangingPunct="1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altLang="en-US" sz="110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08A847-9754-52F4-3F85-BD30DB27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DARWIN EU® Catalogue of Standard Data Analyses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78CA0B-393B-4DF3-81ED-0DCE67592847}"/>
              </a:ext>
            </a:extLst>
          </p:cNvPr>
          <p:cNvGrpSpPr/>
          <p:nvPr/>
        </p:nvGrpSpPr>
        <p:grpSpPr>
          <a:xfrm>
            <a:off x="336068" y="1976439"/>
            <a:ext cx="11516599" cy="3372679"/>
            <a:chOff x="355843" y="2218200"/>
            <a:chExt cx="11516599" cy="337267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53D45A6-5A38-2141-12CC-6967894E4D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96000" y="2218200"/>
              <a:ext cx="5624042" cy="131891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D021FD7-679C-C092-0675-8AA4D098A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5843" y="2274264"/>
              <a:ext cx="5453258" cy="1318911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33FBDCD-7B0D-A335-5695-001FF729F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5843" y="3671220"/>
              <a:ext cx="5453258" cy="131891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26C17A-4BB3-128B-762E-EF2E7DA29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248400" y="3593174"/>
              <a:ext cx="5624042" cy="19977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98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Number Placeholder 4">
            <a:extLst>
              <a:ext uri="{FF2B5EF4-FFF2-40B4-BE49-F238E27FC236}">
                <a16:creationId xmlns:a16="http://schemas.microsoft.com/office/drawing/2014/main" id="{E7885F56-D80A-4538-8DA6-3B90000150B2}"/>
              </a:ext>
            </a:extLst>
          </p:cNvPr>
          <p:cNvSpPr txBox="1">
            <a:spLocks/>
          </p:cNvSpPr>
          <p:nvPr/>
        </p:nvSpPr>
        <p:spPr bwMode="auto">
          <a:xfrm>
            <a:off x="480488" y="6405563"/>
            <a:ext cx="410633" cy="23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fontAlgn="base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defRPr sz="830" kern="1200">
                <a:solidFill>
                  <a:schemeClr val="tx1"/>
                </a:solidFill>
                <a:latin typeface="Verdana" pitchFamily="34" charset="0"/>
                <a:ea typeface="+mn-ea"/>
                <a:cs typeface="Arial" charset="0"/>
              </a:defRPr>
            </a:lvl1pPr>
            <a:lvl2pPr marL="4572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Verdana" pitchFamily="34" charset="0"/>
                <a:ea typeface="+mn-ea"/>
                <a:cs typeface="Arial" charset="0"/>
              </a:defRPr>
            </a:lvl2pPr>
            <a:lvl3pPr marL="9144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Verdana" pitchFamily="34" charset="0"/>
                <a:ea typeface="+mn-ea"/>
                <a:cs typeface="Arial" charset="0"/>
              </a:defRPr>
            </a:lvl3pPr>
            <a:lvl4pPr marL="13716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Verdana" pitchFamily="34" charset="0"/>
                <a:ea typeface="+mn-ea"/>
                <a:cs typeface="Arial" charset="0"/>
              </a:defRPr>
            </a:lvl4pPr>
            <a:lvl5pPr marL="18288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rgbClr val="000000"/>
                </a:solidFill>
                <a:latin typeface="Verdana" pitchFamily="34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600" kern="1200">
                <a:solidFill>
                  <a:srgbClr val="000000"/>
                </a:solidFill>
                <a:latin typeface="Verdana" pitchFamily="34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600" kern="1200">
                <a:solidFill>
                  <a:srgbClr val="000000"/>
                </a:solidFill>
                <a:latin typeface="Verdana" pitchFamily="34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600" kern="1200">
                <a:solidFill>
                  <a:srgbClr val="000000"/>
                </a:solidFill>
                <a:latin typeface="Verdana" pitchFamily="34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600" kern="1200">
                <a:solidFill>
                  <a:srgbClr val="000000"/>
                </a:solidFill>
                <a:latin typeface="Verdana" pitchFamily="34" charset="0"/>
                <a:ea typeface="+mn-ea"/>
                <a:cs typeface="Arial" charset="0"/>
              </a:defRPr>
            </a:lvl9pPr>
          </a:lstStyle>
          <a:p>
            <a:pPr marL="0" marR="0" lvl="0" indent="0" algn="l" defTabSz="121914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7F717-FD23-493C-BA54-F5AB575BDEC9}" type="slidenum">
              <a:rPr kumimoji="0" lang="en-GB" altLang="en-US" sz="110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Arial" charset="0"/>
              </a:rPr>
              <a:pPr marL="0" marR="0" lvl="0" indent="0" algn="l" defTabSz="1219140" rtl="0" eaLnBrk="1" fontAlgn="base" latinLnBrk="0" hangingPunct="1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en-US" sz="1107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Arial" charset="0"/>
            </a:endParaRP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5FF79F66-8618-4393-B444-DF7BDD765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70" y="51978"/>
            <a:ext cx="942745" cy="5074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11CFDD-8E4A-3484-F926-35D48C218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14" y="1391599"/>
            <a:ext cx="9289749" cy="5225483"/>
          </a:xfrm>
          <a:prstGeom prst="rect">
            <a:avLst/>
          </a:prstGeom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8984B21A-AC4B-7F00-77C1-CFF5D8B3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95" y="805543"/>
            <a:ext cx="11232000" cy="797574"/>
          </a:xfrm>
        </p:spPr>
        <p:txBody>
          <a:bodyPr/>
          <a:lstStyle/>
          <a:p>
            <a:r>
              <a:rPr lang="en-GB" dirty="0"/>
              <a:t>DARWIN EU Current Data Partners</a:t>
            </a:r>
          </a:p>
        </p:txBody>
      </p:sp>
    </p:spTree>
    <p:extLst>
      <p:ext uri="{BB962C8B-B14F-4D97-AF65-F5344CB8AC3E}">
        <p14:creationId xmlns:p14="http://schemas.microsoft.com/office/powerpoint/2010/main" val="178714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00D259-D293-7107-A238-D6C04DD9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RWE Buckets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2792F-35A9-21B5-A337-068AF132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928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4583ED-F364-40B3-B25B-483B5033DFA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2042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B6348-C9D2-3D23-0E5A-F9F9880F879E}"/>
              </a:ext>
            </a:extLst>
          </p:cNvPr>
          <p:cNvSpPr txBox="1"/>
          <p:nvPr/>
        </p:nvSpPr>
        <p:spPr>
          <a:xfrm>
            <a:off x="5105400" y="1905001"/>
            <a:ext cx="2133600" cy="132343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Clinical characterization:</a:t>
            </a:r>
          </a:p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happened to them?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B92C4-6AC6-1B8C-317B-B81DE398DDF5}"/>
              </a:ext>
            </a:extLst>
          </p:cNvPr>
          <p:cNvSpPr txBox="1"/>
          <p:nvPr/>
        </p:nvSpPr>
        <p:spPr>
          <a:xfrm>
            <a:off x="2667000" y="4202350"/>
            <a:ext cx="2133600" cy="1323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Patient-level prediction:</a:t>
            </a:r>
          </a:p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will happen to 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E4FE8-BF4F-E0CF-F2E6-D510913EA690}"/>
              </a:ext>
            </a:extLst>
          </p:cNvPr>
          <p:cNvSpPr txBox="1"/>
          <p:nvPr/>
        </p:nvSpPr>
        <p:spPr>
          <a:xfrm>
            <a:off x="7391400" y="4202350"/>
            <a:ext cx="2133600" cy="132343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Population-level effect estimation:</a:t>
            </a:r>
          </a:p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are the causal effects?</a:t>
            </a:r>
          </a:p>
        </p:txBody>
      </p:sp>
      <p:sp>
        <p:nvSpPr>
          <p:cNvPr id="8" name="Down Arrow 6">
            <a:extLst>
              <a:ext uri="{FF2B5EF4-FFF2-40B4-BE49-F238E27FC236}">
                <a16:creationId xmlns:a16="http://schemas.microsoft.com/office/drawing/2014/main" id="{E70413B4-7399-790A-997B-4D013F0AE65D}"/>
              </a:ext>
            </a:extLst>
          </p:cNvPr>
          <p:cNvSpPr/>
          <p:nvPr/>
        </p:nvSpPr>
        <p:spPr>
          <a:xfrm rot="2694299">
            <a:off x="4527460" y="3351498"/>
            <a:ext cx="304800" cy="762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Down Arrow 7">
            <a:extLst>
              <a:ext uri="{FF2B5EF4-FFF2-40B4-BE49-F238E27FC236}">
                <a16:creationId xmlns:a16="http://schemas.microsoft.com/office/drawing/2014/main" id="{723455E6-00A0-8AFD-542A-D00066F18D36}"/>
              </a:ext>
            </a:extLst>
          </p:cNvPr>
          <p:cNvSpPr/>
          <p:nvPr/>
        </p:nvSpPr>
        <p:spPr>
          <a:xfrm rot="18903485">
            <a:off x="7387407" y="3366195"/>
            <a:ext cx="304800" cy="762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eft-Right Arrow 8">
            <a:extLst>
              <a:ext uri="{FF2B5EF4-FFF2-40B4-BE49-F238E27FC236}">
                <a16:creationId xmlns:a16="http://schemas.microsoft.com/office/drawing/2014/main" id="{B48E002E-7D9B-1092-5888-E52FB13E7592}"/>
              </a:ext>
            </a:extLst>
          </p:cNvPr>
          <p:cNvSpPr/>
          <p:nvPr/>
        </p:nvSpPr>
        <p:spPr>
          <a:xfrm>
            <a:off x="5486400" y="4711668"/>
            <a:ext cx="1219200" cy="30480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E0386-035C-CDB3-BD1D-8EAAFC1DDF78}"/>
              </a:ext>
            </a:extLst>
          </p:cNvPr>
          <p:cNvSpPr txBox="1"/>
          <p:nvPr/>
        </p:nvSpPr>
        <p:spPr>
          <a:xfrm>
            <a:off x="2857500" y="56388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E597F-786C-2F86-F2FF-0DDCC6FB4F65}"/>
              </a:ext>
            </a:extLst>
          </p:cNvPr>
          <p:cNvSpPr txBox="1"/>
          <p:nvPr/>
        </p:nvSpPr>
        <p:spPr>
          <a:xfrm>
            <a:off x="7577096" y="563555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CAUSAL INFERENCE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EE2492-464E-22A2-76F9-35C3349693D1}"/>
              </a:ext>
            </a:extLst>
          </p:cNvPr>
          <p:cNvSpPr txBox="1"/>
          <p:nvPr/>
        </p:nvSpPr>
        <p:spPr>
          <a:xfrm>
            <a:off x="5295900" y="326442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01377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00D259-D293-7107-A238-D6C04DD9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RWE Buckets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2792F-35A9-21B5-A337-068AF132C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47200" y="64928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20425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4583ED-F364-40B3-B25B-483B5033DFA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20425A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B6348-C9D2-3D23-0E5A-F9F9880F879E}"/>
              </a:ext>
            </a:extLst>
          </p:cNvPr>
          <p:cNvSpPr txBox="1"/>
          <p:nvPr/>
        </p:nvSpPr>
        <p:spPr>
          <a:xfrm>
            <a:off x="5105400" y="1905001"/>
            <a:ext cx="2133600" cy="132343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Clinical characterization:</a:t>
            </a:r>
          </a:p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happened to them?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B92C4-6AC6-1B8C-317B-B81DE398DDF5}"/>
              </a:ext>
            </a:extLst>
          </p:cNvPr>
          <p:cNvSpPr txBox="1"/>
          <p:nvPr/>
        </p:nvSpPr>
        <p:spPr>
          <a:xfrm>
            <a:off x="2667000" y="4202350"/>
            <a:ext cx="21336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Patient-level prediction:</a:t>
            </a:r>
          </a:p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will happen to 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E4FE8-BF4F-E0CF-F2E6-D510913EA690}"/>
              </a:ext>
            </a:extLst>
          </p:cNvPr>
          <p:cNvSpPr txBox="1"/>
          <p:nvPr/>
        </p:nvSpPr>
        <p:spPr>
          <a:xfrm>
            <a:off x="7391400" y="4202350"/>
            <a:ext cx="2133600" cy="13234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Population-level effect estimation:</a:t>
            </a:r>
          </a:p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are the causal effects?</a:t>
            </a:r>
          </a:p>
        </p:txBody>
      </p:sp>
      <p:sp>
        <p:nvSpPr>
          <p:cNvPr id="8" name="Down Arrow 6">
            <a:extLst>
              <a:ext uri="{FF2B5EF4-FFF2-40B4-BE49-F238E27FC236}">
                <a16:creationId xmlns:a16="http://schemas.microsoft.com/office/drawing/2014/main" id="{E70413B4-7399-790A-997B-4D013F0AE65D}"/>
              </a:ext>
            </a:extLst>
          </p:cNvPr>
          <p:cNvSpPr/>
          <p:nvPr/>
        </p:nvSpPr>
        <p:spPr>
          <a:xfrm rot="2694299">
            <a:off x="4527460" y="3351498"/>
            <a:ext cx="304800" cy="762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Down Arrow 7">
            <a:extLst>
              <a:ext uri="{FF2B5EF4-FFF2-40B4-BE49-F238E27FC236}">
                <a16:creationId xmlns:a16="http://schemas.microsoft.com/office/drawing/2014/main" id="{723455E6-00A0-8AFD-542A-D00066F18D36}"/>
              </a:ext>
            </a:extLst>
          </p:cNvPr>
          <p:cNvSpPr/>
          <p:nvPr/>
        </p:nvSpPr>
        <p:spPr>
          <a:xfrm rot="18903485">
            <a:off x="7387407" y="3366195"/>
            <a:ext cx="304800" cy="7620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Left-Right Arrow 8">
            <a:extLst>
              <a:ext uri="{FF2B5EF4-FFF2-40B4-BE49-F238E27FC236}">
                <a16:creationId xmlns:a16="http://schemas.microsoft.com/office/drawing/2014/main" id="{B48E002E-7D9B-1092-5888-E52FB13E7592}"/>
              </a:ext>
            </a:extLst>
          </p:cNvPr>
          <p:cNvSpPr/>
          <p:nvPr/>
        </p:nvSpPr>
        <p:spPr>
          <a:xfrm>
            <a:off x="5486400" y="4711668"/>
            <a:ext cx="1219200" cy="30480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0E0386-035C-CDB3-BD1D-8EAAFC1DDF78}"/>
              </a:ext>
            </a:extLst>
          </p:cNvPr>
          <p:cNvSpPr txBox="1"/>
          <p:nvPr/>
        </p:nvSpPr>
        <p:spPr>
          <a:xfrm>
            <a:off x="2857500" y="56388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E597F-786C-2F86-F2FF-0DDCC6FB4F65}"/>
              </a:ext>
            </a:extLst>
          </p:cNvPr>
          <p:cNvSpPr txBox="1"/>
          <p:nvPr/>
        </p:nvSpPr>
        <p:spPr>
          <a:xfrm>
            <a:off x="7577096" y="5635559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CAUSAL INFERENCE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EE2492-464E-22A2-76F9-35C3349693D1}"/>
              </a:ext>
            </a:extLst>
          </p:cNvPr>
          <p:cNvSpPr txBox="1"/>
          <p:nvPr/>
        </p:nvSpPr>
        <p:spPr>
          <a:xfrm>
            <a:off x="5295900" y="3264426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OBSERVATION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E80020-38DA-7061-951F-BC1E01C7CE9F}"/>
              </a:ext>
            </a:extLst>
          </p:cNvPr>
          <p:cNvSpPr txBox="1"/>
          <p:nvPr/>
        </p:nvSpPr>
        <p:spPr>
          <a:xfrm>
            <a:off x="5004881" y="1401386"/>
            <a:ext cx="2334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DUS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A8B500-FF7A-E678-97B7-F2DFD891A4BD}"/>
              </a:ext>
            </a:extLst>
          </p:cNvPr>
          <p:cNvSpPr txBox="1"/>
          <p:nvPr/>
        </p:nvSpPr>
        <p:spPr>
          <a:xfrm>
            <a:off x="7391399" y="3595777"/>
            <a:ext cx="2576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RMM</a:t>
            </a:r>
          </a:p>
          <a:p>
            <a:pPr marL="0" marR="0" lvl="0" indent="0" algn="ct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EFFECTIVENESS</a:t>
            </a:r>
          </a:p>
        </p:txBody>
      </p:sp>
    </p:spTree>
    <p:extLst>
      <p:ext uri="{BB962C8B-B14F-4D97-AF65-F5344CB8AC3E}">
        <p14:creationId xmlns:p14="http://schemas.microsoft.com/office/powerpoint/2010/main" val="286786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7EF052-D748-2293-E35E-58CFA3DC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2649537"/>
            <a:ext cx="11232000" cy="27280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 the uptake of a new medicine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 how many people use a medicine/group at a given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 the trends in the use of a medicine/class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Understand the use of a medicine/group in different geographies, age groups, or healthcare settings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Maybe, monitor risk of drug shortages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A00DE-23B6-071A-A912-2EC9708F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C5A3B-8091-7BAD-5957-C33CABE4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7</a:t>
            </a:fld>
            <a:endParaRPr lang="en-GB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0E6EA0-8D8D-A732-D66C-5E206DDF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8" y="739774"/>
            <a:ext cx="11232000" cy="950913"/>
          </a:xfrm>
        </p:spPr>
        <p:txBody>
          <a:bodyPr/>
          <a:lstStyle/>
          <a:p>
            <a:r>
              <a:rPr lang="en-US" dirty="0"/>
              <a:t>Potential motivation for Descriptive DUS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At the population level …</a:t>
            </a:r>
          </a:p>
        </p:txBody>
      </p:sp>
    </p:spTree>
    <p:extLst>
      <p:ext uri="{BB962C8B-B14F-4D97-AF65-F5344CB8AC3E}">
        <p14:creationId xmlns:p14="http://schemas.microsoft.com/office/powerpoint/2010/main" val="332200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7EF052-D748-2293-E35E-58CFA3DC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2649536"/>
            <a:ext cx="11232000" cy="335937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Characterise</a:t>
            </a:r>
            <a:r>
              <a:rPr lang="en-US" sz="2400" dirty="0"/>
              <a:t> the users of a medicine: age, sex, comorbidities, potential indications, use of concomitant medicines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Analyse</a:t>
            </a:r>
            <a:r>
              <a:rPr lang="en-US" sz="2400" dirty="0"/>
              <a:t> how medicine/s are prescribed and used in routine care</a:t>
            </a:r>
          </a:p>
          <a:p>
            <a:pPr marL="700608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Duration of treatment</a:t>
            </a:r>
          </a:p>
          <a:p>
            <a:pPr marL="700608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Quantity</a:t>
            </a:r>
          </a:p>
          <a:p>
            <a:pPr marL="700608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Strength</a:t>
            </a:r>
          </a:p>
          <a:p>
            <a:pPr marL="700608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Dose, </a:t>
            </a:r>
            <a:r>
              <a:rPr lang="en-US" sz="2200" dirty="0" err="1"/>
              <a:t>etc</a:t>
            </a:r>
            <a:endParaRPr lang="en-US" sz="22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A00DE-23B6-071A-A912-2EC9708F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/>
              <a:t>Introduction of the DARWIN EU® Coordination Centre </a:t>
            </a:r>
            <a:endParaRPr lang="en-GB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C5A3B-8091-7BAD-5957-C33CABE4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8</a:t>
            </a:fld>
            <a:endParaRPr lang="en-GB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0E6EA0-8D8D-A732-D66C-5E206DDF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8" y="739774"/>
            <a:ext cx="11232000" cy="950913"/>
          </a:xfrm>
        </p:spPr>
        <p:txBody>
          <a:bodyPr/>
          <a:lstStyle/>
          <a:p>
            <a:r>
              <a:rPr lang="en-US" dirty="0"/>
              <a:t>Potential motivation for Descriptive DUS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At the person/patient level …</a:t>
            </a:r>
          </a:p>
        </p:txBody>
      </p:sp>
    </p:spTree>
    <p:extLst>
      <p:ext uri="{BB962C8B-B14F-4D97-AF65-F5344CB8AC3E}">
        <p14:creationId xmlns:p14="http://schemas.microsoft.com/office/powerpoint/2010/main" val="118387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7EF052-D748-2293-E35E-58CFA3DC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2649536"/>
            <a:ext cx="11232000" cy="330494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Aim to measure the impact of a regulatory action, e.g. change in indication or DHCP letter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Typically combining population- and patient-level assessments</a:t>
            </a:r>
          </a:p>
          <a:p>
            <a:pPr marL="70060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Change (decline?) in the use of a medicine after regulatory action</a:t>
            </a:r>
          </a:p>
          <a:p>
            <a:pPr marL="700608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Change in the characteristics of new drug users. E.g.:</a:t>
            </a:r>
          </a:p>
          <a:p>
            <a:pPr marL="1039267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Lower prevalence of new contraindication/s after change in label</a:t>
            </a:r>
            <a:endParaRPr lang="en-US" sz="1600" dirty="0"/>
          </a:p>
          <a:p>
            <a:pPr marL="1039267" lvl="2" indent="-342900">
              <a:buFont typeface="Arial" panose="020B0604020202020204" pitchFamily="34" charset="0"/>
              <a:buChar char="•"/>
            </a:pPr>
            <a:r>
              <a:rPr lang="en-US" sz="1800" dirty="0"/>
              <a:t>Lower % of users for ‘milder’ indication/s</a:t>
            </a:r>
          </a:p>
          <a:p>
            <a:pPr marL="1039267" lvl="2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A00DE-23B6-071A-A912-2EC9708F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en-US" dirty="0"/>
              <a:t>Introduction of the DARWIN EU® Coordination Centre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2C5A3B-8091-7BAD-5957-C33CABE4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68437-DC6C-443C-8387-7F3DABA73C17}" type="slidenum">
              <a:rPr lang="en-GB" altLang="en-US" smtClean="0"/>
              <a:pPr/>
              <a:t>9</a:t>
            </a:fld>
            <a:endParaRPr lang="en-GB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0E6EA0-8D8D-A732-D66C-5E206DDF6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8" y="739774"/>
            <a:ext cx="11232000" cy="950913"/>
          </a:xfrm>
        </p:spPr>
        <p:txBody>
          <a:bodyPr/>
          <a:lstStyle/>
          <a:p>
            <a:r>
              <a:rPr lang="en-US" dirty="0"/>
              <a:t>Potential motivation for Causal DUS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RMM Effectiveness</a:t>
            </a:r>
          </a:p>
        </p:txBody>
      </p:sp>
    </p:spTree>
    <p:extLst>
      <p:ext uri="{BB962C8B-B14F-4D97-AF65-F5344CB8AC3E}">
        <p14:creationId xmlns:p14="http://schemas.microsoft.com/office/powerpoint/2010/main" val="32387752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wide screen (Agency)">
  <a:themeElements>
    <a:clrScheme name="Neutral (Agency) (26 April 2011) 2">
      <a:dk1>
        <a:srgbClr val="000000"/>
      </a:dk1>
      <a:lt1>
        <a:srgbClr val="FFFFFF"/>
      </a:lt1>
      <a:dk2>
        <a:srgbClr val="003399"/>
      </a:dk2>
      <a:lt2>
        <a:srgbClr val="6D6F71"/>
      </a:lt2>
      <a:accent1>
        <a:srgbClr val="E1E3F2"/>
      </a:accent1>
      <a:accent2>
        <a:srgbClr val="E98300"/>
      </a:accent2>
      <a:accent3>
        <a:srgbClr val="FFFFFF"/>
      </a:accent3>
      <a:accent4>
        <a:srgbClr val="000000"/>
      </a:accent4>
      <a:accent5>
        <a:srgbClr val="EEEFF7"/>
      </a:accent5>
      <a:accent6>
        <a:srgbClr val="D37600"/>
      </a:accent6>
      <a:hlink>
        <a:srgbClr val="0098DB"/>
      </a:hlink>
      <a:folHlink>
        <a:srgbClr val="983222"/>
      </a:folHlink>
    </a:clrScheme>
    <a:fontScheme name="Neutral (Agency) (26 April 2011)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2000" tIns="72000" rIns="72000" bIns="720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2000" tIns="72000" rIns="72000" bIns="720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Neutral (Agency) (26 April 2011) 1">
        <a:dk1>
          <a:srgbClr val="404040"/>
        </a:dk1>
        <a:lt1>
          <a:srgbClr val="FFFFFF"/>
        </a:lt1>
        <a:dk2>
          <a:srgbClr val="003399"/>
        </a:dk2>
        <a:lt2>
          <a:srgbClr val="FFFFFF"/>
        </a:lt2>
        <a:accent1>
          <a:srgbClr val="E1E4F3"/>
        </a:accent1>
        <a:accent2>
          <a:srgbClr val="E98300"/>
        </a:accent2>
        <a:accent3>
          <a:srgbClr val="AAADCA"/>
        </a:accent3>
        <a:accent4>
          <a:srgbClr val="DADADA"/>
        </a:accent4>
        <a:accent5>
          <a:srgbClr val="EEEFF8"/>
        </a:accent5>
        <a:accent6>
          <a:srgbClr val="D37600"/>
        </a:accent6>
        <a:hlink>
          <a:srgbClr val="0098DB"/>
        </a:hlink>
        <a:folHlink>
          <a:srgbClr val="98322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utral (Agency) (26 April 2011) 2">
        <a:dk1>
          <a:srgbClr val="000000"/>
        </a:dk1>
        <a:lt1>
          <a:srgbClr val="FFFFFF"/>
        </a:lt1>
        <a:dk2>
          <a:srgbClr val="003399"/>
        </a:dk2>
        <a:lt2>
          <a:srgbClr val="6D6F71"/>
        </a:lt2>
        <a:accent1>
          <a:srgbClr val="E1E3F2"/>
        </a:accent1>
        <a:accent2>
          <a:srgbClr val="E98300"/>
        </a:accent2>
        <a:accent3>
          <a:srgbClr val="FFFFFF"/>
        </a:accent3>
        <a:accent4>
          <a:srgbClr val="000000"/>
        </a:accent4>
        <a:accent5>
          <a:srgbClr val="EEEFF7"/>
        </a:accent5>
        <a:accent6>
          <a:srgbClr val="D37600"/>
        </a:accent6>
        <a:hlink>
          <a:srgbClr val="0098DB"/>
        </a:hlink>
        <a:folHlink>
          <a:srgbClr val="98322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arwin Powerpoint Template (V1).potx" id="{82E0D9BF-765A-4FAA-BD45-35B443430611}" vid="{1B736914-6510-47AE-9A8E-70E8301945AB}"/>
    </a:ext>
  </a:extLst>
</a:theme>
</file>

<file path=ppt/theme/theme2.xml><?xml version="1.0" encoding="utf-8"?>
<a:theme xmlns:a="http://schemas.openxmlformats.org/drawingml/2006/main" name="1_Pl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991F14331DDB46A573DBB3C8C6E75B" ma:contentTypeVersion="8" ma:contentTypeDescription="Create a new document." ma:contentTypeScope="" ma:versionID="e63cff573eaa6296e672e0caceb1520d">
  <xsd:schema xmlns:xsd="http://www.w3.org/2001/XMLSchema" xmlns:xs="http://www.w3.org/2001/XMLSchema" xmlns:p="http://schemas.microsoft.com/office/2006/metadata/properties" xmlns:ns2="e40cd006-57ec-44e8-99b2-8d3f687b42f4" targetNamespace="http://schemas.microsoft.com/office/2006/metadata/properties" ma:root="true" ma:fieldsID="ffe69898ba79b2deaa357c4907797286" ns2:_="">
    <xsd:import namespace="e40cd006-57ec-44e8-99b2-8d3f687b42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0cd006-57ec-44e8-99b2-8d3f687b42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0DC839-AD9C-41EE-8F19-F9CAAE106B33}">
  <ds:schemaRefs>
    <ds:schemaRef ds:uri="2a89016c-c196-473d-a30c-1aad8fea0b7b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  <ds:schemaRef ds:uri="fcabcec8-6eab-48d3-ba81-f07be701da0c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B3C71AA-502A-435E-8C64-F578EE39DD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0cd006-57ec-44e8-99b2-8d3f687b42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1D2398A-65B1-4AF3-BAF1-ECA6CF2101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Darwin Powerpoint Template (V1)</Template>
  <TotalTime>1359</TotalTime>
  <Words>1319</Words>
  <Application>Microsoft Macintosh PowerPoint</Application>
  <PresentationFormat>Widescreen</PresentationFormat>
  <Paragraphs>182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Century Gothic</vt:lpstr>
      <vt:lpstr>Symbol</vt:lpstr>
      <vt:lpstr>system-ui</vt:lpstr>
      <vt:lpstr>Tahoma</vt:lpstr>
      <vt:lpstr>Times New Roman</vt:lpstr>
      <vt:lpstr>Verdana</vt:lpstr>
      <vt:lpstr>Default wide screen (Agency)</vt:lpstr>
      <vt:lpstr>1_Plain</vt:lpstr>
      <vt:lpstr>Introduction to Drug Utilisation Studies (in DARWIN EU®)</vt:lpstr>
      <vt:lpstr>Methods: what is DARWIN EU®?</vt:lpstr>
      <vt:lpstr>DARWIN EU® Catalogue of Standard Data Analyses</vt:lpstr>
      <vt:lpstr>DARWIN EU Current Data Partners</vt:lpstr>
      <vt:lpstr>RWE Buckets</vt:lpstr>
      <vt:lpstr>RWE Buckets</vt:lpstr>
      <vt:lpstr>Potential motivation for Descriptive DUS  - At the population level …</vt:lpstr>
      <vt:lpstr>Potential motivation for Descriptive DUS  - At the person/patient level …</vt:lpstr>
      <vt:lpstr>Potential motivation for Causal DUS  - RMM Effectiveness</vt:lpstr>
      <vt:lpstr>Walk before you run… Drug Exposure Diagnostics</vt:lpstr>
      <vt:lpstr>Standard Population-level DUS</vt:lpstr>
      <vt:lpstr>Standard Population-level DUS (2)</vt:lpstr>
      <vt:lpstr>Standard Population-level DUS (3)</vt:lpstr>
      <vt:lpstr>Standard Population-level DUS (4)</vt:lpstr>
      <vt:lpstr>Standard Patient/person-level DUS</vt:lpstr>
      <vt:lpstr>Standard Patient/person-level DUS (2)</vt:lpstr>
      <vt:lpstr>Standard Population-level DUS (3)</vt:lpstr>
      <vt:lpstr>Standard Population-level DUS (4)</vt:lpstr>
      <vt:lpstr>Analyses of RMM Effectiveness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Annika Jodicke</dc:creator>
  <cp:lastModifiedBy>Daniel Prieto Alhambra</cp:lastModifiedBy>
  <cp:revision>68</cp:revision>
  <dcterms:created xsi:type="dcterms:W3CDTF">2023-07-11T09:34:21Z</dcterms:created>
  <dcterms:modified xsi:type="dcterms:W3CDTF">2024-10-21T15:44:28Z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0x010100B4991F14331DDB46A573DBB3C8C6E75B</vt:lpwstr>
  </property>
</Properties>
</file>