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4" r:id="rId6"/>
    <p:sldId id="266" r:id="rId7"/>
    <p:sldId id="267" r:id="rId8"/>
    <p:sldId id="265" r:id="rId9"/>
    <p:sldId id="268" r:id="rId10"/>
    <p:sldId id="269" r:id="rId11"/>
    <p:sldId id="273" r:id="rId12"/>
    <p:sldId id="274" r:id="rId13"/>
    <p:sldId id="275" r:id="rId14"/>
    <p:sldId id="270" r:id="rId15"/>
    <p:sldId id="276"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3" d="100"/>
          <a:sy n="63" d="100"/>
        </p:scale>
        <p:origin x="6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3AC7-B5C7-43F4-ACFF-4C7830F3B8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7F0DA5-9F1B-413E-B45B-136634F29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0EBB3D9-F9BC-4016-AB85-03A5D3C757E4}"/>
              </a:ext>
            </a:extLst>
          </p:cNvPr>
          <p:cNvSpPr>
            <a:spLocks noGrp="1"/>
          </p:cNvSpPr>
          <p:nvPr>
            <p:ph type="dt" sz="half" idx="10"/>
          </p:nvPr>
        </p:nvSpPr>
        <p:spPr/>
        <p:txBody>
          <a:bodyPr/>
          <a:lstStyle/>
          <a:p>
            <a:fld id="{4C8BA3E3-4216-44C7-B9AE-085833176B32}" type="datetimeFigureOut">
              <a:rPr lang="en-GB" smtClean="0"/>
              <a:t>25/06/2020</a:t>
            </a:fld>
            <a:endParaRPr lang="en-GB"/>
          </a:p>
        </p:txBody>
      </p:sp>
      <p:sp>
        <p:nvSpPr>
          <p:cNvPr id="5" name="Footer Placeholder 4">
            <a:extLst>
              <a:ext uri="{FF2B5EF4-FFF2-40B4-BE49-F238E27FC236}">
                <a16:creationId xmlns:a16="http://schemas.microsoft.com/office/drawing/2014/main" id="{E970FAB5-91D4-465B-875A-A1EE1AD4E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0B8E35-0261-4EBA-ABBB-A97AE19DAAF9}"/>
              </a:ext>
            </a:extLst>
          </p:cNvPr>
          <p:cNvSpPr>
            <a:spLocks noGrp="1"/>
          </p:cNvSpPr>
          <p:nvPr>
            <p:ph type="sldNum" sz="quarter" idx="12"/>
          </p:nvPr>
        </p:nvSpPr>
        <p:spPr/>
        <p:txBody>
          <a:bodyPr/>
          <a:lstStyle/>
          <a:p>
            <a:fld id="{3DC28ABE-288C-4198-9A61-AA8A7F47A692}" type="slidenum">
              <a:rPr lang="en-GB" smtClean="0"/>
              <a:t>‹#›</a:t>
            </a:fld>
            <a:endParaRPr lang="en-GB"/>
          </a:p>
        </p:txBody>
      </p:sp>
    </p:spTree>
    <p:extLst>
      <p:ext uri="{BB962C8B-B14F-4D97-AF65-F5344CB8AC3E}">
        <p14:creationId xmlns:p14="http://schemas.microsoft.com/office/powerpoint/2010/main" val="211787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E8EF-6EE9-484B-B642-8AA999B55E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2ECD4A-84AF-4E6A-A49E-23C0497EE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97BA7C-5CA8-42BA-BAA8-6C227A1EDA22}"/>
              </a:ext>
            </a:extLst>
          </p:cNvPr>
          <p:cNvSpPr>
            <a:spLocks noGrp="1"/>
          </p:cNvSpPr>
          <p:nvPr>
            <p:ph type="dt" sz="half" idx="10"/>
          </p:nvPr>
        </p:nvSpPr>
        <p:spPr/>
        <p:txBody>
          <a:bodyPr/>
          <a:lstStyle/>
          <a:p>
            <a:fld id="{4C8BA3E3-4216-44C7-B9AE-085833176B32}" type="datetimeFigureOut">
              <a:rPr lang="en-GB" smtClean="0"/>
              <a:t>25/06/2020</a:t>
            </a:fld>
            <a:endParaRPr lang="en-GB"/>
          </a:p>
        </p:txBody>
      </p:sp>
      <p:sp>
        <p:nvSpPr>
          <p:cNvPr id="5" name="Footer Placeholder 4">
            <a:extLst>
              <a:ext uri="{FF2B5EF4-FFF2-40B4-BE49-F238E27FC236}">
                <a16:creationId xmlns:a16="http://schemas.microsoft.com/office/drawing/2014/main" id="{1C727D74-204A-4F23-A41A-62E719F971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B459E7-963F-42A7-B4E9-AD87E8EC263E}"/>
              </a:ext>
            </a:extLst>
          </p:cNvPr>
          <p:cNvSpPr>
            <a:spLocks noGrp="1"/>
          </p:cNvSpPr>
          <p:nvPr>
            <p:ph type="sldNum" sz="quarter" idx="12"/>
          </p:nvPr>
        </p:nvSpPr>
        <p:spPr/>
        <p:txBody>
          <a:bodyPr/>
          <a:lstStyle/>
          <a:p>
            <a:fld id="{3DC28ABE-288C-4198-9A61-AA8A7F47A692}" type="slidenum">
              <a:rPr lang="en-GB" smtClean="0"/>
              <a:t>‹#›</a:t>
            </a:fld>
            <a:endParaRPr lang="en-GB"/>
          </a:p>
        </p:txBody>
      </p:sp>
    </p:spTree>
    <p:extLst>
      <p:ext uri="{BB962C8B-B14F-4D97-AF65-F5344CB8AC3E}">
        <p14:creationId xmlns:p14="http://schemas.microsoft.com/office/powerpoint/2010/main" val="89798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6B5EEF-4C43-4CF8-B402-D17C4F91F1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FBF1D4C-631D-4C0F-916B-CC34A6672A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D7E8FA-3F1C-4C0A-AEBA-330C4B70492F}"/>
              </a:ext>
            </a:extLst>
          </p:cNvPr>
          <p:cNvSpPr>
            <a:spLocks noGrp="1"/>
          </p:cNvSpPr>
          <p:nvPr>
            <p:ph type="dt" sz="half" idx="10"/>
          </p:nvPr>
        </p:nvSpPr>
        <p:spPr/>
        <p:txBody>
          <a:bodyPr/>
          <a:lstStyle/>
          <a:p>
            <a:fld id="{4C8BA3E3-4216-44C7-B9AE-085833176B32}" type="datetimeFigureOut">
              <a:rPr lang="en-GB" smtClean="0"/>
              <a:t>25/06/2020</a:t>
            </a:fld>
            <a:endParaRPr lang="en-GB"/>
          </a:p>
        </p:txBody>
      </p:sp>
      <p:sp>
        <p:nvSpPr>
          <p:cNvPr id="5" name="Footer Placeholder 4">
            <a:extLst>
              <a:ext uri="{FF2B5EF4-FFF2-40B4-BE49-F238E27FC236}">
                <a16:creationId xmlns:a16="http://schemas.microsoft.com/office/drawing/2014/main" id="{FC68134E-0FF5-46B2-B5DA-663A631BBE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D8072D-FFA7-46FB-9B43-FD090CA3A699}"/>
              </a:ext>
            </a:extLst>
          </p:cNvPr>
          <p:cNvSpPr>
            <a:spLocks noGrp="1"/>
          </p:cNvSpPr>
          <p:nvPr>
            <p:ph type="sldNum" sz="quarter" idx="12"/>
          </p:nvPr>
        </p:nvSpPr>
        <p:spPr/>
        <p:txBody>
          <a:bodyPr/>
          <a:lstStyle/>
          <a:p>
            <a:fld id="{3DC28ABE-288C-4198-9A61-AA8A7F47A692}" type="slidenum">
              <a:rPr lang="en-GB" smtClean="0"/>
              <a:t>‹#›</a:t>
            </a:fld>
            <a:endParaRPr lang="en-GB"/>
          </a:p>
        </p:txBody>
      </p:sp>
    </p:spTree>
    <p:extLst>
      <p:ext uri="{BB962C8B-B14F-4D97-AF65-F5344CB8AC3E}">
        <p14:creationId xmlns:p14="http://schemas.microsoft.com/office/powerpoint/2010/main" val="365847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EC95-C6FB-4A68-AFE3-A4FA39239A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249830-9EB8-451A-9FE8-FF337E0863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B9312D-3ECD-405C-A484-2AD429D52E14}"/>
              </a:ext>
            </a:extLst>
          </p:cNvPr>
          <p:cNvSpPr>
            <a:spLocks noGrp="1"/>
          </p:cNvSpPr>
          <p:nvPr>
            <p:ph type="dt" sz="half" idx="10"/>
          </p:nvPr>
        </p:nvSpPr>
        <p:spPr/>
        <p:txBody>
          <a:bodyPr/>
          <a:lstStyle/>
          <a:p>
            <a:fld id="{4C8BA3E3-4216-44C7-B9AE-085833176B32}" type="datetimeFigureOut">
              <a:rPr lang="en-GB" smtClean="0"/>
              <a:t>25/06/2020</a:t>
            </a:fld>
            <a:endParaRPr lang="en-GB"/>
          </a:p>
        </p:txBody>
      </p:sp>
      <p:sp>
        <p:nvSpPr>
          <p:cNvPr id="5" name="Footer Placeholder 4">
            <a:extLst>
              <a:ext uri="{FF2B5EF4-FFF2-40B4-BE49-F238E27FC236}">
                <a16:creationId xmlns:a16="http://schemas.microsoft.com/office/drawing/2014/main" id="{56985132-F537-4BA7-9607-3BCCC90535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7BEA59-2B0D-4853-B86C-E31921C47FFD}"/>
              </a:ext>
            </a:extLst>
          </p:cNvPr>
          <p:cNvSpPr>
            <a:spLocks noGrp="1"/>
          </p:cNvSpPr>
          <p:nvPr>
            <p:ph type="sldNum" sz="quarter" idx="12"/>
          </p:nvPr>
        </p:nvSpPr>
        <p:spPr/>
        <p:txBody>
          <a:bodyPr/>
          <a:lstStyle/>
          <a:p>
            <a:fld id="{3DC28ABE-288C-4198-9A61-AA8A7F47A692}" type="slidenum">
              <a:rPr lang="en-GB" smtClean="0"/>
              <a:t>‹#›</a:t>
            </a:fld>
            <a:endParaRPr lang="en-GB"/>
          </a:p>
        </p:txBody>
      </p:sp>
    </p:spTree>
    <p:extLst>
      <p:ext uri="{BB962C8B-B14F-4D97-AF65-F5344CB8AC3E}">
        <p14:creationId xmlns:p14="http://schemas.microsoft.com/office/powerpoint/2010/main" val="326666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0421-0F35-4CF3-AE0C-2AEF4FBEC4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11B84D-460D-46DC-B5EE-C27D6FD828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E1CAC-37D6-49AC-A024-08DA51A9998F}"/>
              </a:ext>
            </a:extLst>
          </p:cNvPr>
          <p:cNvSpPr>
            <a:spLocks noGrp="1"/>
          </p:cNvSpPr>
          <p:nvPr>
            <p:ph type="dt" sz="half" idx="10"/>
          </p:nvPr>
        </p:nvSpPr>
        <p:spPr/>
        <p:txBody>
          <a:bodyPr/>
          <a:lstStyle/>
          <a:p>
            <a:fld id="{4C8BA3E3-4216-44C7-B9AE-085833176B32}" type="datetimeFigureOut">
              <a:rPr lang="en-GB" smtClean="0"/>
              <a:t>25/06/2020</a:t>
            </a:fld>
            <a:endParaRPr lang="en-GB"/>
          </a:p>
        </p:txBody>
      </p:sp>
      <p:sp>
        <p:nvSpPr>
          <p:cNvPr id="5" name="Footer Placeholder 4">
            <a:extLst>
              <a:ext uri="{FF2B5EF4-FFF2-40B4-BE49-F238E27FC236}">
                <a16:creationId xmlns:a16="http://schemas.microsoft.com/office/drawing/2014/main" id="{5ACE04D2-49B9-4866-BA2A-20A262129F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890DBB-9947-484F-9C12-5F0B4F15EC60}"/>
              </a:ext>
            </a:extLst>
          </p:cNvPr>
          <p:cNvSpPr>
            <a:spLocks noGrp="1"/>
          </p:cNvSpPr>
          <p:nvPr>
            <p:ph type="sldNum" sz="quarter" idx="12"/>
          </p:nvPr>
        </p:nvSpPr>
        <p:spPr/>
        <p:txBody>
          <a:bodyPr/>
          <a:lstStyle/>
          <a:p>
            <a:fld id="{3DC28ABE-288C-4198-9A61-AA8A7F47A692}" type="slidenum">
              <a:rPr lang="en-GB" smtClean="0"/>
              <a:t>‹#›</a:t>
            </a:fld>
            <a:endParaRPr lang="en-GB"/>
          </a:p>
        </p:txBody>
      </p:sp>
    </p:spTree>
    <p:extLst>
      <p:ext uri="{BB962C8B-B14F-4D97-AF65-F5344CB8AC3E}">
        <p14:creationId xmlns:p14="http://schemas.microsoft.com/office/powerpoint/2010/main" val="227699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C9B4-2D08-457C-A572-092C2980A1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0EDB6F-CAD0-4A23-8467-1355B19E8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C5CBC6-D677-4E6F-A70C-163CBE857B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720881-8F14-4082-AB09-35400C3F67C1}"/>
              </a:ext>
            </a:extLst>
          </p:cNvPr>
          <p:cNvSpPr>
            <a:spLocks noGrp="1"/>
          </p:cNvSpPr>
          <p:nvPr>
            <p:ph type="dt" sz="half" idx="10"/>
          </p:nvPr>
        </p:nvSpPr>
        <p:spPr/>
        <p:txBody>
          <a:bodyPr/>
          <a:lstStyle/>
          <a:p>
            <a:fld id="{4C8BA3E3-4216-44C7-B9AE-085833176B32}" type="datetimeFigureOut">
              <a:rPr lang="en-GB" smtClean="0"/>
              <a:t>25/06/2020</a:t>
            </a:fld>
            <a:endParaRPr lang="en-GB"/>
          </a:p>
        </p:txBody>
      </p:sp>
      <p:sp>
        <p:nvSpPr>
          <p:cNvPr id="6" name="Footer Placeholder 5">
            <a:extLst>
              <a:ext uri="{FF2B5EF4-FFF2-40B4-BE49-F238E27FC236}">
                <a16:creationId xmlns:a16="http://schemas.microsoft.com/office/drawing/2014/main" id="{24E36391-C1CB-4E4C-B84B-4350F3E797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D11019-6300-4D9C-B37C-41E7EBD803F0}"/>
              </a:ext>
            </a:extLst>
          </p:cNvPr>
          <p:cNvSpPr>
            <a:spLocks noGrp="1"/>
          </p:cNvSpPr>
          <p:nvPr>
            <p:ph type="sldNum" sz="quarter" idx="12"/>
          </p:nvPr>
        </p:nvSpPr>
        <p:spPr/>
        <p:txBody>
          <a:bodyPr/>
          <a:lstStyle/>
          <a:p>
            <a:fld id="{3DC28ABE-288C-4198-9A61-AA8A7F47A692}" type="slidenum">
              <a:rPr lang="en-GB" smtClean="0"/>
              <a:t>‹#›</a:t>
            </a:fld>
            <a:endParaRPr lang="en-GB"/>
          </a:p>
        </p:txBody>
      </p:sp>
    </p:spTree>
    <p:extLst>
      <p:ext uri="{BB962C8B-B14F-4D97-AF65-F5344CB8AC3E}">
        <p14:creationId xmlns:p14="http://schemas.microsoft.com/office/powerpoint/2010/main" val="160766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83BF-6B61-4E5F-95E6-E68D3A62CB4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201A99-0186-4132-97E0-CA879C7C8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49A37-B67C-40C1-BDAE-1580885891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D815984-EEE6-419A-A7D7-442603368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885CE9-FC57-493F-A43D-5761CC351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1DF17B-7328-47A5-B803-B8CB90215C81}"/>
              </a:ext>
            </a:extLst>
          </p:cNvPr>
          <p:cNvSpPr>
            <a:spLocks noGrp="1"/>
          </p:cNvSpPr>
          <p:nvPr>
            <p:ph type="dt" sz="half" idx="10"/>
          </p:nvPr>
        </p:nvSpPr>
        <p:spPr/>
        <p:txBody>
          <a:bodyPr/>
          <a:lstStyle/>
          <a:p>
            <a:fld id="{4C8BA3E3-4216-44C7-B9AE-085833176B32}" type="datetimeFigureOut">
              <a:rPr lang="en-GB" smtClean="0"/>
              <a:t>25/06/2020</a:t>
            </a:fld>
            <a:endParaRPr lang="en-GB"/>
          </a:p>
        </p:txBody>
      </p:sp>
      <p:sp>
        <p:nvSpPr>
          <p:cNvPr id="8" name="Footer Placeholder 7">
            <a:extLst>
              <a:ext uri="{FF2B5EF4-FFF2-40B4-BE49-F238E27FC236}">
                <a16:creationId xmlns:a16="http://schemas.microsoft.com/office/drawing/2014/main" id="{629147A1-87DB-4CA0-A9BC-5D69690B0D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BC908E8-AE4D-4943-99F2-6EBAFCA47EBE}"/>
              </a:ext>
            </a:extLst>
          </p:cNvPr>
          <p:cNvSpPr>
            <a:spLocks noGrp="1"/>
          </p:cNvSpPr>
          <p:nvPr>
            <p:ph type="sldNum" sz="quarter" idx="12"/>
          </p:nvPr>
        </p:nvSpPr>
        <p:spPr/>
        <p:txBody>
          <a:bodyPr/>
          <a:lstStyle/>
          <a:p>
            <a:fld id="{3DC28ABE-288C-4198-9A61-AA8A7F47A692}" type="slidenum">
              <a:rPr lang="en-GB" smtClean="0"/>
              <a:t>‹#›</a:t>
            </a:fld>
            <a:endParaRPr lang="en-GB"/>
          </a:p>
        </p:txBody>
      </p:sp>
    </p:spTree>
    <p:extLst>
      <p:ext uri="{BB962C8B-B14F-4D97-AF65-F5344CB8AC3E}">
        <p14:creationId xmlns:p14="http://schemas.microsoft.com/office/powerpoint/2010/main" val="425880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DCC2-B7E2-43B7-956E-3F634A22D8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FFA6A57-F345-47EE-B8DC-0DE675CA2BAC}"/>
              </a:ext>
            </a:extLst>
          </p:cNvPr>
          <p:cNvSpPr>
            <a:spLocks noGrp="1"/>
          </p:cNvSpPr>
          <p:nvPr>
            <p:ph type="dt" sz="half" idx="10"/>
          </p:nvPr>
        </p:nvSpPr>
        <p:spPr/>
        <p:txBody>
          <a:bodyPr/>
          <a:lstStyle/>
          <a:p>
            <a:fld id="{4C8BA3E3-4216-44C7-B9AE-085833176B32}" type="datetimeFigureOut">
              <a:rPr lang="en-GB" smtClean="0"/>
              <a:t>25/06/2020</a:t>
            </a:fld>
            <a:endParaRPr lang="en-GB"/>
          </a:p>
        </p:txBody>
      </p:sp>
      <p:sp>
        <p:nvSpPr>
          <p:cNvPr id="4" name="Footer Placeholder 3">
            <a:extLst>
              <a:ext uri="{FF2B5EF4-FFF2-40B4-BE49-F238E27FC236}">
                <a16:creationId xmlns:a16="http://schemas.microsoft.com/office/drawing/2014/main" id="{714BCE2D-5509-4DC1-BA31-1A28D030F6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146F8E-DCC0-49EE-AE50-89207C48841D}"/>
              </a:ext>
            </a:extLst>
          </p:cNvPr>
          <p:cNvSpPr>
            <a:spLocks noGrp="1"/>
          </p:cNvSpPr>
          <p:nvPr>
            <p:ph type="sldNum" sz="quarter" idx="12"/>
          </p:nvPr>
        </p:nvSpPr>
        <p:spPr/>
        <p:txBody>
          <a:bodyPr/>
          <a:lstStyle/>
          <a:p>
            <a:fld id="{3DC28ABE-288C-4198-9A61-AA8A7F47A692}" type="slidenum">
              <a:rPr lang="en-GB" smtClean="0"/>
              <a:t>‹#›</a:t>
            </a:fld>
            <a:endParaRPr lang="en-GB"/>
          </a:p>
        </p:txBody>
      </p:sp>
    </p:spTree>
    <p:extLst>
      <p:ext uri="{BB962C8B-B14F-4D97-AF65-F5344CB8AC3E}">
        <p14:creationId xmlns:p14="http://schemas.microsoft.com/office/powerpoint/2010/main" val="442153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773CE4-8289-4FA8-B8D9-2095EDD46CE7}"/>
              </a:ext>
            </a:extLst>
          </p:cNvPr>
          <p:cNvSpPr>
            <a:spLocks noGrp="1"/>
          </p:cNvSpPr>
          <p:nvPr>
            <p:ph type="dt" sz="half" idx="10"/>
          </p:nvPr>
        </p:nvSpPr>
        <p:spPr/>
        <p:txBody>
          <a:bodyPr/>
          <a:lstStyle/>
          <a:p>
            <a:fld id="{4C8BA3E3-4216-44C7-B9AE-085833176B32}" type="datetimeFigureOut">
              <a:rPr lang="en-GB" smtClean="0"/>
              <a:t>25/06/2020</a:t>
            </a:fld>
            <a:endParaRPr lang="en-GB"/>
          </a:p>
        </p:txBody>
      </p:sp>
      <p:sp>
        <p:nvSpPr>
          <p:cNvPr id="3" name="Footer Placeholder 2">
            <a:extLst>
              <a:ext uri="{FF2B5EF4-FFF2-40B4-BE49-F238E27FC236}">
                <a16:creationId xmlns:a16="http://schemas.microsoft.com/office/drawing/2014/main" id="{D9E2A66D-568C-4892-A2EE-872EAD8A73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59CADEA-2C33-4116-8F92-D6E8B0ED7053}"/>
              </a:ext>
            </a:extLst>
          </p:cNvPr>
          <p:cNvSpPr>
            <a:spLocks noGrp="1"/>
          </p:cNvSpPr>
          <p:nvPr>
            <p:ph type="sldNum" sz="quarter" idx="12"/>
          </p:nvPr>
        </p:nvSpPr>
        <p:spPr/>
        <p:txBody>
          <a:bodyPr/>
          <a:lstStyle/>
          <a:p>
            <a:fld id="{3DC28ABE-288C-4198-9A61-AA8A7F47A692}" type="slidenum">
              <a:rPr lang="en-GB" smtClean="0"/>
              <a:t>‹#›</a:t>
            </a:fld>
            <a:endParaRPr lang="en-GB"/>
          </a:p>
        </p:txBody>
      </p:sp>
    </p:spTree>
    <p:extLst>
      <p:ext uri="{BB962C8B-B14F-4D97-AF65-F5344CB8AC3E}">
        <p14:creationId xmlns:p14="http://schemas.microsoft.com/office/powerpoint/2010/main" val="422082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27B9-F683-466B-8C17-3BC2FDB5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5F8C0C-9E9E-4B81-8A5D-E7142D188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0441593-07F7-44EB-A88A-CC4CB92E3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ED3EC-64F5-44D3-907F-96B5AC3C623A}"/>
              </a:ext>
            </a:extLst>
          </p:cNvPr>
          <p:cNvSpPr>
            <a:spLocks noGrp="1"/>
          </p:cNvSpPr>
          <p:nvPr>
            <p:ph type="dt" sz="half" idx="10"/>
          </p:nvPr>
        </p:nvSpPr>
        <p:spPr/>
        <p:txBody>
          <a:bodyPr/>
          <a:lstStyle/>
          <a:p>
            <a:fld id="{4C8BA3E3-4216-44C7-B9AE-085833176B32}" type="datetimeFigureOut">
              <a:rPr lang="en-GB" smtClean="0"/>
              <a:t>25/06/2020</a:t>
            </a:fld>
            <a:endParaRPr lang="en-GB"/>
          </a:p>
        </p:txBody>
      </p:sp>
      <p:sp>
        <p:nvSpPr>
          <p:cNvPr id="6" name="Footer Placeholder 5">
            <a:extLst>
              <a:ext uri="{FF2B5EF4-FFF2-40B4-BE49-F238E27FC236}">
                <a16:creationId xmlns:a16="http://schemas.microsoft.com/office/drawing/2014/main" id="{B5A5ACA5-4B32-4210-AA20-A8F90F8BD8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6153D1-6FA1-4BB0-8311-BA27A7ACAE6A}"/>
              </a:ext>
            </a:extLst>
          </p:cNvPr>
          <p:cNvSpPr>
            <a:spLocks noGrp="1"/>
          </p:cNvSpPr>
          <p:nvPr>
            <p:ph type="sldNum" sz="quarter" idx="12"/>
          </p:nvPr>
        </p:nvSpPr>
        <p:spPr/>
        <p:txBody>
          <a:bodyPr/>
          <a:lstStyle/>
          <a:p>
            <a:fld id="{3DC28ABE-288C-4198-9A61-AA8A7F47A692}" type="slidenum">
              <a:rPr lang="en-GB" smtClean="0"/>
              <a:t>‹#›</a:t>
            </a:fld>
            <a:endParaRPr lang="en-GB"/>
          </a:p>
        </p:txBody>
      </p:sp>
    </p:spTree>
    <p:extLst>
      <p:ext uri="{BB962C8B-B14F-4D97-AF65-F5344CB8AC3E}">
        <p14:creationId xmlns:p14="http://schemas.microsoft.com/office/powerpoint/2010/main" val="366503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1DEE-D734-4E65-994E-0A15FF793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11B384E-D20E-42BC-ADA5-FAC1F3333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AFFF49D-0906-4D9E-9907-D1773D98F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D913A-82EB-4804-91CE-482937F7EF56}"/>
              </a:ext>
            </a:extLst>
          </p:cNvPr>
          <p:cNvSpPr>
            <a:spLocks noGrp="1"/>
          </p:cNvSpPr>
          <p:nvPr>
            <p:ph type="dt" sz="half" idx="10"/>
          </p:nvPr>
        </p:nvSpPr>
        <p:spPr/>
        <p:txBody>
          <a:bodyPr/>
          <a:lstStyle/>
          <a:p>
            <a:fld id="{4C8BA3E3-4216-44C7-B9AE-085833176B32}" type="datetimeFigureOut">
              <a:rPr lang="en-GB" smtClean="0"/>
              <a:t>25/06/2020</a:t>
            </a:fld>
            <a:endParaRPr lang="en-GB"/>
          </a:p>
        </p:txBody>
      </p:sp>
      <p:sp>
        <p:nvSpPr>
          <p:cNvPr id="6" name="Footer Placeholder 5">
            <a:extLst>
              <a:ext uri="{FF2B5EF4-FFF2-40B4-BE49-F238E27FC236}">
                <a16:creationId xmlns:a16="http://schemas.microsoft.com/office/drawing/2014/main" id="{CF7C779F-7DCB-4DAF-90FB-7CF6350CE3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895A58-93B7-41D8-A3A4-D62FFBAECEE7}"/>
              </a:ext>
            </a:extLst>
          </p:cNvPr>
          <p:cNvSpPr>
            <a:spLocks noGrp="1"/>
          </p:cNvSpPr>
          <p:nvPr>
            <p:ph type="sldNum" sz="quarter" idx="12"/>
          </p:nvPr>
        </p:nvSpPr>
        <p:spPr/>
        <p:txBody>
          <a:bodyPr/>
          <a:lstStyle/>
          <a:p>
            <a:fld id="{3DC28ABE-288C-4198-9A61-AA8A7F47A692}" type="slidenum">
              <a:rPr lang="en-GB" smtClean="0"/>
              <a:t>‹#›</a:t>
            </a:fld>
            <a:endParaRPr lang="en-GB"/>
          </a:p>
        </p:txBody>
      </p:sp>
    </p:spTree>
    <p:extLst>
      <p:ext uri="{BB962C8B-B14F-4D97-AF65-F5344CB8AC3E}">
        <p14:creationId xmlns:p14="http://schemas.microsoft.com/office/powerpoint/2010/main" val="327632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EF4CF-EE31-449F-8A9B-9D8EA9600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28F856-CE42-459C-B03A-1FD27626C0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2C3ABC-1774-40A0-B16B-502EC8A9C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BA3E3-4216-44C7-B9AE-085833176B32}" type="datetimeFigureOut">
              <a:rPr lang="en-GB" smtClean="0"/>
              <a:t>25/06/2020</a:t>
            </a:fld>
            <a:endParaRPr lang="en-GB"/>
          </a:p>
        </p:txBody>
      </p:sp>
      <p:sp>
        <p:nvSpPr>
          <p:cNvPr id="5" name="Footer Placeholder 4">
            <a:extLst>
              <a:ext uri="{FF2B5EF4-FFF2-40B4-BE49-F238E27FC236}">
                <a16:creationId xmlns:a16="http://schemas.microsoft.com/office/drawing/2014/main" id="{8875C832-362D-4904-9A78-8B077E680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E39DC1-8987-47CE-8B26-A426824587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28ABE-288C-4198-9A61-AA8A7F47A692}" type="slidenum">
              <a:rPr lang="en-GB" smtClean="0"/>
              <a:t>‹#›</a:t>
            </a:fld>
            <a:endParaRPr lang="en-GB"/>
          </a:p>
        </p:txBody>
      </p:sp>
    </p:spTree>
    <p:extLst>
      <p:ext uri="{BB962C8B-B14F-4D97-AF65-F5344CB8AC3E}">
        <p14:creationId xmlns:p14="http://schemas.microsoft.com/office/powerpoint/2010/main" val="3258255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investopedia.com/terms/a/adjusted_closing_price.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ranaroussi/yfina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44FD-D990-40C7-8707-0F6C568953AF}"/>
              </a:ext>
            </a:extLst>
          </p:cNvPr>
          <p:cNvSpPr>
            <a:spLocks noGrp="1"/>
          </p:cNvSpPr>
          <p:nvPr>
            <p:ph type="ctrTitle"/>
          </p:nvPr>
        </p:nvSpPr>
        <p:spPr/>
        <p:txBody>
          <a:bodyPr>
            <a:normAutofit/>
          </a:bodyPr>
          <a:lstStyle/>
          <a:p>
            <a:r>
              <a:rPr lang="en-GB" b="1" dirty="0" err="1"/>
              <a:t>Analyze</a:t>
            </a:r>
            <a:r>
              <a:rPr lang="en-GB" b="1" dirty="0"/>
              <a:t> Financial Data with Python Capstone</a:t>
            </a:r>
            <a:endParaRPr lang="en-GB" dirty="0"/>
          </a:p>
        </p:txBody>
      </p:sp>
      <p:sp>
        <p:nvSpPr>
          <p:cNvPr id="3" name="Subtitle 2">
            <a:extLst>
              <a:ext uri="{FF2B5EF4-FFF2-40B4-BE49-F238E27FC236}">
                <a16:creationId xmlns:a16="http://schemas.microsoft.com/office/drawing/2014/main" id="{1252AB50-500E-442E-A402-967935D0E2F8}"/>
              </a:ext>
            </a:extLst>
          </p:cNvPr>
          <p:cNvSpPr>
            <a:spLocks noGrp="1"/>
          </p:cNvSpPr>
          <p:nvPr>
            <p:ph type="subTitle" idx="1"/>
          </p:nvPr>
        </p:nvSpPr>
        <p:spPr/>
        <p:txBody>
          <a:bodyPr/>
          <a:lstStyle/>
          <a:p>
            <a:r>
              <a:rPr lang="en-GB" b="1" dirty="0"/>
              <a:t>Capstone project for the </a:t>
            </a:r>
            <a:r>
              <a:rPr lang="en-GB" b="1" dirty="0" err="1"/>
              <a:t>Analyze</a:t>
            </a:r>
            <a:r>
              <a:rPr lang="en-GB" b="1" dirty="0"/>
              <a:t> Financial Data with Python Skill Path.</a:t>
            </a:r>
          </a:p>
          <a:p>
            <a:br>
              <a:rPr lang="en-GB" dirty="0"/>
            </a:br>
            <a:r>
              <a:rPr lang="en-GB" dirty="0"/>
              <a:t>Josef Hazi</a:t>
            </a:r>
          </a:p>
        </p:txBody>
      </p:sp>
    </p:spTree>
    <p:extLst>
      <p:ext uri="{BB962C8B-B14F-4D97-AF65-F5344CB8AC3E}">
        <p14:creationId xmlns:p14="http://schemas.microsoft.com/office/powerpoint/2010/main" val="3173886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8EA9-0FA5-4163-BF1A-AA1B9E189644}"/>
              </a:ext>
            </a:extLst>
          </p:cNvPr>
          <p:cNvSpPr>
            <a:spLocks noGrp="1"/>
          </p:cNvSpPr>
          <p:nvPr>
            <p:ph type="title"/>
          </p:nvPr>
        </p:nvSpPr>
        <p:spPr/>
        <p:txBody>
          <a:bodyPr/>
          <a:lstStyle/>
          <a:p>
            <a:r>
              <a:rPr lang="en-GB" dirty="0"/>
              <a:t>Portfolio optimisation – efficient frontier</a:t>
            </a:r>
          </a:p>
        </p:txBody>
      </p:sp>
      <p:pic>
        <p:nvPicPr>
          <p:cNvPr id="5122" name="Picture 2">
            <a:extLst>
              <a:ext uri="{FF2B5EF4-FFF2-40B4-BE49-F238E27FC236}">
                <a16:creationId xmlns:a16="http://schemas.microsoft.com/office/drawing/2014/main" id="{AB43F6C3-359C-4B45-854F-26AB038D0A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0091" y="1825625"/>
            <a:ext cx="847181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43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72C7-2FCE-4205-A673-701EE097E452}"/>
              </a:ext>
            </a:extLst>
          </p:cNvPr>
          <p:cNvSpPr>
            <a:spLocks noGrp="1"/>
          </p:cNvSpPr>
          <p:nvPr>
            <p:ph type="title"/>
          </p:nvPr>
        </p:nvSpPr>
        <p:spPr/>
        <p:txBody>
          <a:bodyPr/>
          <a:lstStyle/>
          <a:p>
            <a:r>
              <a:rPr lang="en-GB" dirty="0"/>
              <a:t>Portfolio optimisation – efficient frontier</a:t>
            </a:r>
            <a:br>
              <a:rPr lang="en-GB" dirty="0"/>
            </a:br>
            <a:r>
              <a:rPr lang="en-GB" dirty="0"/>
              <a:t>- Highest return</a:t>
            </a:r>
          </a:p>
        </p:txBody>
      </p:sp>
      <p:sp>
        <p:nvSpPr>
          <p:cNvPr id="3" name="Content Placeholder 2">
            <a:extLst>
              <a:ext uri="{FF2B5EF4-FFF2-40B4-BE49-F238E27FC236}">
                <a16:creationId xmlns:a16="http://schemas.microsoft.com/office/drawing/2014/main" id="{B54CAEAB-39A6-4B98-A03B-38566C7BC7A1}"/>
              </a:ext>
            </a:extLst>
          </p:cNvPr>
          <p:cNvSpPr>
            <a:spLocks noGrp="1"/>
          </p:cNvSpPr>
          <p:nvPr>
            <p:ph idx="1"/>
          </p:nvPr>
        </p:nvSpPr>
        <p:spPr/>
        <p:txBody>
          <a:bodyPr/>
          <a:lstStyle/>
          <a:p>
            <a:r>
              <a:rPr lang="en-GB" dirty="0"/>
              <a:t>When we print the shape of the weights by print(</a:t>
            </a:r>
            <a:r>
              <a:rPr lang="en-GB" dirty="0" err="1"/>
              <a:t>weights.shape</a:t>
            </a:r>
            <a:r>
              <a:rPr lang="en-GB" dirty="0"/>
              <a:t>) we find out that the </a:t>
            </a:r>
            <a:r>
              <a:rPr lang="en-GB" dirty="0" err="1"/>
              <a:t>optimal_portfolio</a:t>
            </a:r>
            <a:r>
              <a:rPr lang="en-GB" dirty="0"/>
              <a:t> function only provides one </a:t>
            </a:r>
            <a:r>
              <a:rPr lang="en-GB" dirty="0" err="1"/>
              <a:t>suggeston</a:t>
            </a:r>
            <a:r>
              <a:rPr lang="en-GB" dirty="0"/>
              <a:t> and that’s the one with the highest return – this is useless since the portfolio of highest return is just 100% of the stock that had the best previous performance</a:t>
            </a:r>
          </a:p>
          <a:p>
            <a:endParaRPr lang="en-GB" dirty="0"/>
          </a:p>
        </p:txBody>
      </p:sp>
    </p:spTree>
    <p:extLst>
      <p:ext uri="{BB962C8B-B14F-4D97-AF65-F5344CB8AC3E}">
        <p14:creationId xmlns:p14="http://schemas.microsoft.com/office/powerpoint/2010/main" val="3867334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2540-93D4-4061-A8C3-199B6E41BCA5}"/>
              </a:ext>
            </a:extLst>
          </p:cNvPr>
          <p:cNvSpPr>
            <a:spLocks noGrp="1"/>
          </p:cNvSpPr>
          <p:nvPr>
            <p:ph type="title"/>
          </p:nvPr>
        </p:nvSpPr>
        <p:spPr/>
        <p:txBody>
          <a:bodyPr/>
          <a:lstStyle/>
          <a:p>
            <a:r>
              <a:rPr lang="en-GB" dirty="0"/>
              <a:t>Portfolio optimisation – efficient frontier</a:t>
            </a:r>
            <a:br>
              <a:rPr lang="en-GB" dirty="0"/>
            </a:br>
            <a:r>
              <a:rPr lang="en-GB" dirty="0"/>
              <a:t>- Lowest risk / best return </a:t>
            </a:r>
          </a:p>
        </p:txBody>
      </p:sp>
      <p:sp>
        <p:nvSpPr>
          <p:cNvPr id="3" name="Content Placeholder 2">
            <a:extLst>
              <a:ext uri="{FF2B5EF4-FFF2-40B4-BE49-F238E27FC236}">
                <a16:creationId xmlns:a16="http://schemas.microsoft.com/office/drawing/2014/main" id="{BF8785B9-27E8-4C1F-95AB-4CF402A23317}"/>
              </a:ext>
            </a:extLst>
          </p:cNvPr>
          <p:cNvSpPr>
            <a:spLocks noGrp="1"/>
          </p:cNvSpPr>
          <p:nvPr>
            <p:ph idx="1"/>
          </p:nvPr>
        </p:nvSpPr>
        <p:spPr/>
        <p:txBody>
          <a:bodyPr/>
          <a:lstStyle/>
          <a:p>
            <a:r>
              <a:rPr lang="en-GB" dirty="0"/>
              <a:t>In order to get low risk / good return portfolio we unfortunately have to use the sub-optimal “</a:t>
            </a:r>
            <a:r>
              <a:rPr lang="en-GB" dirty="0" err="1"/>
              <a:t>return_portfolios</a:t>
            </a:r>
            <a:r>
              <a:rPr lang="en-GB" dirty="0"/>
              <a:t>” function </a:t>
            </a:r>
          </a:p>
          <a:p>
            <a:r>
              <a:rPr lang="en-GB" dirty="0"/>
              <a:t>We specify the conditions for the risk and return:</a:t>
            </a:r>
          </a:p>
          <a:p>
            <a:endParaRPr lang="en-GB" dirty="0"/>
          </a:p>
        </p:txBody>
      </p:sp>
      <p:pic>
        <p:nvPicPr>
          <p:cNvPr id="4" name="Picture 3">
            <a:extLst>
              <a:ext uri="{FF2B5EF4-FFF2-40B4-BE49-F238E27FC236}">
                <a16:creationId xmlns:a16="http://schemas.microsoft.com/office/drawing/2014/main" id="{6225DD3C-2E1A-4261-9B15-9AB4851C9351}"/>
              </a:ext>
            </a:extLst>
          </p:cNvPr>
          <p:cNvPicPr>
            <a:picLocks noChangeAspect="1"/>
          </p:cNvPicPr>
          <p:nvPr/>
        </p:nvPicPr>
        <p:blipFill>
          <a:blip r:embed="rId2"/>
          <a:stretch>
            <a:fillRect/>
          </a:stretch>
        </p:blipFill>
        <p:spPr>
          <a:xfrm>
            <a:off x="352425" y="3577431"/>
            <a:ext cx="11487150" cy="847725"/>
          </a:xfrm>
          <a:prstGeom prst="rect">
            <a:avLst/>
          </a:prstGeom>
        </p:spPr>
      </p:pic>
    </p:spTree>
    <p:extLst>
      <p:ext uri="{BB962C8B-B14F-4D97-AF65-F5344CB8AC3E}">
        <p14:creationId xmlns:p14="http://schemas.microsoft.com/office/powerpoint/2010/main" val="78708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DE22-0B87-4456-AC26-8705341A5CEF}"/>
              </a:ext>
            </a:extLst>
          </p:cNvPr>
          <p:cNvSpPr>
            <a:spLocks noGrp="1"/>
          </p:cNvSpPr>
          <p:nvPr>
            <p:ph type="title"/>
          </p:nvPr>
        </p:nvSpPr>
        <p:spPr/>
        <p:txBody>
          <a:bodyPr/>
          <a:lstStyle/>
          <a:p>
            <a:r>
              <a:rPr lang="en-GB" dirty="0"/>
              <a:t>Portfolio optimisation – efficient frontier</a:t>
            </a:r>
            <a:br>
              <a:rPr lang="en-GB" dirty="0"/>
            </a:br>
            <a:r>
              <a:rPr lang="en-GB" dirty="0"/>
              <a:t>- Lowest risk / best return </a:t>
            </a:r>
          </a:p>
        </p:txBody>
      </p:sp>
      <p:pic>
        <p:nvPicPr>
          <p:cNvPr id="6" name="Content Placeholder 5">
            <a:extLst>
              <a:ext uri="{FF2B5EF4-FFF2-40B4-BE49-F238E27FC236}">
                <a16:creationId xmlns:a16="http://schemas.microsoft.com/office/drawing/2014/main" id="{0454480B-AFEE-4EF7-8C44-5E0AF892573C}"/>
              </a:ext>
            </a:extLst>
          </p:cNvPr>
          <p:cNvPicPr>
            <a:picLocks noGrp="1" noChangeAspect="1"/>
          </p:cNvPicPr>
          <p:nvPr>
            <p:ph sz="half" idx="1"/>
          </p:nvPr>
        </p:nvPicPr>
        <p:blipFill>
          <a:blip r:embed="rId2"/>
          <a:stretch>
            <a:fillRect/>
          </a:stretch>
        </p:blipFill>
        <p:spPr>
          <a:xfrm>
            <a:off x="838200" y="3252123"/>
            <a:ext cx="5181600" cy="1498342"/>
          </a:xfrm>
          <a:prstGeom prst="rect">
            <a:avLst/>
          </a:prstGeom>
        </p:spPr>
      </p:pic>
      <p:sp>
        <p:nvSpPr>
          <p:cNvPr id="5" name="Content Placeholder 4">
            <a:extLst>
              <a:ext uri="{FF2B5EF4-FFF2-40B4-BE49-F238E27FC236}">
                <a16:creationId xmlns:a16="http://schemas.microsoft.com/office/drawing/2014/main" id="{2263DBE4-E33E-44C0-B68E-4C50EB40A21E}"/>
              </a:ext>
            </a:extLst>
          </p:cNvPr>
          <p:cNvSpPr>
            <a:spLocks noGrp="1"/>
          </p:cNvSpPr>
          <p:nvPr>
            <p:ph sz="half" idx="2"/>
          </p:nvPr>
        </p:nvSpPr>
        <p:spPr/>
        <p:txBody>
          <a:bodyPr>
            <a:normAutofit lnSpcReduction="10000"/>
          </a:bodyPr>
          <a:lstStyle/>
          <a:p>
            <a:r>
              <a:rPr lang="en-GB" dirty="0"/>
              <a:t>AAPL : 11.6%</a:t>
            </a:r>
          </a:p>
          <a:p>
            <a:r>
              <a:rPr lang="en-GB" dirty="0"/>
              <a:t>AMZN: 33,34%</a:t>
            </a:r>
          </a:p>
          <a:p>
            <a:r>
              <a:rPr lang="en-GB" dirty="0"/>
              <a:t>EBAY: 17,17%</a:t>
            </a:r>
          </a:p>
          <a:p>
            <a:r>
              <a:rPr lang="en-GB" dirty="0"/>
              <a:t>FB: 3.6%</a:t>
            </a:r>
          </a:p>
          <a:p>
            <a:r>
              <a:rPr lang="en-GB" dirty="0"/>
              <a:t>GE: 3.45%</a:t>
            </a:r>
          </a:p>
          <a:p>
            <a:r>
              <a:rPr lang="en-GB" dirty="0"/>
              <a:t>GOOG: 1.02%</a:t>
            </a:r>
          </a:p>
          <a:p>
            <a:r>
              <a:rPr lang="en-GB" dirty="0"/>
              <a:t>INTC: 1.58%</a:t>
            </a:r>
          </a:p>
          <a:p>
            <a:r>
              <a:rPr lang="en-GB" dirty="0"/>
              <a:t>MSFT: 22.2%</a:t>
            </a:r>
          </a:p>
          <a:p>
            <a:r>
              <a:rPr lang="en-GB" dirty="0"/>
              <a:t>TSLA: 6%</a:t>
            </a:r>
          </a:p>
        </p:txBody>
      </p:sp>
    </p:spTree>
    <p:extLst>
      <p:ext uri="{BB962C8B-B14F-4D97-AF65-F5344CB8AC3E}">
        <p14:creationId xmlns:p14="http://schemas.microsoft.com/office/powerpoint/2010/main" val="36174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AF0A-E21B-4B58-9D3F-595ECF09D687}"/>
              </a:ext>
            </a:extLst>
          </p:cNvPr>
          <p:cNvSpPr>
            <a:spLocks noGrp="1"/>
          </p:cNvSpPr>
          <p:nvPr>
            <p:ph type="title"/>
          </p:nvPr>
        </p:nvSpPr>
        <p:spPr/>
        <p:txBody>
          <a:bodyPr/>
          <a:lstStyle/>
          <a:p>
            <a:r>
              <a:rPr lang="en-GB" dirty="0"/>
              <a:t>Portfolio optimisation – efficient frontier</a:t>
            </a:r>
          </a:p>
        </p:txBody>
      </p:sp>
      <p:sp>
        <p:nvSpPr>
          <p:cNvPr id="3" name="Content Placeholder 2">
            <a:extLst>
              <a:ext uri="{FF2B5EF4-FFF2-40B4-BE49-F238E27FC236}">
                <a16:creationId xmlns:a16="http://schemas.microsoft.com/office/drawing/2014/main" id="{0C8A34EC-8407-4DC1-8134-BDA64D8865CC}"/>
              </a:ext>
            </a:extLst>
          </p:cNvPr>
          <p:cNvSpPr>
            <a:spLocks noGrp="1"/>
          </p:cNvSpPr>
          <p:nvPr>
            <p:ph idx="1"/>
          </p:nvPr>
        </p:nvSpPr>
        <p:spPr/>
        <p:txBody>
          <a:bodyPr/>
          <a:lstStyle/>
          <a:p>
            <a:r>
              <a:rPr lang="en-GB" dirty="0"/>
              <a:t>To simplify the results we have plotted only 10 examples of optimised portfolios falling on the efficient frontier</a:t>
            </a:r>
          </a:p>
          <a:p>
            <a:r>
              <a:rPr lang="en-GB" dirty="0"/>
              <a:t>As we can see both the portfolio for least risk and the portfolio for highest return are 99.999% composed of Tesla</a:t>
            </a:r>
          </a:p>
          <a:p>
            <a:pPr lvl="1"/>
            <a:endParaRPr lang="en-GB" dirty="0"/>
          </a:p>
        </p:txBody>
      </p:sp>
    </p:spTree>
    <p:extLst>
      <p:ext uri="{BB962C8B-B14F-4D97-AF65-F5344CB8AC3E}">
        <p14:creationId xmlns:p14="http://schemas.microsoft.com/office/powerpoint/2010/main" val="2524484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4D9B-3AFB-4504-9EC3-D172E926027F}"/>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9B0EDD62-8C98-40E3-AD47-799D1070A706}"/>
              </a:ext>
            </a:extLst>
          </p:cNvPr>
          <p:cNvSpPr>
            <a:spLocks noGrp="1"/>
          </p:cNvSpPr>
          <p:nvPr>
            <p:ph idx="1"/>
          </p:nvPr>
        </p:nvSpPr>
        <p:spPr/>
        <p:txBody>
          <a:bodyPr>
            <a:normAutofit fontScale="92500" lnSpcReduction="10000"/>
          </a:bodyPr>
          <a:lstStyle/>
          <a:p>
            <a:r>
              <a:rPr lang="en-GB" dirty="0"/>
              <a:t>Whilst the “</a:t>
            </a:r>
            <a:r>
              <a:rPr lang="en-GB" dirty="0" err="1"/>
              <a:t>optimal_portfolio</a:t>
            </a:r>
            <a:r>
              <a:rPr lang="en-GB" dirty="0"/>
              <a:t>” function is great for visualising the efficient frontier and giving us idea for what kind of returns and risks to expect, it does not generate the weights of the optimised portfolios, it only generates the highest return portfolio</a:t>
            </a:r>
          </a:p>
          <a:p>
            <a:r>
              <a:rPr lang="en-GB" dirty="0"/>
              <a:t>However the highest return portfolio is 100% of the best performing stock from the previous data</a:t>
            </a:r>
          </a:p>
          <a:p>
            <a:r>
              <a:rPr lang="en-GB" dirty="0"/>
              <a:t>We need to use “</a:t>
            </a:r>
            <a:r>
              <a:rPr lang="en-GB" dirty="0" err="1"/>
              <a:t>return_portfolios</a:t>
            </a:r>
            <a:r>
              <a:rPr lang="en-GB" dirty="0"/>
              <a:t>” and specify expected risk and return to generate low-risk, high return portfolio approaching the efficient frontier</a:t>
            </a:r>
          </a:p>
          <a:p>
            <a:r>
              <a:rPr lang="en-GB" dirty="0"/>
              <a:t>One should also remember that past performance is not predictive of future results, just because Tesla did well last year, does not mean it will do well next year</a:t>
            </a:r>
          </a:p>
        </p:txBody>
      </p:sp>
    </p:spTree>
    <p:extLst>
      <p:ext uri="{BB962C8B-B14F-4D97-AF65-F5344CB8AC3E}">
        <p14:creationId xmlns:p14="http://schemas.microsoft.com/office/powerpoint/2010/main" val="1720785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1862-E3C7-436E-8E22-BEC485B1D10E}"/>
              </a:ext>
            </a:extLst>
          </p:cNvPr>
          <p:cNvSpPr>
            <a:spLocks noGrp="1"/>
          </p:cNvSpPr>
          <p:nvPr>
            <p:ph type="title"/>
          </p:nvPr>
        </p:nvSpPr>
        <p:spPr/>
        <p:txBody>
          <a:bodyPr/>
          <a:lstStyle/>
          <a:p>
            <a:r>
              <a:rPr lang="en-GB" dirty="0"/>
              <a:t>Notes 1</a:t>
            </a:r>
          </a:p>
        </p:txBody>
      </p:sp>
      <p:sp>
        <p:nvSpPr>
          <p:cNvPr id="3" name="Content Placeholder 2">
            <a:extLst>
              <a:ext uri="{FF2B5EF4-FFF2-40B4-BE49-F238E27FC236}">
                <a16:creationId xmlns:a16="http://schemas.microsoft.com/office/drawing/2014/main" id="{9B9BDAD1-9F52-42E0-8240-3ABEBDEEF303}"/>
              </a:ext>
            </a:extLst>
          </p:cNvPr>
          <p:cNvSpPr>
            <a:spLocks noGrp="1"/>
          </p:cNvSpPr>
          <p:nvPr>
            <p:ph idx="1"/>
          </p:nvPr>
        </p:nvSpPr>
        <p:spPr/>
        <p:txBody>
          <a:bodyPr/>
          <a:lstStyle/>
          <a:p>
            <a:r>
              <a:rPr lang="en-GB" dirty="0"/>
              <a:t>Note: in previous </a:t>
            </a:r>
            <a:r>
              <a:rPr lang="en-GB" dirty="0" err="1"/>
              <a:t>Codecademy</a:t>
            </a:r>
            <a:r>
              <a:rPr lang="en-GB" dirty="0"/>
              <a:t> projects we used “</a:t>
            </a:r>
            <a:r>
              <a:rPr lang="en-GB" dirty="0" err="1"/>
              <a:t>Adj</a:t>
            </a:r>
            <a:r>
              <a:rPr lang="en-GB" dirty="0"/>
              <a:t> Close” which means </a:t>
            </a:r>
            <a:r>
              <a:rPr lang="en-GB" b="1" dirty="0"/>
              <a:t>Adjusted Closing price</a:t>
            </a:r>
            <a:r>
              <a:rPr lang="en-GB" dirty="0"/>
              <a:t> </a:t>
            </a:r>
          </a:p>
          <a:p>
            <a:r>
              <a:rPr lang="en-GB" dirty="0">
                <a:hlinkClick r:id="rId2"/>
              </a:rPr>
              <a:t>https://www.investopedia.com/terms/a/adjusted_closing_price.asp</a:t>
            </a:r>
            <a:endParaRPr lang="en-GB" dirty="0"/>
          </a:p>
        </p:txBody>
      </p:sp>
    </p:spTree>
    <p:extLst>
      <p:ext uri="{BB962C8B-B14F-4D97-AF65-F5344CB8AC3E}">
        <p14:creationId xmlns:p14="http://schemas.microsoft.com/office/powerpoint/2010/main" val="1628798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E857-B858-4F44-A13C-10C649CC6FD0}"/>
              </a:ext>
            </a:extLst>
          </p:cNvPr>
          <p:cNvSpPr>
            <a:spLocks noGrp="1"/>
          </p:cNvSpPr>
          <p:nvPr>
            <p:ph type="title"/>
          </p:nvPr>
        </p:nvSpPr>
        <p:spPr/>
        <p:txBody>
          <a:bodyPr/>
          <a:lstStyle/>
          <a:p>
            <a:r>
              <a:rPr lang="en-GB" dirty="0"/>
              <a:t>Notes 2</a:t>
            </a:r>
          </a:p>
        </p:txBody>
      </p:sp>
      <p:sp>
        <p:nvSpPr>
          <p:cNvPr id="3" name="Content Placeholder 2">
            <a:extLst>
              <a:ext uri="{FF2B5EF4-FFF2-40B4-BE49-F238E27FC236}">
                <a16:creationId xmlns:a16="http://schemas.microsoft.com/office/drawing/2014/main" id="{4530A810-991F-4664-B55E-699DD0FFD404}"/>
              </a:ext>
            </a:extLst>
          </p:cNvPr>
          <p:cNvSpPr>
            <a:spLocks noGrp="1"/>
          </p:cNvSpPr>
          <p:nvPr>
            <p:ph idx="1"/>
          </p:nvPr>
        </p:nvSpPr>
        <p:spPr>
          <a:xfrm>
            <a:off x="838200" y="1825625"/>
            <a:ext cx="6305550" cy="4351338"/>
          </a:xfrm>
        </p:spPr>
        <p:txBody>
          <a:bodyPr/>
          <a:lstStyle/>
          <a:p>
            <a:r>
              <a:rPr lang="en-GB"/>
              <a:t>There’s much more data you can get from Yahoo Finance</a:t>
            </a:r>
          </a:p>
          <a:p>
            <a:r>
              <a:rPr lang="en-GB">
                <a:hlinkClick r:id="rId2"/>
              </a:rPr>
              <a:t>https://github.com/ranaroussi/yfinance</a:t>
            </a:r>
            <a:endParaRPr lang="en-GB" dirty="0"/>
          </a:p>
        </p:txBody>
      </p:sp>
      <p:pic>
        <p:nvPicPr>
          <p:cNvPr id="4" name="Picture 3">
            <a:extLst>
              <a:ext uri="{FF2B5EF4-FFF2-40B4-BE49-F238E27FC236}">
                <a16:creationId xmlns:a16="http://schemas.microsoft.com/office/drawing/2014/main" id="{A58E9B56-4264-4779-88F7-44500FACEA05}"/>
              </a:ext>
            </a:extLst>
          </p:cNvPr>
          <p:cNvPicPr>
            <a:picLocks noChangeAspect="1"/>
          </p:cNvPicPr>
          <p:nvPr/>
        </p:nvPicPr>
        <p:blipFill>
          <a:blip r:embed="rId3"/>
          <a:stretch>
            <a:fillRect/>
          </a:stretch>
        </p:blipFill>
        <p:spPr>
          <a:xfrm>
            <a:off x="7500316" y="0"/>
            <a:ext cx="4182717" cy="6858000"/>
          </a:xfrm>
          <a:prstGeom prst="rect">
            <a:avLst/>
          </a:prstGeom>
        </p:spPr>
      </p:pic>
    </p:spTree>
    <p:extLst>
      <p:ext uri="{BB962C8B-B14F-4D97-AF65-F5344CB8AC3E}">
        <p14:creationId xmlns:p14="http://schemas.microsoft.com/office/powerpoint/2010/main" val="254860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5687-0D15-4F57-B37E-C5F5CE28EA40}"/>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CA9B5C40-FD2E-400F-91FA-30F498664B5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3769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C535-7F9F-482D-BCDE-B18C19573C49}"/>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E6D173DF-32CB-400F-B0BB-03740EE1F984}"/>
              </a:ext>
            </a:extLst>
          </p:cNvPr>
          <p:cNvSpPr>
            <a:spLocks noGrp="1"/>
          </p:cNvSpPr>
          <p:nvPr>
            <p:ph idx="1"/>
          </p:nvPr>
        </p:nvSpPr>
        <p:spPr/>
        <p:txBody>
          <a:bodyPr/>
          <a:lstStyle/>
          <a:p>
            <a:pPr marL="514350" indent="-514350">
              <a:buFont typeface="+mj-lt"/>
              <a:buAutoNum type="arabicPeriod"/>
            </a:pPr>
            <a:r>
              <a:rPr lang="en-GB" dirty="0"/>
              <a:t>Data import</a:t>
            </a:r>
          </a:p>
          <a:p>
            <a:pPr marL="514350" indent="-514350">
              <a:buFont typeface="+mj-lt"/>
              <a:buAutoNum type="arabicPeriod"/>
            </a:pPr>
            <a:r>
              <a:rPr lang="en-GB" dirty="0"/>
              <a:t>Initial data analysis</a:t>
            </a:r>
          </a:p>
          <a:p>
            <a:pPr marL="514350" indent="-514350">
              <a:buFont typeface="+mj-lt"/>
              <a:buAutoNum type="arabicPeriod"/>
            </a:pPr>
            <a:r>
              <a:rPr lang="en-GB" dirty="0"/>
              <a:t>Data analysis and discussion</a:t>
            </a:r>
          </a:p>
          <a:p>
            <a:pPr marL="514350" indent="-514350">
              <a:buFont typeface="+mj-lt"/>
              <a:buAutoNum type="arabicPeriod"/>
            </a:pPr>
            <a:r>
              <a:rPr lang="en-GB" dirty="0"/>
              <a:t>Portfolio optimisation </a:t>
            </a:r>
          </a:p>
          <a:p>
            <a:pPr marL="514350" indent="-514350">
              <a:buFont typeface="+mj-lt"/>
              <a:buAutoNum type="arabicPeriod"/>
            </a:pPr>
            <a:r>
              <a:rPr lang="en-GB" dirty="0"/>
              <a:t>Conclusion</a:t>
            </a:r>
          </a:p>
        </p:txBody>
      </p:sp>
    </p:spTree>
    <p:extLst>
      <p:ext uri="{BB962C8B-B14F-4D97-AF65-F5344CB8AC3E}">
        <p14:creationId xmlns:p14="http://schemas.microsoft.com/office/powerpoint/2010/main" val="136858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B770-6730-48CA-BB6E-ADA355C890AB}"/>
              </a:ext>
            </a:extLst>
          </p:cNvPr>
          <p:cNvSpPr>
            <a:spLocks noGrp="1"/>
          </p:cNvSpPr>
          <p:nvPr>
            <p:ph type="title"/>
          </p:nvPr>
        </p:nvSpPr>
        <p:spPr/>
        <p:txBody>
          <a:bodyPr/>
          <a:lstStyle/>
          <a:p>
            <a:r>
              <a:rPr lang="en-GB" dirty="0"/>
              <a:t>Data import</a:t>
            </a:r>
          </a:p>
        </p:txBody>
      </p:sp>
      <p:sp>
        <p:nvSpPr>
          <p:cNvPr id="3" name="Content Placeholder 2">
            <a:extLst>
              <a:ext uri="{FF2B5EF4-FFF2-40B4-BE49-F238E27FC236}">
                <a16:creationId xmlns:a16="http://schemas.microsoft.com/office/drawing/2014/main" id="{6501161E-A688-41ED-B693-FB0AFF24FF28}"/>
              </a:ext>
            </a:extLst>
          </p:cNvPr>
          <p:cNvSpPr>
            <a:spLocks noGrp="1"/>
          </p:cNvSpPr>
          <p:nvPr>
            <p:ph idx="1"/>
          </p:nvPr>
        </p:nvSpPr>
        <p:spPr/>
        <p:txBody>
          <a:bodyPr/>
          <a:lstStyle/>
          <a:p>
            <a:r>
              <a:rPr lang="en-GB" dirty="0"/>
              <a:t>Could use </a:t>
            </a:r>
            <a:r>
              <a:rPr lang="en-GB" dirty="0" err="1"/>
              <a:t>Tiingo</a:t>
            </a:r>
            <a:r>
              <a:rPr lang="en-GB" dirty="0"/>
              <a:t> + Pandas </a:t>
            </a:r>
            <a:r>
              <a:rPr lang="en-GB" dirty="0" err="1"/>
              <a:t>DataReader</a:t>
            </a:r>
            <a:r>
              <a:rPr lang="en-GB" dirty="0"/>
              <a:t> / or Yahoo Finance</a:t>
            </a:r>
          </a:p>
          <a:p>
            <a:r>
              <a:rPr lang="en-GB" dirty="0"/>
              <a:t>Can use </a:t>
            </a:r>
            <a:r>
              <a:rPr lang="en-GB" dirty="0" err="1"/>
              <a:t>get_data_yahoo</a:t>
            </a:r>
            <a:r>
              <a:rPr lang="en-GB" dirty="0"/>
              <a:t> function instead of using an API</a:t>
            </a:r>
          </a:p>
          <a:p>
            <a:pPr lvl="1"/>
            <a:r>
              <a:rPr lang="en-GB" dirty="0" err="1"/>
              <a:t>stock_data</a:t>
            </a:r>
            <a:r>
              <a:rPr lang="en-GB" dirty="0"/>
              <a:t> = </a:t>
            </a:r>
            <a:r>
              <a:rPr lang="en-GB" dirty="0" err="1"/>
              <a:t>pdr.get_data_yahoo</a:t>
            </a:r>
            <a:r>
              <a:rPr lang="en-GB" dirty="0"/>
              <a:t>(symbols, </a:t>
            </a:r>
            <a:r>
              <a:rPr lang="en-GB" dirty="0" err="1"/>
              <a:t>start_date</a:t>
            </a:r>
            <a:r>
              <a:rPr lang="en-GB" dirty="0"/>
              <a:t>, </a:t>
            </a:r>
            <a:r>
              <a:rPr lang="en-GB" dirty="0" err="1"/>
              <a:t>end_date</a:t>
            </a:r>
            <a:r>
              <a:rPr lang="en-GB" dirty="0"/>
              <a:t>)</a:t>
            </a:r>
          </a:p>
          <a:p>
            <a:r>
              <a:rPr lang="en-GB" dirty="0"/>
              <a:t>Time period: 1.1.2019 until today </a:t>
            </a:r>
          </a:p>
          <a:p>
            <a:r>
              <a:rPr lang="en-GB" dirty="0"/>
              <a:t>Chose these companies: ["MSFT","INTC", "AMZN", "EBAY", "AAPL", "GOOG", "FB", "TSLA", "GE"]</a:t>
            </a:r>
          </a:p>
          <a:p>
            <a:pPr lvl="1"/>
            <a:r>
              <a:rPr lang="en-GB" dirty="0">
                <a:solidFill>
                  <a:srgbClr val="FF0000"/>
                </a:solidFill>
              </a:rPr>
              <a:t>Would like to know how to find the ticker symbols easily though</a:t>
            </a:r>
          </a:p>
        </p:txBody>
      </p:sp>
    </p:spTree>
    <p:extLst>
      <p:ext uri="{BB962C8B-B14F-4D97-AF65-F5344CB8AC3E}">
        <p14:creationId xmlns:p14="http://schemas.microsoft.com/office/powerpoint/2010/main" val="8310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32A5-D32A-4E02-B812-0CCBC4D7477F}"/>
              </a:ext>
            </a:extLst>
          </p:cNvPr>
          <p:cNvSpPr>
            <a:spLocks noGrp="1"/>
          </p:cNvSpPr>
          <p:nvPr>
            <p:ph type="title"/>
          </p:nvPr>
        </p:nvSpPr>
        <p:spPr/>
        <p:txBody>
          <a:bodyPr/>
          <a:lstStyle/>
          <a:p>
            <a:r>
              <a:rPr lang="en-GB" dirty="0"/>
              <a:t>Initial data analysis – big picture</a:t>
            </a:r>
          </a:p>
        </p:txBody>
      </p:sp>
      <p:sp>
        <p:nvSpPr>
          <p:cNvPr id="4" name="Content Placeholder 3">
            <a:extLst>
              <a:ext uri="{FF2B5EF4-FFF2-40B4-BE49-F238E27FC236}">
                <a16:creationId xmlns:a16="http://schemas.microsoft.com/office/drawing/2014/main" id="{1A3E25DA-5521-42A3-8E86-241B2135C9BD}"/>
              </a:ext>
            </a:extLst>
          </p:cNvPr>
          <p:cNvSpPr>
            <a:spLocks noGrp="1"/>
          </p:cNvSpPr>
          <p:nvPr>
            <p:ph sz="half" idx="1"/>
          </p:nvPr>
        </p:nvSpPr>
        <p:spPr/>
        <p:txBody>
          <a:bodyPr/>
          <a:lstStyle/>
          <a:p>
            <a:r>
              <a:rPr lang="en-GB" dirty="0"/>
              <a:t>When we plot the Adjusted Closing Price data we can notice the events around Black Thursday in March 2020 as well as following recovery thanks to Fed QE</a:t>
            </a:r>
          </a:p>
          <a:p>
            <a:r>
              <a:rPr lang="en-GB" dirty="0" err="1"/>
              <a:t>Adjuste</a:t>
            </a:r>
            <a:r>
              <a:rPr lang="en-GB" dirty="0"/>
              <a:t> Closing Price (ACP) is price adjusted for corporate actions such as dividends </a:t>
            </a:r>
            <a:r>
              <a:rPr lang="en-GB" dirty="0" err="1"/>
              <a:t>payouts</a:t>
            </a:r>
            <a:r>
              <a:rPr lang="en-GB" dirty="0"/>
              <a:t>, stock splits etc.</a:t>
            </a:r>
          </a:p>
        </p:txBody>
      </p:sp>
      <p:pic>
        <p:nvPicPr>
          <p:cNvPr id="2050" name="Picture 2">
            <a:extLst>
              <a:ext uri="{FF2B5EF4-FFF2-40B4-BE49-F238E27FC236}">
                <a16:creationId xmlns:a16="http://schemas.microsoft.com/office/drawing/2014/main" id="{F939B552-10E6-4318-B7FC-5E44461CEFA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54178" y="2248294"/>
            <a:ext cx="5017643" cy="350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1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F457B8-EF44-4ACB-93F4-51CA88441ED9}"/>
              </a:ext>
            </a:extLst>
          </p:cNvPr>
          <p:cNvSpPr>
            <a:spLocks noGrp="1"/>
          </p:cNvSpPr>
          <p:nvPr>
            <p:ph type="title"/>
          </p:nvPr>
        </p:nvSpPr>
        <p:spPr/>
        <p:txBody>
          <a:bodyPr/>
          <a:lstStyle/>
          <a:p>
            <a:r>
              <a:rPr lang="en-GB" dirty="0"/>
              <a:t>Initial data analysis – return vs risk</a:t>
            </a:r>
          </a:p>
        </p:txBody>
      </p:sp>
      <p:sp>
        <p:nvSpPr>
          <p:cNvPr id="6" name="Text Placeholder 5">
            <a:extLst>
              <a:ext uri="{FF2B5EF4-FFF2-40B4-BE49-F238E27FC236}">
                <a16:creationId xmlns:a16="http://schemas.microsoft.com/office/drawing/2014/main" id="{2DF2D934-0FAE-4DB1-A6CE-F31BE153E6E6}"/>
              </a:ext>
            </a:extLst>
          </p:cNvPr>
          <p:cNvSpPr>
            <a:spLocks noGrp="1"/>
          </p:cNvSpPr>
          <p:nvPr>
            <p:ph type="body" idx="1"/>
          </p:nvPr>
        </p:nvSpPr>
        <p:spPr/>
        <p:txBody>
          <a:bodyPr/>
          <a:lstStyle/>
          <a:p>
            <a:r>
              <a:rPr lang="en-GB" dirty="0"/>
              <a:t>Daily mean returns based on ACP</a:t>
            </a:r>
          </a:p>
        </p:txBody>
      </p:sp>
      <p:sp>
        <p:nvSpPr>
          <p:cNvPr id="8" name="Text Placeholder 7">
            <a:extLst>
              <a:ext uri="{FF2B5EF4-FFF2-40B4-BE49-F238E27FC236}">
                <a16:creationId xmlns:a16="http://schemas.microsoft.com/office/drawing/2014/main" id="{629B31C5-E967-45D3-8A7D-ED9EED50918B}"/>
              </a:ext>
            </a:extLst>
          </p:cNvPr>
          <p:cNvSpPr>
            <a:spLocks noGrp="1"/>
          </p:cNvSpPr>
          <p:nvPr>
            <p:ph type="body" sz="quarter" idx="3"/>
          </p:nvPr>
        </p:nvSpPr>
        <p:spPr/>
        <p:txBody>
          <a:bodyPr/>
          <a:lstStyle/>
          <a:p>
            <a:r>
              <a:rPr lang="en-GB" dirty="0"/>
              <a:t>Variance of ACP</a:t>
            </a:r>
          </a:p>
        </p:txBody>
      </p:sp>
      <p:pic>
        <p:nvPicPr>
          <p:cNvPr id="3074" name="Picture 2">
            <a:extLst>
              <a:ext uri="{FF2B5EF4-FFF2-40B4-BE49-F238E27FC236}">
                <a16:creationId xmlns:a16="http://schemas.microsoft.com/office/drawing/2014/main" id="{035A709B-338F-472B-9038-BEB678E15DB0}"/>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86729" y="2670587"/>
            <a:ext cx="4954129" cy="33535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659ECBF-7BEC-4075-9036-CDEC609AA6D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78102" y="2670587"/>
            <a:ext cx="5081158" cy="335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24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491C-2E5D-452C-93DB-866AF92140F8}"/>
              </a:ext>
            </a:extLst>
          </p:cNvPr>
          <p:cNvSpPr>
            <a:spLocks noGrp="1"/>
          </p:cNvSpPr>
          <p:nvPr>
            <p:ph type="title"/>
          </p:nvPr>
        </p:nvSpPr>
        <p:spPr/>
        <p:txBody>
          <a:bodyPr/>
          <a:lstStyle/>
          <a:p>
            <a:r>
              <a:rPr lang="en-GB" dirty="0"/>
              <a:t>Data analysis – correlation of returns and covariance of risks</a:t>
            </a:r>
          </a:p>
        </p:txBody>
      </p:sp>
      <p:sp>
        <p:nvSpPr>
          <p:cNvPr id="3" name="Text Placeholder 2">
            <a:extLst>
              <a:ext uri="{FF2B5EF4-FFF2-40B4-BE49-F238E27FC236}">
                <a16:creationId xmlns:a16="http://schemas.microsoft.com/office/drawing/2014/main" id="{DF400C06-0320-4E1D-8911-85ECB4A21E56}"/>
              </a:ext>
            </a:extLst>
          </p:cNvPr>
          <p:cNvSpPr>
            <a:spLocks noGrp="1"/>
          </p:cNvSpPr>
          <p:nvPr>
            <p:ph type="body" idx="1"/>
          </p:nvPr>
        </p:nvSpPr>
        <p:spPr/>
        <p:txBody>
          <a:bodyPr/>
          <a:lstStyle/>
          <a:p>
            <a:r>
              <a:rPr lang="en-GB" dirty="0"/>
              <a:t>Correlation</a:t>
            </a:r>
          </a:p>
        </p:txBody>
      </p:sp>
      <p:graphicFrame>
        <p:nvGraphicFramePr>
          <p:cNvPr id="7" name="Content Placeholder 6">
            <a:extLst>
              <a:ext uri="{FF2B5EF4-FFF2-40B4-BE49-F238E27FC236}">
                <a16:creationId xmlns:a16="http://schemas.microsoft.com/office/drawing/2014/main" id="{51D7A877-46DC-4DAE-9598-9EBD6FB9072F}"/>
              </a:ext>
            </a:extLst>
          </p:cNvPr>
          <p:cNvGraphicFramePr>
            <a:graphicFrameLocks noGrp="1"/>
          </p:cNvGraphicFramePr>
          <p:nvPr>
            <p:ph sz="half" idx="2"/>
          </p:nvPr>
        </p:nvGraphicFramePr>
        <p:xfrm>
          <a:off x="839787" y="2729094"/>
          <a:ext cx="5157790" cy="3236550"/>
        </p:xfrm>
        <a:graphic>
          <a:graphicData uri="http://schemas.openxmlformats.org/drawingml/2006/table">
            <a:tbl>
              <a:tblPr/>
              <a:tblGrid>
                <a:gridCol w="515779">
                  <a:extLst>
                    <a:ext uri="{9D8B030D-6E8A-4147-A177-3AD203B41FA5}">
                      <a16:colId xmlns:a16="http://schemas.microsoft.com/office/drawing/2014/main" val="1775892725"/>
                    </a:ext>
                  </a:extLst>
                </a:gridCol>
                <a:gridCol w="515779">
                  <a:extLst>
                    <a:ext uri="{9D8B030D-6E8A-4147-A177-3AD203B41FA5}">
                      <a16:colId xmlns:a16="http://schemas.microsoft.com/office/drawing/2014/main" val="1161497295"/>
                    </a:ext>
                  </a:extLst>
                </a:gridCol>
                <a:gridCol w="515779">
                  <a:extLst>
                    <a:ext uri="{9D8B030D-6E8A-4147-A177-3AD203B41FA5}">
                      <a16:colId xmlns:a16="http://schemas.microsoft.com/office/drawing/2014/main" val="272279531"/>
                    </a:ext>
                  </a:extLst>
                </a:gridCol>
                <a:gridCol w="515779">
                  <a:extLst>
                    <a:ext uri="{9D8B030D-6E8A-4147-A177-3AD203B41FA5}">
                      <a16:colId xmlns:a16="http://schemas.microsoft.com/office/drawing/2014/main" val="4068964838"/>
                    </a:ext>
                  </a:extLst>
                </a:gridCol>
                <a:gridCol w="515779">
                  <a:extLst>
                    <a:ext uri="{9D8B030D-6E8A-4147-A177-3AD203B41FA5}">
                      <a16:colId xmlns:a16="http://schemas.microsoft.com/office/drawing/2014/main" val="2064349049"/>
                    </a:ext>
                  </a:extLst>
                </a:gridCol>
                <a:gridCol w="515779">
                  <a:extLst>
                    <a:ext uri="{9D8B030D-6E8A-4147-A177-3AD203B41FA5}">
                      <a16:colId xmlns:a16="http://schemas.microsoft.com/office/drawing/2014/main" val="426591041"/>
                    </a:ext>
                  </a:extLst>
                </a:gridCol>
                <a:gridCol w="515779">
                  <a:extLst>
                    <a:ext uri="{9D8B030D-6E8A-4147-A177-3AD203B41FA5}">
                      <a16:colId xmlns:a16="http://schemas.microsoft.com/office/drawing/2014/main" val="1045837940"/>
                    </a:ext>
                  </a:extLst>
                </a:gridCol>
                <a:gridCol w="515779">
                  <a:extLst>
                    <a:ext uri="{9D8B030D-6E8A-4147-A177-3AD203B41FA5}">
                      <a16:colId xmlns:a16="http://schemas.microsoft.com/office/drawing/2014/main" val="1332487258"/>
                    </a:ext>
                  </a:extLst>
                </a:gridCol>
                <a:gridCol w="515779">
                  <a:extLst>
                    <a:ext uri="{9D8B030D-6E8A-4147-A177-3AD203B41FA5}">
                      <a16:colId xmlns:a16="http://schemas.microsoft.com/office/drawing/2014/main" val="2543411844"/>
                    </a:ext>
                  </a:extLst>
                </a:gridCol>
                <a:gridCol w="515779">
                  <a:extLst>
                    <a:ext uri="{9D8B030D-6E8A-4147-A177-3AD203B41FA5}">
                      <a16:colId xmlns:a16="http://schemas.microsoft.com/office/drawing/2014/main" val="4111326166"/>
                    </a:ext>
                  </a:extLst>
                </a:gridCol>
              </a:tblGrid>
              <a:tr h="179401">
                <a:tc>
                  <a:txBody>
                    <a:bodyPr/>
                    <a:lstStyle/>
                    <a:p>
                      <a:pPr algn="r" fontAlgn="ctr"/>
                      <a:r>
                        <a:rPr lang="en-GB" sz="900" b="1">
                          <a:effectLst/>
                        </a:rPr>
                        <a:t>Symbols</a:t>
                      </a:r>
                    </a:p>
                  </a:txBody>
                  <a:tcPr marL="44850" marR="44850" marT="22425" marB="22425" anchor="ctr">
                    <a:lnL>
                      <a:noFill/>
                    </a:lnL>
                    <a:lnR>
                      <a:noFill/>
                    </a:lnR>
                    <a:lnT>
                      <a:noFill/>
                    </a:lnT>
                    <a:lnB>
                      <a:noFill/>
                    </a:lnB>
                    <a:solidFill>
                      <a:srgbClr val="FFFFFF"/>
                    </a:solidFill>
                  </a:tcPr>
                </a:tc>
                <a:tc>
                  <a:txBody>
                    <a:bodyPr/>
                    <a:lstStyle/>
                    <a:p>
                      <a:pPr algn="r" fontAlgn="ctr"/>
                      <a:r>
                        <a:rPr lang="en-GB" sz="900" b="1">
                          <a:effectLst/>
                        </a:rPr>
                        <a:t>AAPL</a:t>
                      </a:r>
                    </a:p>
                  </a:txBody>
                  <a:tcPr marL="44850" marR="44850" marT="22425" marB="22425" anchor="ctr">
                    <a:lnL>
                      <a:noFill/>
                    </a:lnL>
                    <a:lnR>
                      <a:noFill/>
                    </a:lnR>
                    <a:lnT>
                      <a:noFill/>
                    </a:lnT>
                    <a:lnB>
                      <a:noFill/>
                    </a:lnB>
                    <a:solidFill>
                      <a:srgbClr val="FFFFFF"/>
                    </a:solidFill>
                  </a:tcPr>
                </a:tc>
                <a:tc>
                  <a:txBody>
                    <a:bodyPr/>
                    <a:lstStyle/>
                    <a:p>
                      <a:pPr algn="r" fontAlgn="ctr"/>
                      <a:r>
                        <a:rPr lang="en-GB" sz="900" b="1">
                          <a:effectLst/>
                        </a:rPr>
                        <a:t>AMZN</a:t>
                      </a:r>
                    </a:p>
                  </a:txBody>
                  <a:tcPr marL="44850" marR="44850" marT="22425" marB="22425" anchor="ctr">
                    <a:lnL>
                      <a:noFill/>
                    </a:lnL>
                    <a:lnR>
                      <a:noFill/>
                    </a:lnR>
                    <a:lnT>
                      <a:noFill/>
                    </a:lnT>
                    <a:lnB>
                      <a:noFill/>
                    </a:lnB>
                    <a:solidFill>
                      <a:srgbClr val="FFFFFF"/>
                    </a:solidFill>
                  </a:tcPr>
                </a:tc>
                <a:tc>
                  <a:txBody>
                    <a:bodyPr/>
                    <a:lstStyle/>
                    <a:p>
                      <a:pPr algn="r" fontAlgn="ctr"/>
                      <a:r>
                        <a:rPr lang="en-GB" sz="900" b="1">
                          <a:effectLst/>
                        </a:rPr>
                        <a:t>EBAY</a:t>
                      </a:r>
                    </a:p>
                  </a:txBody>
                  <a:tcPr marL="44850" marR="44850" marT="22425" marB="22425" anchor="ctr">
                    <a:lnL>
                      <a:noFill/>
                    </a:lnL>
                    <a:lnR>
                      <a:noFill/>
                    </a:lnR>
                    <a:lnT>
                      <a:noFill/>
                    </a:lnT>
                    <a:lnB>
                      <a:noFill/>
                    </a:lnB>
                    <a:solidFill>
                      <a:srgbClr val="FFFFFF"/>
                    </a:solidFill>
                  </a:tcPr>
                </a:tc>
                <a:tc>
                  <a:txBody>
                    <a:bodyPr/>
                    <a:lstStyle/>
                    <a:p>
                      <a:pPr algn="r" fontAlgn="ctr"/>
                      <a:r>
                        <a:rPr lang="en-GB" sz="900" b="1">
                          <a:effectLst/>
                        </a:rPr>
                        <a:t>FB</a:t>
                      </a:r>
                    </a:p>
                  </a:txBody>
                  <a:tcPr marL="44850" marR="44850" marT="22425" marB="22425" anchor="ctr">
                    <a:lnL>
                      <a:noFill/>
                    </a:lnL>
                    <a:lnR>
                      <a:noFill/>
                    </a:lnR>
                    <a:lnT>
                      <a:noFill/>
                    </a:lnT>
                    <a:lnB>
                      <a:noFill/>
                    </a:lnB>
                    <a:solidFill>
                      <a:srgbClr val="FFFFFF"/>
                    </a:solidFill>
                  </a:tcPr>
                </a:tc>
                <a:tc>
                  <a:txBody>
                    <a:bodyPr/>
                    <a:lstStyle/>
                    <a:p>
                      <a:pPr algn="r" fontAlgn="ctr"/>
                      <a:r>
                        <a:rPr lang="en-GB" sz="900" b="1">
                          <a:effectLst/>
                        </a:rPr>
                        <a:t>GE</a:t>
                      </a:r>
                    </a:p>
                  </a:txBody>
                  <a:tcPr marL="44850" marR="44850" marT="22425" marB="22425" anchor="ctr">
                    <a:lnL>
                      <a:noFill/>
                    </a:lnL>
                    <a:lnR>
                      <a:noFill/>
                    </a:lnR>
                    <a:lnT>
                      <a:noFill/>
                    </a:lnT>
                    <a:lnB>
                      <a:noFill/>
                    </a:lnB>
                    <a:solidFill>
                      <a:srgbClr val="FFFFFF"/>
                    </a:solidFill>
                  </a:tcPr>
                </a:tc>
                <a:tc>
                  <a:txBody>
                    <a:bodyPr/>
                    <a:lstStyle/>
                    <a:p>
                      <a:pPr algn="r" fontAlgn="ctr"/>
                      <a:r>
                        <a:rPr lang="en-GB" sz="900" b="1">
                          <a:effectLst/>
                        </a:rPr>
                        <a:t>GOOG</a:t>
                      </a:r>
                    </a:p>
                  </a:txBody>
                  <a:tcPr marL="44850" marR="44850" marT="22425" marB="22425" anchor="ctr">
                    <a:lnL>
                      <a:noFill/>
                    </a:lnL>
                    <a:lnR>
                      <a:noFill/>
                    </a:lnR>
                    <a:lnT>
                      <a:noFill/>
                    </a:lnT>
                    <a:lnB>
                      <a:noFill/>
                    </a:lnB>
                    <a:solidFill>
                      <a:srgbClr val="FFFFFF"/>
                    </a:solidFill>
                  </a:tcPr>
                </a:tc>
                <a:tc>
                  <a:txBody>
                    <a:bodyPr/>
                    <a:lstStyle/>
                    <a:p>
                      <a:pPr algn="r" fontAlgn="ctr"/>
                      <a:r>
                        <a:rPr lang="en-GB" sz="900" b="1">
                          <a:effectLst/>
                        </a:rPr>
                        <a:t>INTC</a:t>
                      </a:r>
                    </a:p>
                  </a:txBody>
                  <a:tcPr marL="44850" marR="44850" marT="22425" marB="22425" anchor="ctr">
                    <a:lnL>
                      <a:noFill/>
                    </a:lnL>
                    <a:lnR>
                      <a:noFill/>
                    </a:lnR>
                    <a:lnT>
                      <a:noFill/>
                    </a:lnT>
                    <a:lnB>
                      <a:noFill/>
                    </a:lnB>
                    <a:solidFill>
                      <a:srgbClr val="FFFFFF"/>
                    </a:solidFill>
                  </a:tcPr>
                </a:tc>
                <a:tc>
                  <a:txBody>
                    <a:bodyPr/>
                    <a:lstStyle/>
                    <a:p>
                      <a:pPr algn="r" fontAlgn="ctr"/>
                      <a:r>
                        <a:rPr lang="en-GB" sz="900" b="1">
                          <a:effectLst/>
                        </a:rPr>
                        <a:t>MSFT</a:t>
                      </a:r>
                    </a:p>
                  </a:txBody>
                  <a:tcPr marL="44850" marR="44850" marT="22425" marB="22425" anchor="ctr">
                    <a:lnL>
                      <a:noFill/>
                    </a:lnL>
                    <a:lnR>
                      <a:noFill/>
                    </a:lnR>
                    <a:lnT>
                      <a:noFill/>
                    </a:lnT>
                    <a:lnB>
                      <a:noFill/>
                    </a:lnB>
                    <a:solidFill>
                      <a:srgbClr val="FFFFFF"/>
                    </a:solidFill>
                  </a:tcPr>
                </a:tc>
                <a:tc>
                  <a:txBody>
                    <a:bodyPr/>
                    <a:lstStyle/>
                    <a:p>
                      <a:pPr algn="r" fontAlgn="ctr"/>
                      <a:r>
                        <a:rPr lang="en-GB" sz="900" b="1">
                          <a:effectLst/>
                        </a:rPr>
                        <a:t>TSLA</a:t>
                      </a:r>
                    </a:p>
                  </a:txBody>
                  <a:tcPr marL="44850" marR="44850" marT="22425" marB="22425" anchor="ctr">
                    <a:lnL>
                      <a:noFill/>
                    </a:lnL>
                    <a:lnR>
                      <a:noFill/>
                    </a:lnR>
                    <a:lnT>
                      <a:noFill/>
                    </a:lnT>
                    <a:lnB>
                      <a:noFill/>
                    </a:lnB>
                    <a:solidFill>
                      <a:srgbClr val="FFFFFF"/>
                    </a:solidFill>
                  </a:tcPr>
                </a:tc>
                <a:extLst>
                  <a:ext uri="{0D108BD9-81ED-4DB2-BD59-A6C34878D82A}">
                    <a16:rowId xmlns:a16="http://schemas.microsoft.com/office/drawing/2014/main" val="2591640083"/>
                  </a:ext>
                </a:extLst>
              </a:tr>
              <a:tr h="179401">
                <a:tc>
                  <a:txBody>
                    <a:bodyPr/>
                    <a:lstStyle/>
                    <a:p>
                      <a:pPr algn="r" fontAlgn="ctr"/>
                      <a:r>
                        <a:rPr lang="en-GB" sz="900" b="1">
                          <a:effectLst/>
                        </a:rPr>
                        <a:t>Symbols</a:t>
                      </a:r>
                    </a:p>
                  </a:txBody>
                  <a:tcPr marL="44850" marR="44850" marT="22425" marB="22425" anchor="ctr">
                    <a:lnL>
                      <a:noFill/>
                    </a:lnL>
                    <a:lnR>
                      <a:noFill/>
                    </a:lnR>
                    <a:lnT>
                      <a:noFill/>
                    </a:lnT>
                    <a:lnB>
                      <a:noFill/>
                    </a:lnB>
                    <a:solidFill>
                      <a:srgbClr val="FFFFFF"/>
                    </a:solidFill>
                  </a:tcPr>
                </a:tc>
                <a:tc>
                  <a:txBody>
                    <a:bodyPr/>
                    <a:lstStyle/>
                    <a:p>
                      <a:pPr algn="r" fontAlgn="ctr"/>
                      <a:endParaRPr lang="en-GB" sz="900" b="1">
                        <a:effectLst/>
                      </a:endParaRPr>
                    </a:p>
                  </a:txBody>
                  <a:tcPr marL="44850" marR="44850" marT="22425" marB="22425" anchor="ctr">
                    <a:lnL>
                      <a:noFill/>
                    </a:lnL>
                    <a:lnR>
                      <a:noFill/>
                    </a:lnR>
                    <a:lnT>
                      <a:noFill/>
                    </a:lnT>
                    <a:lnB>
                      <a:noFill/>
                    </a:lnB>
                    <a:solidFill>
                      <a:srgbClr val="FFFFFF"/>
                    </a:solidFill>
                  </a:tcPr>
                </a:tc>
                <a:tc>
                  <a:txBody>
                    <a:bodyPr/>
                    <a:lstStyle/>
                    <a:p>
                      <a:pPr algn="r" fontAlgn="ctr"/>
                      <a:endParaRPr lang="en-GB" sz="900" b="1">
                        <a:effectLst/>
                      </a:endParaRPr>
                    </a:p>
                  </a:txBody>
                  <a:tcPr marL="44850" marR="44850" marT="22425" marB="22425" anchor="ctr">
                    <a:lnL>
                      <a:noFill/>
                    </a:lnL>
                    <a:lnR>
                      <a:noFill/>
                    </a:lnR>
                    <a:lnT>
                      <a:noFill/>
                    </a:lnT>
                    <a:lnB>
                      <a:noFill/>
                    </a:lnB>
                    <a:solidFill>
                      <a:srgbClr val="FFFFFF"/>
                    </a:solidFill>
                  </a:tcPr>
                </a:tc>
                <a:tc>
                  <a:txBody>
                    <a:bodyPr/>
                    <a:lstStyle/>
                    <a:p>
                      <a:pPr algn="r" fontAlgn="ctr"/>
                      <a:endParaRPr lang="en-GB" sz="900" b="1">
                        <a:effectLst/>
                      </a:endParaRPr>
                    </a:p>
                  </a:txBody>
                  <a:tcPr marL="44850" marR="44850" marT="22425" marB="22425" anchor="ctr">
                    <a:lnL>
                      <a:noFill/>
                    </a:lnL>
                    <a:lnR>
                      <a:noFill/>
                    </a:lnR>
                    <a:lnT>
                      <a:noFill/>
                    </a:lnT>
                    <a:lnB>
                      <a:noFill/>
                    </a:lnB>
                    <a:solidFill>
                      <a:srgbClr val="FFFFFF"/>
                    </a:solidFill>
                  </a:tcPr>
                </a:tc>
                <a:tc>
                  <a:txBody>
                    <a:bodyPr/>
                    <a:lstStyle/>
                    <a:p>
                      <a:pPr algn="r" fontAlgn="ctr"/>
                      <a:endParaRPr lang="en-GB" sz="900" b="1">
                        <a:effectLst/>
                      </a:endParaRPr>
                    </a:p>
                  </a:txBody>
                  <a:tcPr marL="44850" marR="44850" marT="22425" marB="22425" anchor="ctr">
                    <a:lnL>
                      <a:noFill/>
                    </a:lnL>
                    <a:lnR>
                      <a:noFill/>
                    </a:lnR>
                    <a:lnT>
                      <a:noFill/>
                    </a:lnT>
                    <a:lnB>
                      <a:noFill/>
                    </a:lnB>
                    <a:solidFill>
                      <a:srgbClr val="FFFFFF"/>
                    </a:solidFill>
                  </a:tcPr>
                </a:tc>
                <a:tc>
                  <a:txBody>
                    <a:bodyPr/>
                    <a:lstStyle/>
                    <a:p>
                      <a:pPr algn="r" fontAlgn="ctr"/>
                      <a:endParaRPr lang="en-GB" sz="900" b="1">
                        <a:effectLst/>
                      </a:endParaRPr>
                    </a:p>
                  </a:txBody>
                  <a:tcPr marL="44850" marR="44850" marT="22425" marB="22425" anchor="ctr">
                    <a:lnL>
                      <a:noFill/>
                    </a:lnL>
                    <a:lnR>
                      <a:noFill/>
                    </a:lnR>
                    <a:lnT>
                      <a:noFill/>
                    </a:lnT>
                    <a:lnB>
                      <a:noFill/>
                    </a:lnB>
                    <a:solidFill>
                      <a:srgbClr val="FFFFFF"/>
                    </a:solidFill>
                  </a:tcPr>
                </a:tc>
                <a:tc>
                  <a:txBody>
                    <a:bodyPr/>
                    <a:lstStyle/>
                    <a:p>
                      <a:pPr algn="r" fontAlgn="ctr"/>
                      <a:endParaRPr lang="en-GB" sz="900" b="1">
                        <a:effectLst/>
                      </a:endParaRPr>
                    </a:p>
                  </a:txBody>
                  <a:tcPr marL="44850" marR="44850" marT="22425" marB="22425" anchor="ctr">
                    <a:lnL>
                      <a:noFill/>
                    </a:lnL>
                    <a:lnR>
                      <a:noFill/>
                    </a:lnR>
                    <a:lnT>
                      <a:noFill/>
                    </a:lnT>
                    <a:lnB>
                      <a:noFill/>
                    </a:lnB>
                    <a:solidFill>
                      <a:srgbClr val="FFFFFF"/>
                    </a:solidFill>
                  </a:tcPr>
                </a:tc>
                <a:tc>
                  <a:txBody>
                    <a:bodyPr/>
                    <a:lstStyle/>
                    <a:p>
                      <a:pPr algn="r" fontAlgn="ctr"/>
                      <a:endParaRPr lang="en-GB" sz="900" b="1">
                        <a:effectLst/>
                      </a:endParaRPr>
                    </a:p>
                  </a:txBody>
                  <a:tcPr marL="44850" marR="44850" marT="22425" marB="22425" anchor="ctr">
                    <a:lnL>
                      <a:noFill/>
                    </a:lnL>
                    <a:lnR>
                      <a:noFill/>
                    </a:lnR>
                    <a:lnT>
                      <a:noFill/>
                    </a:lnT>
                    <a:lnB>
                      <a:noFill/>
                    </a:lnB>
                    <a:solidFill>
                      <a:srgbClr val="FFFFFF"/>
                    </a:solidFill>
                  </a:tcPr>
                </a:tc>
                <a:tc>
                  <a:txBody>
                    <a:bodyPr/>
                    <a:lstStyle/>
                    <a:p>
                      <a:pPr algn="r" fontAlgn="ctr"/>
                      <a:endParaRPr lang="en-GB" sz="900" b="1">
                        <a:effectLst/>
                      </a:endParaRPr>
                    </a:p>
                  </a:txBody>
                  <a:tcPr marL="44850" marR="44850" marT="22425" marB="22425" anchor="ctr">
                    <a:lnL>
                      <a:noFill/>
                    </a:lnL>
                    <a:lnR>
                      <a:noFill/>
                    </a:lnR>
                    <a:lnT>
                      <a:noFill/>
                    </a:lnT>
                    <a:lnB>
                      <a:noFill/>
                    </a:lnB>
                    <a:solidFill>
                      <a:srgbClr val="FFFFFF"/>
                    </a:solidFill>
                  </a:tcPr>
                </a:tc>
                <a:tc>
                  <a:txBody>
                    <a:bodyPr/>
                    <a:lstStyle/>
                    <a:p>
                      <a:pPr algn="r" fontAlgn="ctr"/>
                      <a:endParaRPr lang="en-GB" sz="900" b="1">
                        <a:effectLst/>
                      </a:endParaRPr>
                    </a:p>
                  </a:txBody>
                  <a:tcPr marL="44850" marR="44850" marT="22425" marB="22425" anchor="ctr">
                    <a:lnL>
                      <a:noFill/>
                    </a:lnL>
                    <a:lnR>
                      <a:noFill/>
                    </a:lnR>
                    <a:lnT>
                      <a:noFill/>
                    </a:lnT>
                    <a:lnB>
                      <a:noFill/>
                    </a:lnB>
                    <a:solidFill>
                      <a:srgbClr val="FFFFFF"/>
                    </a:solidFill>
                  </a:tcPr>
                </a:tc>
                <a:extLst>
                  <a:ext uri="{0D108BD9-81ED-4DB2-BD59-A6C34878D82A}">
                    <a16:rowId xmlns:a16="http://schemas.microsoft.com/office/drawing/2014/main" val="3301826930"/>
                  </a:ext>
                </a:extLst>
              </a:tr>
              <a:tr h="179401">
                <a:tc>
                  <a:txBody>
                    <a:bodyPr/>
                    <a:lstStyle/>
                    <a:p>
                      <a:pPr algn="r" fontAlgn="ctr"/>
                      <a:r>
                        <a:rPr lang="en-GB" sz="900" b="1">
                          <a:effectLst/>
                        </a:rPr>
                        <a:t>AAPL</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1.000000</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0.646536</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0.492537</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0.615885</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0.458439</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0.745614</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0.678765</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0.795699</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0.405388</a:t>
                      </a:r>
                    </a:p>
                  </a:txBody>
                  <a:tcPr marL="44850" marR="44850" marT="22425" marB="22425" anchor="ctr">
                    <a:lnL>
                      <a:noFill/>
                    </a:lnL>
                    <a:lnR>
                      <a:noFill/>
                    </a:lnR>
                    <a:lnT>
                      <a:noFill/>
                    </a:lnT>
                    <a:lnB>
                      <a:noFill/>
                    </a:lnB>
                    <a:solidFill>
                      <a:srgbClr val="F5F5F5"/>
                    </a:solidFill>
                  </a:tcPr>
                </a:tc>
                <a:extLst>
                  <a:ext uri="{0D108BD9-81ED-4DB2-BD59-A6C34878D82A}">
                    <a16:rowId xmlns:a16="http://schemas.microsoft.com/office/drawing/2014/main" val="1797597138"/>
                  </a:ext>
                </a:extLst>
              </a:tr>
              <a:tr h="179401">
                <a:tc>
                  <a:txBody>
                    <a:bodyPr/>
                    <a:lstStyle/>
                    <a:p>
                      <a:pPr algn="r" fontAlgn="ctr"/>
                      <a:r>
                        <a:rPr lang="en-GB" sz="900" b="1">
                          <a:effectLst/>
                        </a:rPr>
                        <a:t>AMZN</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0.646536</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1.000000</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0.409051</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0.615235</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0.314970</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0.698217</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0.539217</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0.733588</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0.375698</a:t>
                      </a:r>
                    </a:p>
                  </a:txBody>
                  <a:tcPr marL="44850" marR="44850" marT="22425" marB="22425" anchor="ctr">
                    <a:lnL>
                      <a:noFill/>
                    </a:lnL>
                    <a:lnR>
                      <a:noFill/>
                    </a:lnR>
                    <a:lnT>
                      <a:noFill/>
                    </a:lnT>
                    <a:lnB>
                      <a:noFill/>
                    </a:lnB>
                    <a:solidFill>
                      <a:srgbClr val="FFFFFF"/>
                    </a:solidFill>
                  </a:tcPr>
                </a:tc>
                <a:extLst>
                  <a:ext uri="{0D108BD9-81ED-4DB2-BD59-A6C34878D82A}">
                    <a16:rowId xmlns:a16="http://schemas.microsoft.com/office/drawing/2014/main" val="1509196760"/>
                  </a:ext>
                </a:extLst>
              </a:tr>
              <a:tr h="179401">
                <a:tc>
                  <a:txBody>
                    <a:bodyPr/>
                    <a:lstStyle/>
                    <a:p>
                      <a:pPr algn="r" fontAlgn="ctr"/>
                      <a:r>
                        <a:rPr lang="en-GB" sz="900" b="1">
                          <a:effectLst/>
                        </a:rPr>
                        <a:t>EBAY</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0.492537</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0.409051</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1.000000</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0.390265</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0.283594</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0.471080</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0.427465</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0.517827</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0.230294</a:t>
                      </a:r>
                    </a:p>
                  </a:txBody>
                  <a:tcPr marL="44850" marR="44850" marT="22425" marB="22425" anchor="ctr">
                    <a:lnL>
                      <a:noFill/>
                    </a:lnL>
                    <a:lnR>
                      <a:noFill/>
                    </a:lnR>
                    <a:lnT>
                      <a:noFill/>
                    </a:lnT>
                    <a:lnB>
                      <a:noFill/>
                    </a:lnB>
                    <a:solidFill>
                      <a:srgbClr val="F5F5F5"/>
                    </a:solidFill>
                  </a:tcPr>
                </a:tc>
                <a:extLst>
                  <a:ext uri="{0D108BD9-81ED-4DB2-BD59-A6C34878D82A}">
                    <a16:rowId xmlns:a16="http://schemas.microsoft.com/office/drawing/2014/main" val="1942959490"/>
                  </a:ext>
                </a:extLst>
              </a:tr>
              <a:tr h="179401">
                <a:tc>
                  <a:txBody>
                    <a:bodyPr/>
                    <a:lstStyle/>
                    <a:p>
                      <a:pPr algn="r" fontAlgn="ctr"/>
                      <a:r>
                        <a:rPr lang="en-GB" sz="900" b="1">
                          <a:effectLst/>
                        </a:rPr>
                        <a:t>FB</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0.615885</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0.615235</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0.390265</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1.000000</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0.376672</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0.709383</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0.533656</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0.668586</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0.336233</a:t>
                      </a:r>
                    </a:p>
                  </a:txBody>
                  <a:tcPr marL="44850" marR="44850" marT="22425" marB="22425" anchor="ctr">
                    <a:lnL>
                      <a:noFill/>
                    </a:lnL>
                    <a:lnR>
                      <a:noFill/>
                    </a:lnR>
                    <a:lnT>
                      <a:noFill/>
                    </a:lnT>
                    <a:lnB>
                      <a:noFill/>
                    </a:lnB>
                    <a:solidFill>
                      <a:srgbClr val="FFFFFF"/>
                    </a:solidFill>
                  </a:tcPr>
                </a:tc>
                <a:extLst>
                  <a:ext uri="{0D108BD9-81ED-4DB2-BD59-A6C34878D82A}">
                    <a16:rowId xmlns:a16="http://schemas.microsoft.com/office/drawing/2014/main" val="2016911877"/>
                  </a:ext>
                </a:extLst>
              </a:tr>
              <a:tr h="179401">
                <a:tc>
                  <a:txBody>
                    <a:bodyPr/>
                    <a:lstStyle/>
                    <a:p>
                      <a:pPr algn="r" fontAlgn="ctr"/>
                      <a:r>
                        <a:rPr lang="en-GB" sz="900" b="1">
                          <a:effectLst/>
                        </a:rPr>
                        <a:t>GE</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0.458439</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0.314970</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0.283594</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0.376672</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1.000000</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0.409761</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0.365161</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0.435658</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0.271292</a:t>
                      </a:r>
                    </a:p>
                  </a:txBody>
                  <a:tcPr marL="44850" marR="44850" marT="22425" marB="22425" anchor="ctr">
                    <a:lnL>
                      <a:noFill/>
                    </a:lnL>
                    <a:lnR>
                      <a:noFill/>
                    </a:lnR>
                    <a:lnT>
                      <a:noFill/>
                    </a:lnT>
                    <a:lnB>
                      <a:noFill/>
                    </a:lnB>
                    <a:solidFill>
                      <a:srgbClr val="F5F5F5"/>
                    </a:solidFill>
                  </a:tcPr>
                </a:tc>
                <a:extLst>
                  <a:ext uri="{0D108BD9-81ED-4DB2-BD59-A6C34878D82A}">
                    <a16:rowId xmlns:a16="http://schemas.microsoft.com/office/drawing/2014/main" val="4180930924"/>
                  </a:ext>
                </a:extLst>
              </a:tr>
              <a:tr h="179401">
                <a:tc>
                  <a:txBody>
                    <a:bodyPr/>
                    <a:lstStyle/>
                    <a:p>
                      <a:pPr algn="r" fontAlgn="ctr"/>
                      <a:r>
                        <a:rPr lang="en-GB" sz="900" b="1">
                          <a:effectLst/>
                        </a:rPr>
                        <a:t>GOOG</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0.745614</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0.698217</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0.471080</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0.709383</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0.409761</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1.000000</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0.636824</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0.818286</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0.384801</a:t>
                      </a:r>
                    </a:p>
                  </a:txBody>
                  <a:tcPr marL="44850" marR="44850" marT="22425" marB="22425" anchor="ctr">
                    <a:lnL>
                      <a:noFill/>
                    </a:lnL>
                    <a:lnR>
                      <a:noFill/>
                    </a:lnR>
                    <a:lnT>
                      <a:noFill/>
                    </a:lnT>
                    <a:lnB>
                      <a:noFill/>
                    </a:lnB>
                    <a:solidFill>
                      <a:srgbClr val="FFFFFF"/>
                    </a:solidFill>
                  </a:tcPr>
                </a:tc>
                <a:extLst>
                  <a:ext uri="{0D108BD9-81ED-4DB2-BD59-A6C34878D82A}">
                    <a16:rowId xmlns:a16="http://schemas.microsoft.com/office/drawing/2014/main" val="1559430543"/>
                  </a:ext>
                </a:extLst>
              </a:tr>
              <a:tr h="179401">
                <a:tc>
                  <a:txBody>
                    <a:bodyPr/>
                    <a:lstStyle/>
                    <a:p>
                      <a:pPr algn="r" fontAlgn="ctr"/>
                      <a:r>
                        <a:rPr lang="en-GB" sz="900" b="1">
                          <a:effectLst/>
                        </a:rPr>
                        <a:t>INTC</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0.678765</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0.539217</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0.427465</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0.533656</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0.365161</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0.636824</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1.000000</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0.735453</a:t>
                      </a:r>
                    </a:p>
                  </a:txBody>
                  <a:tcPr marL="44850" marR="44850" marT="22425" marB="22425" anchor="ctr">
                    <a:lnL>
                      <a:noFill/>
                    </a:lnL>
                    <a:lnR>
                      <a:noFill/>
                    </a:lnR>
                    <a:lnT>
                      <a:noFill/>
                    </a:lnT>
                    <a:lnB>
                      <a:noFill/>
                    </a:lnB>
                    <a:solidFill>
                      <a:srgbClr val="F5F5F5"/>
                    </a:solidFill>
                  </a:tcPr>
                </a:tc>
                <a:tc>
                  <a:txBody>
                    <a:bodyPr/>
                    <a:lstStyle/>
                    <a:p>
                      <a:pPr algn="r" fontAlgn="ctr"/>
                      <a:r>
                        <a:rPr lang="en-GB" sz="900">
                          <a:effectLst/>
                        </a:rPr>
                        <a:t>0.352317</a:t>
                      </a:r>
                    </a:p>
                  </a:txBody>
                  <a:tcPr marL="44850" marR="44850" marT="22425" marB="22425" anchor="ctr">
                    <a:lnL>
                      <a:noFill/>
                    </a:lnL>
                    <a:lnR>
                      <a:noFill/>
                    </a:lnR>
                    <a:lnT>
                      <a:noFill/>
                    </a:lnT>
                    <a:lnB>
                      <a:noFill/>
                    </a:lnB>
                    <a:solidFill>
                      <a:srgbClr val="F5F5F5"/>
                    </a:solidFill>
                  </a:tcPr>
                </a:tc>
                <a:extLst>
                  <a:ext uri="{0D108BD9-81ED-4DB2-BD59-A6C34878D82A}">
                    <a16:rowId xmlns:a16="http://schemas.microsoft.com/office/drawing/2014/main" val="2860745005"/>
                  </a:ext>
                </a:extLst>
              </a:tr>
              <a:tr h="179401">
                <a:tc>
                  <a:txBody>
                    <a:bodyPr/>
                    <a:lstStyle/>
                    <a:p>
                      <a:pPr algn="r" fontAlgn="ctr"/>
                      <a:r>
                        <a:rPr lang="en-GB" sz="900" b="1">
                          <a:effectLst/>
                        </a:rPr>
                        <a:t>MSFT</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0.795699</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0.733588</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0.517827</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0.668586</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0.435658</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0.818286</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0.735453</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1.000000</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0.434062</a:t>
                      </a:r>
                    </a:p>
                  </a:txBody>
                  <a:tcPr marL="44850" marR="44850" marT="22425" marB="22425" anchor="ctr">
                    <a:lnL>
                      <a:noFill/>
                    </a:lnL>
                    <a:lnR>
                      <a:noFill/>
                    </a:lnR>
                    <a:lnT>
                      <a:noFill/>
                    </a:lnT>
                    <a:lnB>
                      <a:noFill/>
                    </a:lnB>
                    <a:solidFill>
                      <a:srgbClr val="FFFFFF"/>
                    </a:solidFill>
                  </a:tcPr>
                </a:tc>
                <a:extLst>
                  <a:ext uri="{0D108BD9-81ED-4DB2-BD59-A6C34878D82A}">
                    <a16:rowId xmlns:a16="http://schemas.microsoft.com/office/drawing/2014/main" val="3803369451"/>
                  </a:ext>
                </a:extLst>
              </a:tr>
              <a:tr h="179401">
                <a:tc>
                  <a:txBody>
                    <a:bodyPr/>
                    <a:lstStyle/>
                    <a:p>
                      <a:pPr algn="r" fontAlgn="ctr"/>
                      <a:r>
                        <a:rPr lang="en-GB" sz="900" b="1">
                          <a:effectLst/>
                        </a:rPr>
                        <a:t>TSLA</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0.405388</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0.375698</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0.230294</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0.336233</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0.271292</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0.384801</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0.352317</a:t>
                      </a:r>
                    </a:p>
                  </a:txBody>
                  <a:tcPr marL="44850" marR="44850" marT="22425" marB="22425" anchor="ctr">
                    <a:lnL>
                      <a:noFill/>
                    </a:lnL>
                    <a:lnR>
                      <a:noFill/>
                    </a:lnR>
                    <a:lnT>
                      <a:noFill/>
                    </a:lnT>
                    <a:lnB>
                      <a:noFill/>
                    </a:lnB>
                    <a:solidFill>
                      <a:srgbClr val="FFFFFF"/>
                    </a:solidFill>
                  </a:tcPr>
                </a:tc>
                <a:tc>
                  <a:txBody>
                    <a:bodyPr/>
                    <a:lstStyle/>
                    <a:p>
                      <a:pPr algn="r" fontAlgn="ctr"/>
                      <a:r>
                        <a:rPr lang="en-GB" sz="900">
                          <a:effectLst/>
                        </a:rPr>
                        <a:t>0.434062</a:t>
                      </a:r>
                    </a:p>
                  </a:txBody>
                  <a:tcPr marL="44850" marR="44850" marT="22425" marB="22425" anchor="ctr">
                    <a:lnL>
                      <a:noFill/>
                    </a:lnL>
                    <a:lnR>
                      <a:noFill/>
                    </a:lnR>
                    <a:lnT>
                      <a:noFill/>
                    </a:lnT>
                    <a:lnB>
                      <a:noFill/>
                    </a:lnB>
                    <a:solidFill>
                      <a:srgbClr val="FFFFFF"/>
                    </a:solidFill>
                  </a:tcPr>
                </a:tc>
                <a:tc>
                  <a:txBody>
                    <a:bodyPr/>
                    <a:lstStyle/>
                    <a:p>
                      <a:pPr algn="r" fontAlgn="ctr"/>
                      <a:r>
                        <a:rPr lang="en-GB" sz="900" dirty="0">
                          <a:effectLst/>
                        </a:rPr>
                        <a:t>1.000000</a:t>
                      </a:r>
                    </a:p>
                  </a:txBody>
                  <a:tcPr marL="44850" marR="44850" marT="22425" marB="22425" anchor="ctr">
                    <a:lnL>
                      <a:noFill/>
                    </a:lnL>
                    <a:lnR>
                      <a:noFill/>
                    </a:lnR>
                    <a:lnT>
                      <a:noFill/>
                    </a:lnT>
                    <a:lnB>
                      <a:noFill/>
                    </a:lnB>
                    <a:solidFill>
                      <a:srgbClr val="FFFFFF"/>
                    </a:solidFill>
                  </a:tcPr>
                </a:tc>
                <a:extLst>
                  <a:ext uri="{0D108BD9-81ED-4DB2-BD59-A6C34878D82A}">
                    <a16:rowId xmlns:a16="http://schemas.microsoft.com/office/drawing/2014/main" val="1265696087"/>
                  </a:ext>
                </a:extLst>
              </a:tr>
            </a:tbl>
          </a:graphicData>
        </a:graphic>
      </p:graphicFrame>
      <p:sp>
        <p:nvSpPr>
          <p:cNvPr id="5" name="Text Placeholder 4">
            <a:extLst>
              <a:ext uri="{FF2B5EF4-FFF2-40B4-BE49-F238E27FC236}">
                <a16:creationId xmlns:a16="http://schemas.microsoft.com/office/drawing/2014/main" id="{E8F9A17F-ABB5-4F2D-AB37-79E6DA3A05C0}"/>
              </a:ext>
            </a:extLst>
          </p:cNvPr>
          <p:cNvSpPr>
            <a:spLocks noGrp="1"/>
          </p:cNvSpPr>
          <p:nvPr>
            <p:ph type="body" sz="quarter" idx="3"/>
          </p:nvPr>
        </p:nvSpPr>
        <p:spPr/>
        <p:txBody>
          <a:bodyPr/>
          <a:lstStyle/>
          <a:p>
            <a:r>
              <a:rPr lang="en-GB" dirty="0"/>
              <a:t>Covariance</a:t>
            </a:r>
          </a:p>
        </p:txBody>
      </p:sp>
      <p:graphicFrame>
        <p:nvGraphicFramePr>
          <p:cNvPr id="8" name="Content Placeholder 7">
            <a:extLst>
              <a:ext uri="{FF2B5EF4-FFF2-40B4-BE49-F238E27FC236}">
                <a16:creationId xmlns:a16="http://schemas.microsoft.com/office/drawing/2014/main" id="{961EB736-6967-4A1F-B6E3-6C38195513D4}"/>
              </a:ext>
            </a:extLst>
          </p:cNvPr>
          <p:cNvGraphicFramePr>
            <a:graphicFrameLocks noGrp="1"/>
          </p:cNvGraphicFramePr>
          <p:nvPr>
            <p:ph sz="quarter" idx="4"/>
          </p:nvPr>
        </p:nvGraphicFramePr>
        <p:xfrm>
          <a:off x="6172199" y="2727873"/>
          <a:ext cx="5183190" cy="3238992"/>
        </p:xfrm>
        <a:graphic>
          <a:graphicData uri="http://schemas.openxmlformats.org/drawingml/2006/table">
            <a:tbl>
              <a:tblPr/>
              <a:tblGrid>
                <a:gridCol w="518319">
                  <a:extLst>
                    <a:ext uri="{9D8B030D-6E8A-4147-A177-3AD203B41FA5}">
                      <a16:colId xmlns:a16="http://schemas.microsoft.com/office/drawing/2014/main" val="3947910336"/>
                    </a:ext>
                  </a:extLst>
                </a:gridCol>
                <a:gridCol w="518319">
                  <a:extLst>
                    <a:ext uri="{9D8B030D-6E8A-4147-A177-3AD203B41FA5}">
                      <a16:colId xmlns:a16="http://schemas.microsoft.com/office/drawing/2014/main" val="3021040625"/>
                    </a:ext>
                  </a:extLst>
                </a:gridCol>
                <a:gridCol w="518319">
                  <a:extLst>
                    <a:ext uri="{9D8B030D-6E8A-4147-A177-3AD203B41FA5}">
                      <a16:colId xmlns:a16="http://schemas.microsoft.com/office/drawing/2014/main" val="992348537"/>
                    </a:ext>
                  </a:extLst>
                </a:gridCol>
                <a:gridCol w="518319">
                  <a:extLst>
                    <a:ext uri="{9D8B030D-6E8A-4147-A177-3AD203B41FA5}">
                      <a16:colId xmlns:a16="http://schemas.microsoft.com/office/drawing/2014/main" val="2733958066"/>
                    </a:ext>
                  </a:extLst>
                </a:gridCol>
                <a:gridCol w="518319">
                  <a:extLst>
                    <a:ext uri="{9D8B030D-6E8A-4147-A177-3AD203B41FA5}">
                      <a16:colId xmlns:a16="http://schemas.microsoft.com/office/drawing/2014/main" val="935486418"/>
                    </a:ext>
                  </a:extLst>
                </a:gridCol>
                <a:gridCol w="518319">
                  <a:extLst>
                    <a:ext uri="{9D8B030D-6E8A-4147-A177-3AD203B41FA5}">
                      <a16:colId xmlns:a16="http://schemas.microsoft.com/office/drawing/2014/main" val="2544760239"/>
                    </a:ext>
                  </a:extLst>
                </a:gridCol>
                <a:gridCol w="518319">
                  <a:extLst>
                    <a:ext uri="{9D8B030D-6E8A-4147-A177-3AD203B41FA5}">
                      <a16:colId xmlns:a16="http://schemas.microsoft.com/office/drawing/2014/main" val="2679599999"/>
                    </a:ext>
                  </a:extLst>
                </a:gridCol>
                <a:gridCol w="518319">
                  <a:extLst>
                    <a:ext uri="{9D8B030D-6E8A-4147-A177-3AD203B41FA5}">
                      <a16:colId xmlns:a16="http://schemas.microsoft.com/office/drawing/2014/main" val="3638665231"/>
                    </a:ext>
                  </a:extLst>
                </a:gridCol>
                <a:gridCol w="518319">
                  <a:extLst>
                    <a:ext uri="{9D8B030D-6E8A-4147-A177-3AD203B41FA5}">
                      <a16:colId xmlns:a16="http://schemas.microsoft.com/office/drawing/2014/main" val="917034916"/>
                    </a:ext>
                  </a:extLst>
                </a:gridCol>
                <a:gridCol w="518319">
                  <a:extLst>
                    <a:ext uri="{9D8B030D-6E8A-4147-A177-3AD203B41FA5}">
                      <a16:colId xmlns:a16="http://schemas.microsoft.com/office/drawing/2014/main" val="4206800831"/>
                    </a:ext>
                  </a:extLst>
                </a:gridCol>
              </a:tblGrid>
              <a:tr h="180285">
                <a:tc>
                  <a:txBody>
                    <a:bodyPr/>
                    <a:lstStyle/>
                    <a:p>
                      <a:pPr algn="r" fontAlgn="ctr"/>
                      <a:r>
                        <a:rPr lang="en-GB" sz="900" b="1">
                          <a:effectLst/>
                        </a:rPr>
                        <a:t>Symbols</a:t>
                      </a:r>
                    </a:p>
                  </a:txBody>
                  <a:tcPr marL="45071" marR="45071" marT="22536" marB="22536" anchor="ctr">
                    <a:lnL>
                      <a:noFill/>
                    </a:lnL>
                    <a:lnR>
                      <a:noFill/>
                    </a:lnR>
                    <a:lnT>
                      <a:noFill/>
                    </a:lnT>
                    <a:lnB>
                      <a:noFill/>
                    </a:lnB>
                  </a:tcPr>
                </a:tc>
                <a:tc>
                  <a:txBody>
                    <a:bodyPr/>
                    <a:lstStyle/>
                    <a:p>
                      <a:pPr algn="r" fontAlgn="ctr"/>
                      <a:r>
                        <a:rPr lang="en-GB" sz="900" b="1">
                          <a:effectLst/>
                        </a:rPr>
                        <a:t>AAPL</a:t>
                      </a:r>
                    </a:p>
                  </a:txBody>
                  <a:tcPr marL="45071" marR="45071" marT="22536" marB="22536" anchor="ctr">
                    <a:lnL>
                      <a:noFill/>
                    </a:lnL>
                    <a:lnR>
                      <a:noFill/>
                    </a:lnR>
                    <a:lnT>
                      <a:noFill/>
                    </a:lnT>
                    <a:lnB>
                      <a:noFill/>
                    </a:lnB>
                  </a:tcPr>
                </a:tc>
                <a:tc>
                  <a:txBody>
                    <a:bodyPr/>
                    <a:lstStyle/>
                    <a:p>
                      <a:pPr algn="r" fontAlgn="ctr"/>
                      <a:r>
                        <a:rPr lang="en-GB" sz="900" b="1">
                          <a:effectLst/>
                        </a:rPr>
                        <a:t>AMZN</a:t>
                      </a:r>
                    </a:p>
                  </a:txBody>
                  <a:tcPr marL="45071" marR="45071" marT="22536" marB="22536" anchor="ctr">
                    <a:lnL>
                      <a:noFill/>
                    </a:lnL>
                    <a:lnR>
                      <a:noFill/>
                    </a:lnR>
                    <a:lnT>
                      <a:noFill/>
                    </a:lnT>
                    <a:lnB>
                      <a:noFill/>
                    </a:lnB>
                  </a:tcPr>
                </a:tc>
                <a:tc>
                  <a:txBody>
                    <a:bodyPr/>
                    <a:lstStyle/>
                    <a:p>
                      <a:pPr algn="r" fontAlgn="ctr"/>
                      <a:r>
                        <a:rPr lang="en-GB" sz="900" b="1">
                          <a:effectLst/>
                        </a:rPr>
                        <a:t>EBAY</a:t>
                      </a:r>
                    </a:p>
                  </a:txBody>
                  <a:tcPr marL="45071" marR="45071" marT="22536" marB="22536" anchor="ctr">
                    <a:lnL>
                      <a:noFill/>
                    </a:lnL>
                    <a:lnR>
                      <a:noFill/>
                    </a:lnR>
                    <a:lnT>
                      <a:noFill/>
                    </a:lnT>
                    <a:lnB>
                      <a:noFill/>
                    </a:lnB>
                  </a:tcPr>
                </a:tc>
                <a:tc>
                  <a:txBody>
                    <a:bodyPr/>
                    <a:lstStyle/>
                    <a:p>
                      <a:pPr algn="r" fontAlgn="ctr"/>
                      <a:r>
                        <a:rPr lang="en-GB" sz="900" b="1">
                          <a:effectLst/>
                        </a:rPr>
                        <a:t>FB</a:t>
                      </a:r>
                    </a:p>
                  </a:txBody>
                  <a:tcPr marL="45071" marR="45071" marT="22536" marB="22536" anchor="ctr">
                    <a:lnL>
                      <a:noFill/>
                    </a:lnL>
                    <a:lnR>
                      <a:noFill/>
                    </a:lnR>
                    <a:lnT>
                      <a:noFill/>
                    </a:lnT>
                    <a:lnB>
                      <a:noFill/>
                    </a:lnB>
                  </a:tcPr>
                </a:tc>
                <a:tc>
                  <a:txBody>
                    <a:bodyPr/>
                    <a:lstStyle/>
                    <a:p>
                      <a:pPr algn="r" fontAlgn="ctr"/>
                      <a:r>
                        <a:rPr lang="en-GB" sz="900" b="1">
                          <a:effectLst/>
                        </a:rPr>
                        <a:t>GE</a:t>
                      </a:r>
                    </a:p>
                  </a:txBody>
                  <a:tcPr marL="45071" marR="45071" marT="22536" marB="22536" anchor="ctr">
                    <a:lnL>
                      <a:noFill/>
                    </a:lnL>
                    <a:lnR>
                      <a:noFill/>
                    </a:lnR>
                    <a:lnT>
                      <a:noFill/>
                    </a:lnT>
                    <a:lnB>
                      <a:noFill/>
                    </a:lnB>
                  </a:tcPr>
                </a:tc>
                <a:tc>
                  <a:txBody>
                    <a:bodyPr/>
                    <a:lstStyle/>
                    <a:p>
                      <a:pPr algn="r" fontAlgn="ctr"/>
                      <a:r>
                        <a:rPr lang="en-GB" sz="900" b="1">
                          <a:effectLst/>
                        </a:rPr>
                        <a:t>GOOG</a:t>
                      </a:r>
                    </a:p>
                  </a:txBody>
                  <a:tcPr marL="45071" marR="45071" marT="22536" marB="22536" anchor="ctr">
                    <a:lnL>
                      <a:noFill/>
                    </a:lnL>
                    <a:lnR>
                      <a:noFill/>
                    </a:lnR>
                    <a:lnT>
                      <a:noFill/>
                    </a:lnT>
                    <a:lnB>
                      <a:noFill/>
                    </a:lnB>
                  </a:tcPr>
                </a:tc>
                <a:tc>
                  <a:txBody>
                    <a:bodyPr/>
                    <a:lstStyle/>
                    <a:p>
                      <a:pPr algn="r" fontAlgn="ctr"/>
                      <a:r>
                        <a:rPr lang="en-GB" sz="900" b="1">
                          <a:effectLst/>
                        </a:rPr>
                        <a:t>INTC</a:t>
                      </a:r>
                    </a:p>
                  </a:txBody>
                  <a:tcPr marL="45071" marR="45071" marT="22536" marB="22536" anchor="ctr">
                    <a:lnL>
                      <a:noFill/>
                    </a:lnL>
                    <a:lnR>
                      <a:noFill/>
                    </a:lnR>
                    <a:lnT>
                      <a:noFill/>
                    </a:lnT>
                    <a:lnB>
                      <a:noFill/>
                    </a:lnB>
                  </a:tcPr>
                </a:tc>
                <a:tc>
                  <a:txBody>
                    <a:bodyPr/>
                    <a:lstStyle/>
                    <a:p>
                      <a:pPr algn="r" fontAlgn="ctr"/>
                      <a:r>
                        <a:rPr lang="en-GB" sz="900" b="1">
                          <a:effectLst/>
                        </a:rPr>
                        <a:t>MSFT</a:t>
                      </a:r>
                    </a:p>
                  </a:txBody>
                  <a:tcPr marL="45071" marR="45071" marT="22536" marB="22536" anchor="ctr">
                    <a:lnL>
                      <a:noFill/>
                    </a:lnL>
                    <a:lnR>
                      <a:noFill/>
                    </a:lnR>
                    <a:lnT>
                      <a:noFill/>
                    </a:lnT>
                    <a:lnB>
                      <a:noFill/>
                    </a:lnB>
                  </a:tcPr>
                </a:tc>
                <a:tc>
                  <a:txBody>
                    <a:bodyPr/>
                    <a:lstStyle/>
                    <a:p>
                      <a:pPr algn="r" fontAlgn="ctr"/>
                      <a:r>
                        <a:rPr lang="en-GB" sz="900" b="1">
                          <a:effectLst/>
                        </a:rPr>
                        <a:t>TSLA</a:t>
                      </a:r>
                    </a:p>
                  </a:txBody>
                  <a:tcPr marL="45071" marR="45071" marT="22536" marB="22536" anchor="ctr">
                    <a:lnL>
                      <a:noFill/>
                    </a:lnL>
                    <a:lnR>
                      <a:noFill/>
                    </a:lnR>
                    <a:lnT>
                      <a:noFill/>
                    </a:lnT>
                    <a:lnB>
                      <a:noFill/>
                    </a:lnB>
                  </a:tcPr>
                </a:tc>
                <a:extLst>
                  <a:ext uri="{0D108BD9-81ED-4DB2-BD59-A6C34878D82A}">
                    <a16:rowId xmlns:a16="http://schemas.microsoft.com/office/drawing/2014/main" val="3359933279"/>
                  </a:ext>
                </a:extLst>
              </a:tr>
              <a:tr h="180285">
                <a:tc>
                  <a:txBody>
                    <a:bodyPr/>
                    <a:lstStyle/>
                    <a:p>
                      <a:pPr algn="r" fontAlgn="ctr"/>
                      <a:r>
                        <a:rPr lang="en-GB" sz="900" b="1">
                          <a:effectLst/>
                        </a:rPr>
                        <a:t>Symbols</a:t>
                      </a:r>
                    </a:p>
                  </a:txBody>
                  <a:tcPr marL="45071" marR="45071" marT="22536" marB="22536" anchor="ctr">
                    <a:lnL>
                      <a:noFill/>
                    </a:lnL>
                    <a:lnR>
                      <a:noFill/>
                    </a:lnR>
                    <a:lnT>
                      <a:noFill/>
                    </a:lnT>
                    <a:lnB>
                      <a:noFill/>
                    </a:lnB>
                  </a:tcPr>
                </a:tc>
                <a:tc>
                  <a:txBody>
                    <a:bodyPr/>
                    <a:lstStyle/>
                    <a:p>
                      <a:pPr algn="r" fontAlgn="ctr"/>
                      <a:endParaRPr lang="en-GB" sz="900" b="1">
                        <a:effectLst/>
                      </a:endParaRPr>
                    </a:p>
                  </a:txBody>
                  <a:tcPr marL="45071" marR="45071" marT="22536" marB="22536" anchor="ctr">
                    <a:lnL>
                      <a:noFill/>
                    </a:lnL>
                    <a:lnR>
                      <a:noFill/>
                    </a:lnR>
                    <a:lnT>
                      <a:noFill/>
                    </a:lnT>
                    <a:lnB>
                      <a:noFill/>
                    </a:lnB>
                  </a:tcPr>
                </a:tc>
                <a:tc>
                  <a:txBody>
                    <a:bodyPr/>
                    <a:lstStyle/>
                    <a:p>
                      <a:pPr algn="r" fontAlgn="ctr"/>
                      <a:endParaRPr lang="en-GB" sz="900" b="1">
                        <a:effectLst/>
                      </a:endParaRPr>
                    </a:p>
                  </a:txBody>
                  <a:tcPr marL="45071" marR="45071" marT="22536" marB="22536" anchor="ctr">
                    <a:lnL>
                      <a:noFill/>
                    </a:lnL>
                    <a:lnR>
                      <a:noFill/>
                    </a:lnR>
                    <a:lnT>
                      <a:noFill/>
                    </a:lnT>
                    <a:lnB>
                      <a:noFill/>
                    </a:lnB>
                  </a:tcPr>
                </a:tc>
                <a:tc>
                  <a:txBody>
                    <a:bodyPr/>
                    <a:lstStyle/>
                    <a:p>
                      <a:pPr algn="r" fontAlgn="ctr"/>
                      <a:endParaRPr lang="en-GB" sz="900" b="1">
                        <a:effectLst/>
                      </a:endParaRPr>
                    </a:p>
                  </a:txBody>
                  <a:tcPr marL="45071" marR="45071" marT="22536" marB="22536" anchor="ctr">
                    <a:lnL>
                      <a:noFill/>
                    </a:lnL>
                    <a:lnR>
                      <a:noFill/>
                    </a:lnR>
                    <a:lnT>
                      <a:noFill/>
                    </a:lnT>
                    <a:lnB>
                      <a:noFill/>
                    </a:lnB>
                  </a:tcPr>
                </a:tc>
                <a:tc>
                  <a:txBody>
                    <a:bodyPr/>
                    <a:lstStyle/>
                    <a:p>
                      <a:pPr algn="r" fontAlgn="ctr"/>
                      <a:endParaRPr lang="en-GB" sz="900" b="1">
                        <a:effectLst/>
                      </a:endParaRPr>
                    </a:p>
                  </a:txBody>
                  <a:tcPr marL="45071" marR="45071" marT="22536" marB="22536" anchor="ctr">
                    <a:lnL>
                      <a:noFill/>
                    </a:lnL>
                    <a:lnR>
                      <a:noFill/>
                    </a:lnR>
                    <a:lnT>
                      <a:noFill/>
                    </a:lnT>
                    <a:lnB>
                      <a:noFill/>
                    </a:lnB>
                  </a:tcPr>
                </a:tc>
                <a:tc>
                  <a:txBody>
                    <a:bodyPr/>
                    <a:lstStyle/>
                    <a:p>
                      <a:pPr algn="r" fontAlgn="ctr"/>
                      <a:endParaRPr lang="en-GB" sz="900" b="1">
                        <a:effectLst/>
                      </a:endParaRPr>
                    </a:p>
                  </a:txBody>
                  <a:tcPr marL="45071" marR="45071" marT="22536" marB="22536" anchor="ctr">
                    <a:lnL>
                      <a:noFill/>
                    </a:lnL>
                    <a:lnR>
                      <a:noFill/>
                    </a:lnR>
                    <a:lnT>
                      <a:noFill/>
                    </a:lnT>
                    <a:lnB>
                      <a:noFill/>
                    </a:lnB>
                  </a:tcPr>
                </a:tc>
                <a:tc>
                  <a:txBody>
                    <a:bodyPr/>
                    <a:lstStyle/>
                    <a:p>
                      <a:pPr algn="r" fontAlgn="ctr"/>
                      <a:endParaRPr lang="en-GB" sz="900" b="1">
                        <a:effectLst/>
                      </a:endParaRPr>
                    </a:p>
                  </a:txBody>
                  <a:tcPr marL="45071" marR="45071" marT="22536" marB="22536" anchor="ctr">
                    <a:lnL>
                      <a:noFill/>
                    </a:lnL>
                    <a:lnR>
                      <a:noFill/>
                    </a:lnR>
                    <a:lnT>
                      <a:noFill/>
                    </a:lnT>
                    <a:lnB>
                      <a:noFill/>
                    </a:lnB>
                  </a:tcPr>
                </a:tc>
                <a:tc>
                  <a:txBody>
                    <a:bodyPr/>
                    <a:lstStyle/>
                    <a:p>
                      <a:pPr algn="r" fontAlgn="ctr"/>
                      <a:endParaRPr lang="en-GB" sz="900" b="1">
                        <a:effectLst/>
                      </a:endParaRPr>
                    </a:p>
                  </a:txBody>
                  <a:tcPr marL="45071" marR="45071" marT="22536" marB="22536" anchor="ctr">
                    <a:lnL>
                      <a:noFill/>
                    </a:lnL>
                    <a:lnR>
                      <a:noFill/>
                    </a:lnR>
                    <a:lnT>
                      <a:noFill/>
                    </a:lnT>
                    <a:lnB>
                      <a:noFill/>
                    </a:lnB>
                  </a:tcPr>
                </a:tc>
                <a:tc>
                  <a:txBody>
                    <a:bodyPr/>
                    <a:lstStyle/>
                    <a:p>
                      <a:pPr algn="r" fontAlgn="ctr"/>
                      <a:endParaRPr lang="en-GB" sz="900" b="1">
                        <a:effectLst/>
                      </a:endParaRPr>
                    </a:p>
                  </a:txBody>
                  <a:tcPr marL="45071" marR="45071" marT="22536" marB="22536" anchor="ctr">
                    <a:lnL>
                      <a:noFill/>
                    </a:lnL>
                    <a:lnR>
                      <a:noFill/>
                    </a:lnR>
                    <a:lnT>
                      <a:noFill/>
                    </a:lnT>
                    <a:lnB>
                      <a:noFill/>
                    </a:lnB>
                  </a:tcPr>
                </a:tc>
                <a:tc>
                  <a:txBody>
                    <a:bodyPr/>
                    <a:lstStyle/>
                    <a:p>
                      <a:pPr algn="r" fontAlgn="ctr"/>
                      <a:endParaRPr lang="en-GB" sz="900" b="1">
                        <a:effectLst/>
                      </a:endParaRPr>
                    </a:p>
                  </a:txBody>
                  <a:tcPr marL="45071" marR="45071" marT="22536" marB="22536" anchor="ctr">
                    <a:lnL>
                      <a:noFill/>
                    </a:lnL>
                    <a:lnR>
                      <a:noFill/>
                    </a:lnR>
                    <a:lnT>
                      <a:noFill/>
                    </a:lnT>
                    <a:lnB>
                      <a:noFill/>
                    </a:lnB>
                  </a:tcPr>
                </a:tc>
                <a:extLst>
                  <a:ext uri="{0D108BD9-81ED-4DB2-BD59-A6C34878D82A}">
                    <a16:rowId xmlns:a16="http://schemas.microsoft.com/office/drawing/2014/main" val="2970971145"/>
                  </a:ext>
                </a:extLst>
              </a:tr>
              <a:tr h="180285">
                <a:tc>
                  <a:txBody>
                    <a:bodyPr/>
                    <a:lstStyle/>
                    <a:p>
                      <a:pPr algn="r" fontAlgn="ctr"/>
                      <a:r>
                        <a:rPr lang="en-GB" sz="900" b="1">
                          <a:effectLst/>
                        </a:rPr>
                        <a:t>AAPL</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0.000462</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0.000284</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0.000205</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0.000313</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0.000311</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0.000314</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0.000371</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0.000352</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0.000360</a:t>
                      </a:r>
                    </a:p>
                  </a:txBody>
                  <a:tcPr marL="45071" marR="45071" marT="22536" marB="22536" anchor="ctr">
                    <a:lnL>
                      <a:noFill/>
                    </a:lnL>
                    <a:lnR>
                      <a:noFill/>
                    </a:lnR>
                    <a:lnT>
                      <a:noFill/>
                    </a:lnT>
                    <a:lnB>
                      <a:noFill/>
                    </a:lnB>
                    <a:solidFill>
                      <a:srgbClr val="F5F5F5"/>
                    </a:solidFill>
                  </a:tcPr>
                </a:tc>
                <a:extLst>
                  <a:ext uri="{0D108BD9-81ED-4DB2-BD59-A6C34878D82A}">
                    <a16:rowId xmlns:a16="http://schemas.microsoft.com/office/drawing/2014/main" val="1317299879"/>
                  </a:ext>
                </a:extLst>
              </a:tr>
              <a:tr h="180285">
                <a:tc>
                  <a:txBody>
                    <a:bodyPr/>
                    <a:lstStyle/>
                    <a:p>
                      <a:pPr algn="r" fontAlgn="ctr"/>
                      <a:r>
                        <a:rPr lang="en-GB" sz="900" b="1">
                          <a:effectLst/>
                        </a:rPr>
                        <a:t>AMZN</a:t>
                      </a:r>
                    </a:p>
                  </a:txBody>
                  <a:tcPr marL="45071" marR="45071" marT="22536" marB="22536" anchor="ctr">
                    <a:lnL>
                      <a:noFill/>
                    </a:lnL>
                    <a:lnR>
                      <a:noFill/>
                    </a:lnR>
                    <a:lnT>
                      <a:noFill/>
                    </a:lnT>
                    <a:lnB>
                      <a:noFill/>
                    </a:lnB>
                  </a:tcPr>
                </a:tc>
                <a:tc>
                  <a:txBody>
                    <a:bodyPr/>
                    <a:lstStyle/>
                    <a:p>
                      <a:pPr algn="r" fontAlgn="ctr"/>
                      <a:r>
                        <a:rPr lang="en-GB" sz="900">
                          <a:effectLst/>
                        </a:rPr>
                        <a:t>0.000284</a:t>
                      </a:r>
                    </a:p>
                  </a:txBody>
                  <a:tcPr marL="45071" marR="45071" marT="22536" marB="22536" anchor="ctr">
                    <a:lnL>
                      <a:noFill/>
                    </a:lnL>
                    <a:lnR>
                      <a:noFill/>
                    </a:lnR>
                    <a:lnT>
                      <a:noFill/>
                    </a:lnT>
                    <a:lnB>
                      <a:noFill/>
                    </a:lnB>
                  </a:tcPr>
                </a:tc>
                <a:tc>
                  <a:txBody>
                    <a:bodyPr/>
                    <a:lstStyle/>
                    <a:p>
                      <a:pPr algn="r" fontAlgn="ctr"/>
                      <a:r>
                        <a:rPr lang="en-GB" sz="900">
                          <a:effectLst/>
                        </a:rPr>
                        <a:t>0.000419</a:t>
                      </a:r>
                    </a:p>
                  </a:txBody>
                  <a:tcPr marL="45071" marR="45071" marT="22536" marB="22536" anchor="ctr">
                    <a:lnL>
                      <a:noFill/>
                    </a:lnL>
                    <a:lnR>
                      <a:noFill/>
                    </a:lnR>
                    <a:lnT>
                      <a:noFill/>
                    </a:lnT>
                    <a:lnB>
                      <a:noFill/>
                    </a:lnB>
                  </a:tcPr>
                </a:tc>
                <a:tc>
                  <a:txBody>
                    <a:bodyPr/>
                    <a:lstStyle/>
                    <a:p>
                      <a:pPr algn="r" fontAlgn="ctr"/>
                      <a:r>
                        <a:rPr lang="en-GB" sz="900">
                          <a:effectLst/>
                        </a:rPr>
                        <a:t>0.000162</a:t>
                      </a:r>
                    </a:p>
                  </a:txBody>
                  <a:tcPr marL="45071" marR="45071" marT="22536" marB="22536" anchor="ctr">
                    <a:lnL>
                      <a:noFill/>
                    </a:lnL>
                    <a:lnR>
                      <a:noFill/>
                    </a:lnR>
                    <a:lnT>
                      <a:noFill/>
                    </a:lnT>
                    <a:lnB>
                      <a:noFill/>
                    </a:lnB>
                  </a:tcPr>
                </a:tc>
                <a:tc>
                  <a:txBody>
                    <a:bodyPr/>
                    <a:lstStyle/>
                    <a:p>
                      <a:pPr algn="r" fontAlgn="ctr"/>
                      <a:r>
                        <a:rPr lang="en-GB" sz="900">
                          <a:effectLst/>
                        </a:rPr>
                        <a:t>0.000298</a:t>
                      </a:r>
                    </a:p>
                  </a:txBody>
                  <a:tcPr marL="45071" marR="45071" marT="22536" marB="22536" anchor="ctr">
                    <a:lnL>
                      <a:noFill/>
                    </a:lnL>
                    <a:lnR>
                      <a:noFill/>
                    </a:lnR>
                    <a:lnT>
                      <a:noFill/>
                    </a:lnT>
                    <a:lnB>
                      <a:noFill/>
                    </a:lnB>
                  </a:tcPr>
                </a:tc>
                <a:tc>
                  <a:txBody>
                    <a:bodyPr/>
                    <a:lstStyle/>
                    <a:p>
                      <a:pPr algn="r" fontAlgn="ctr"/>
                      <a:r>
                        <a:rPr lang="en-GB" sz="900">
                          <a:effectLst/>
                        </a:rPr>
                        <a:t>0.000204</a:t>
                      </a:r>
                    </a:p>
                  </a:txBody>
                  <a:tcPr marL="45071" marR="45071" marT="22536" marB="22536" anchor="ctr">
                    <a:lnL>
                      <a:noFill/>
                    </a:lnL>
                    <a:lnR>
                      <a:noFill/>
                    </a:lnR>
                    <a:lnT>
                      <a:noFill/>
                    </a:lnT>
                    <a:lnB>
                      <a:noFill/>
                    </a:lnB>
                  </a:tcPr>
                </a:tc>
                <a:tc>
                  <a:txBody>
                    <a:bodyPr/>
                    <a:lstStyle/>
                    <a:p>
                      <a:pPr algn="r" fontAlgn="ctr"/>
                      <a:r>
                        <a:rPr lang="en-GB" sz="900">
                          <a:effectLst/>
                        </a:rPr>
                        <a:t>0.000280</a:t>
                      </a:r>
                    </a:p>
                  </a:txBody>
                  <a:tcPr marL="45071" marR="45071" marT="22536" marB="22536" anchor="ctr">
                    <a:lnL>
                      <a:noFill/>
                    </a:lnL>
                    <a:lnR>
                      <a:noFill/>
                    </a:lnR>
                    <a:lnT>
                      <a:noFill/>
                    </a:lnT>
                    <a:lnB>
                      <a:noFill/>
                    </a:lnB>
                  </a:tcPr>
                </a:tc>
                <a:tc>
                  <a:txBody>
                    <a:bodyPr/>
                    <a:lstStyle/>
                    <a:p>
                      <a:pPr algn="r" fontAlgn="ctr"/>
                      <a:r>
                        <a:rPr lang="en-GB" sz="900">
                          <a:effectLst/>
                        </a:rPr>
                        <a:t>0.000281</a:t>
                      </a:r>
                    </a:p>
                  </a:txBody>
                  <a:tcPr marL="45071" marR="45071" marT="22536" marB="22536" anchor="ctr">
                    <a:lnL>
                      <a:noFill/>
                    </a:lnL>
                    <a:lnR>
                      <a:noFill/>
                    </a:lnR>
                    <a:lnT>
                      <a:noFill/>
                    </a:lnT>
                    <a:lnB>
                      <a:noFill/>
                    </a:lnB>
                  </a:tcPr>
                </a:tc>
                <a:tc>
                  <a:txBody>
                    <a:bodyPr/>
                    <a:lstStyle/>
                    <a:p>
                      <a:pPr algn="r" fontAlgn="ctr"/>
                      <a:r>
                        <a:rPr lang="en-GB" sz="900">
                          <a:effectLst/>
                        </a:rPr>
                        <a:t>0.000309</a:t>
                      </a:r>
                    </a:p>
                  </a:txBody>
                  <a:tcPr marL="45071" marR="45071" marT="22536" marB="22536" anchor="ctr">
                    <a:lnL>
                      <a:noFill/>
                    </a:lnL>
                    <a:lnR>
                      <a:noFill/>
                    </a:lnR>
                    <a:lnT>
                      <a:noFill/>
                    </a:lnT>
                    <a:lnB>
                      <a:noFill/>
                    </a:lnB>
                  </a:tcPr>
                </a:tc>
                <a:tc>
                  <a:txBody>
                    <a:bodyPr/>
                    <a:lstStyle/>
                    <a:p>
                      <a:pPr algn="r" fontAlgn="ctr"/>
                      <a:r>
                        <a:rPr lang="en-GB" sz="900">
                          <a:effectLst/>
                        </a:rPr>
                        <a:t>0.000318</a:t>
                      </a:r>
                    </a:p>
                  </a:txBody>
                  <a:tcPr marL="45071" marR="45071" marT="22536" marB="22536" anchor="ctr">
                    <a:lnL>
                      <a:noFill/>
                    </a:lnL>
                    <a:lnR>
                      <a:noFill/>
                    </a:lnR>
                    <a:lnT>
                      <a:noFill/>
                    </a:lnT>
                    <a:lnB>
                      <a:noFill/>
                    </a:lnB>
                  </a:tcPr>
                </a:tc>
                <a:extLst>
                  <a:ext uri="{0D108BD9-81ED-4DB2-BD59-A6C34878D82A}">
                    <a16:rowId xmlns:a16="http://schemas.microsoft.com/office/drawing/2014/main" val="41890108"/>
                  </a:ext>
                </a:extLst>
              </a:tr>
              <a:tr h="180285">
                <a:tc>
                  <a:txBody>
                    <a:bodyPr/>
                    <a:lstStyle/>
                    <a:p>
                      <a:pPr algn="r" fontAlgn="ctr"/>
                      <a:r>
                        <a:rPr lang="en-GB" sz="900" b="1">
                          <a:effectLst/>
                        </a:rPr>
                        <a:t>EBAY</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0.000205</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0.000162</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0.000375</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0.000179</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0.000173</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0.000179</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0.000210</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0.000206</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0.000184</a:t>
                      </a:r>
                    </a:p>
                  </a:txBody>
                  <a:tcPr marL="45071" marR="45071" marT="22536" marB="22536" anchor="ctr">
                    <a:lnL>
                      <a:noFill/>
                    </a:lnL>
                    <a:lnR>
                      <a:noFill/>
                    </a:lnR>
                    <a:lnT>
                      <a:noFill/>
                    </a:lnT>
                    <a:lnB>
                      <a:noFill/>
                    </a:lnB>
                    <a:solidFill>
                      <a:srgbClr val="F5F5F5"/>
                    </a:solidFill>
                  </a:tcPr>
                </a:tc>
                <a:extLst>
                  <a:ext uri="{0D108BD9-81ED-4DB2-BD59-A6C34878D82A}">
                    <a16:rowId xmlns:a16="http://schemas.microsoft.com/office/drawing/2014/main" val="2588357205"/>
                  </a:ext>
                </a:extLst>
              </a:tr>
              <a:tr h="180285">
                <a:tc>
                  <a:txBody>
                    <a:bodyPr/>
                    <a:lstStyle/>
                    <a:p>
                      <a:pPr algn="r" fontAlgn="ctr"/>
                      <a:r>
                        <a:rPr lang="en-GB" sz="900" b="1">
                          <a:effectLst/>
                        </a:rPr>
                        <a:t>FB</a:t>
                      </a:r>
                    </a:p>
                  </a:txBody>
                  <a:tcPr marL="45071" marR="45071" marT="22536" marB="22536" anchor="ctr">
                    <a:lnL>
                      <a:noFill/>
                    </a:lnL>
                    <a:lnR>
                      <a:noFill/>
                    </a:lnR>
                    <a:lnT>
                      <a:noFill/>
                    </a:lnT>
                    <a:lnB>
                      <a:noFill/>
                    </a:lnB>
                  </a:tcPr>
                </a:tc>
                <a:tc>
                  <a:txBody>
                    <a:bodyPr/>
                    <a:lstStyle/>
                    <a:p>
                      <a:pPr algn="r" fontAlgn="ctr"/>
                      <a:r>
                        <a:rPr lang="en-GB" sz="900">
                          <a:effectLst/>
                        </a:rPr>
                        <a:t>0.000313</a:t>
                      </a:r>
                    </a:p>
                  </a:txBody>
                  <a:tcPr marL="45071" marR="45071" marT="22536" marB="22536" anchor="ctr">
                    <a:lnL>
                      <a:noFill/>
                    </a:lnL>
                    <a:lnR>
                      <a:noFill/>
                    </a:lnR>
                    <a:lnT>
                      <a:noFill/>
                    </a:lnT>
                    <a:lnB>
                      <a:noFill/>
                    </a:lnB>
                  </a:tcPr>
                </a:tc>
                <a:tc>
                  <a:txBody>
                    <a:bodyPr/>
                    <a:lstStyle/>
                    <a:p>
                      <a:pPr algn="r" fontAlgn="ctr"/>
                      <a:r>
                        <a:rPr lang="en-GB" sz="900">
                          <a:effectLst/>
                        </a:rPr>
                        <a:t>0.000298</a:t>
                      </a:r>
                    </a:p>
                  </a:txBody>
                  <a:tcPr marL="45071" marR="45071" marT="22536" marB="22536" anchor="ctr">
                    <a:lnL>
                      <a:noFill/>
                    </a:lnL>
                    <a:lnR>
                      <a:noFill/>
                    </a:lnR>
                    <a:lnT>
                      <a:noFill/>
                    </a:lnT>
                    <a:lnB>
                      <a:noFill/>
                    </a:lnB>
                  </a:tcPr>
                </a:tc>
                <a:tc>
                  <a:txBody>
                    <a:bodyPr/>
                    <a:lstStyle/>
                    <a:p>
                      <a:pPr algn="r" fontAlgn="ctr"/>
                      <a:r>
                        <a:rPr lang="en-GB" sz="900">
                          <a:effectLst/>
                        </a:rPr>
                        <a:t>0.000179</a:t>
                      </a:r>
                    </a:p>
                  </a:txBody>
                  <a:tcPr marL="45071" marR="45071" marT="22536" marB="22536" anchor="ctr">
                    <a:lnL>
                      <a:noFill/>
                    </a:lnL>
                    <a:lnR>
                      <a:noFill/>
                    </a:lnR>
                    <a:lnT>
                      <a:noFill/>
                    </a:lnT>
                    <a:lnB>
                      <a:noFill/>
                    </a:lnB>
                  </a:tcPr>
                </a:tc>
                <a:tc>
                  <a:txBody>
                    <a:bodyPr/>
                    <a:lstStyle/>
                    <a:p>
                      <a:pPr algn="r" fontAlgn="ctr"/>
                      <a:r>
                        <a:rPr lang="en-GB" sz="900">
                          <a:effectLst/>
                        </a:rPr>
                        <a:t>0.000561</a:t>
                      </a:r>
                    </a:p>
                  </a:txBody>
                  <a:tcPr marL="45071" marR="45071" marT="22536" marB="22536" anchor="ctr">
                    <a:lnL>
                      <a:noFill/>
                    </a:lnL>
                    <a:lnR>
                      <a:noFill/>
                    </a:lnR>
                    <a:lnT>
                      <a:noFill/>
                    </a:lnT>
                    <a:lnB>
                      <a:noFill/>
                    </a:lnB>
                  </a:tcPr>
                </a:tc>
                <a:tc>
                  <a:txBody>
                    <a:bodyPr/>
                    <a:lstStyle/>
                    <a:p>
                      <a:pPr algn="r" fontAlgn="ctr"/>
                      <a:r>
                        <a:rPr lang="en-GB" sz="900">
                          <a:effectLst/>
                        </a:rPr>
                        <a:t>0.000282</a:t>
                      </a:r>
                    </a:p>
                  </a:txBody>
                  <a:tcPr marL="45071" marR="45071" marT="22536" marB="22536" anchor="ctr">
                    <a:lnL>
                      <a:noFill/>
                    </a:lnL>
                    <a:lnR>
                      <a:noFill/>
                    </a:lnR>
                    <a:lnT>
                      <a:noFill/>
                    </a:lnT>
                    <a:lnB>
                      <a:noFill/>
                    </a:lnB>
                  </a:tcPr>
                </a:tc>
                <a:tc>
                  <a:txBody>
                    <a:bodyPr/>
                    <a:lstStyle/>
                    <a:p>
                      <a:pPr algn="r" fontAlgn="ctr"/>
                      <a:r>
                        <a:rPr lang="en-GB" sz="900">
                          <a:effectLst/>
                        </a:rPr>
                        <a:t>0.000330</a:t>
                      </a:r>
                    </a:p>
                  </a:txBody>
                  <a:tcPr marL="45071" marR="45071" marT="22536" marB="22536" anchor="ctr">
                    <a:lnL>
                      <a:noFill/>
                    </a:lnL>
                    <a:lnR>
                      <a:noFill/>
                    </a:lnR>
                    <a:lnT>
                      <a:noFill/>
                    </a:lnT>
                    <a:lnB>
                      <a:noFill/>
                    </a:lnB>
                  </a:tcPr>
                </a:tc>
                <a:tc>
                  <a:txBody>
                    <a:bodyPr/>
                    <a:lstStyle/>
                    <a:p>
                      <a:pPr algn="r" fontAlgn="ctr"/>
                      <a:r>
                        <a:rPr lang="en-GB" sz="900">
                          <a:effectLst/>
                        </a:rPr>
                        <a:t>0.000322</a:t>
                      </a:r>
                    </a:p>
                  </a:txBody>
                  <a:tcPr marL="45071" marR="45071" marT="22536" marB="22536" anchor="ctr">
                    <a:lnL>
                      <a:noFill/>
                    </a:lnL>
                    <a:lnR>
                      <a:noFill/>
                    </a:lnR>
                    <a:lnT>
                      <a:noFill/>
                    </a:lnT>
                    <a:lnB>
                      <a:noFill/>
                    </a:lnB>
                  </a:tcPr>
                </a:tc>
                <a:tc>
                  <a:txBody>
                    <a:bodyPr/>
                    <a:lstStyle/>
                    <a:p>
                      <a:pPr algn="r" fontAlgn="ctr"/>
                      <a:r>
                        <a:rPr lang="en-GB" sz="900">
                          <a:effectLst/>
                        </a:rPr>
                        <a:t>0.000326</a:t>
                      </a:r>
                    </a:p>
                  </a:txBody>
                  <a:tcPr marL="45071" marR="45071" marT="22536" marB="22536" anchor="ctr">
                    <a:lnL>
                      <a:noFill/>
                    </a:lnL>
                    <a:lnR>
                      <a:noFill/>
                    </a:lnR>
                    <a:lnT>
                      <a:noFill/>
                    </a:lnT>
                    <a:lnB>
                      <a:noFill/>
                    </a:lnB>
                  </a:tcPr>
                </a:tc>
                <a:tc>
                  <a:txBody>
                    <a:bodyPr/>
                    <a:lstStyle/>
                    <a:p>
                      <a:pPr algn="r" fontAlgn="ctr"/>
                      <a:r>
                        <a:rPr lang="en-GB" sz="900">
                          <a:effectLst/>
                        </a:rPr>
                        <a:t>0.000329</a:t>
                      </a:r>
                    </a:p>
                  </a:txBody>
                  <a:tcPr marL="45071" marR="45071" marT="22536" marB="22536" anchor="ctr">
                    <a:lnL>
                      <a:noFill/>
                    </a:lnL>
                    <a:lnR>
                      <a:noFill/>
                    </a:lnR>
                    <a:lnT>
                      <a:noFill/>
                    </a:lnT>
                    <a:lnB>
                      <a:noFill/>
                    </a:lnB>
                  </a:tcPr>
                </a:tc>
                <a:extLst>
                  <a:ext uri="{0D108BD9-81ED-4DB2-BD59-A6C34878D82A}">
                    <a16:rowId xmlns:a16="http://schemas.microsoft.com/office/drawing/2014/main" val="2478202716"/>
                  </a:ext>
                </a:extLst>
              </a:tr>
              <a:tr h="180285">
                <a:tc>
                  <a:txBody>
                    <a:bodyPr/>
                    <a:lstStyle/>
                    <a:p>
                      <a:pPr algn="r" fontAlgn="ctr"/>
                      <a:r>
                        <a:rPr lang="en-GB" sz="900" b="1">
                          <a:effectLst/>
                        </a:rPr>
                        <a:t>GE</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0.000311</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0.000204</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0.000173</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0.000282</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0.000998</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0.000254</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0.000293</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0.000283</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0.000354</a:t>
                      </a:r>
                    </a:p>
                  </a:txBody>
                  <a:tcPr marL="45071" marR="45071" marT="22536" marB="22536" anchor="ctr">
                    <a:lnL>
                      <a:noFill/>
                    </a:lnL>
                    <a:lnR>
                      <a:noFill/>
                    </a:lnR>
                    <a:lnT>
                      <a:noFill/>
                    </a:lnT>
                    <a:lnB>
                      <a:noFill/>
                    </a:lnB>
                    <a:solidFill>
                      <a:srgbClr val="F5F5F5"/>
                    </a:solidFill>
                  </a:tcPr>
                </a:tc>
                <a:extLst>
                  <a:ext uri="{0D108BD9-81ED-4DB2-BD59-A6C34878D82A}">
                    <a16:rowId xmlns:a16="http://schemas.microsoft.com/office/drawing/2014/main" val="750328516"/>
                  </a:ext>
                </a:extLst>
              </a:tr>
              <a:tr h="180285">
                <a:tc>
                  <a:txBody>
                    <a:bodyPr/>
                    <a:lstStyle/>
                    <a:p>
                      <a:pPr algn="r" fontAlgn="ctr"/>
                      <a:r>
                        <a:rPr lang="en-GB" sz="900" b="1">
                          <a:effectLst/>
                        </a:rPr>
                        <a:t>GOOG</a:t>
                      </a:r>
                    </a:p>
                  </a:txBody>
                  <a:tcPr marL="45071" marR="45071" marT="22536" marB="22536" anchor="ctr">
                    <a:lnL>
                      <a:noFill/>
                    </a:lnL>
                    <a:lnR>
                      <a:noFill/>
                    </a:lnR>
                    <a:lnT>
                      <a:noFill/>
                    </a:lnT>
                    <a:lnB>
                      <a:noFill/>
                    </a:lnB>
                  </a:tcPr>
                </a:tc>
                <a:tc>
                  <a:txBody>
                    <a:bodyPr/>
                    <a:lstStyle/>
                    <a:p>
                      <a:pPr algn="r" fontAlgn="ctr"/>
                      <a:r>
                        <a:rPr lang="en-GB" sz="900">
                          <a:effectLst/>
                        </a:rPr>
                        <a:t>0.000314</a:t>
                      </a:r>
                    </a:p>
                  </a:txBody>
                  <a:tcPr marL="45071" marR="45071" marT="22536" marB="22536" anchor="ctr">
                    <a:lnL>
                      <a:noFill/>
                    </a:lnL>
                    <a:lnR>
                      <a:noFill/>
                    </a:lnR>
                    <a:lnT>
                      <a:noFill/>
                    </a:lnT>
                    <a:lnB>
                      <a:noFill/>
                    </a:lnB>
                  </a:tcPr>
                </a:tc>
                <a:tc>
                  <a:txBody>
                    <a:bodyPr/>
                    <a:lstStyle/>
                    <a:p>
                      <a:pPr algn="r" fontAlgn="ctr"/>
                      <a:r>
                        <a:rPr lang="en-GB" sz="900">
                          <a:effectLst/>
                        </a:rPr>
                        <a:t>0.000280</a:t>
                      </a:r>
                    </a:p>
                  </a:txBody>
                  <a:tcPr marL="45071" marR="45071" marT="22536" marB="22536" anchor="ctr">
                    <a:lnL>
                      <a:noFill/>
                    </a:lnL>
                    <a:lnR>
                      <a:noFill/>
                    </a:lnR>
                    <a:lnT>
                      <a:noFill/>
                    </a:lnT>
                    <a:lnB>
                      <a:noFill/>
                    </a:lnB>
                  </a:tcPr>
                </a:tc>
                <a:tc>
                  <a:txBody>
                    <a:bodyPr/>
                    <a:lstStyle/>
                    <a:p>
                      <a:pPr algn="r" fontAlgn="ctr"/>
                      <a:r>
                        <a:rPr lang="en-GB" sz="900">
                          <a:effectLst/>
                        </a:rPr>
                        <a:t>0.000179</a:t>
                      </a:r>
                    </a:p>
                  </a:txBody>
                  <a:tcPr marL="45071" marR="45071" marT="22536" marB="22536" anchor="ctr">
                    <a:lnL>
                      <a:noFill/>
                    </a:lnL>
                    <a:lnR>
                      <a:noFill/>
                    </a:lnR>
                    <a:lnT>
                      <a:noFill/>
                    </a:lnT>
                    <a:lnB>
                      <a:noFill/>
                    </a:lnB>
                  </a:tcPr>
                </a:tc>
                <a:tc>
                  <a:txBody>
                    <a:bodyPr/>
                    <a:lstStyle/>
                    <a:p>
                      <a:pPr algn="r" fontAlgn="ctr"/>
                      <a:r>
                        <a:rPr lang="en-GB" sz="900">
                          <a:effectLst/>
                        </a:rPr>
                        <a:t>0.000330</a:t>
                      </a:r>
                    </a:p>
                  </a:txBody>
                  <a:tcPr marL="45071" marR="45071" marT="22536" marB="22536" anchor="ctr">
                    <a:lnL>
                      <a:noFill/>
                    </a:lnL>
                    <a:lnR>
                      <a:noFill/>
                    </a:lnR>
                    <a:lnT>
                      <a:noFill/>
                    </a:lnT>
                    <a:lnB>
                      <a:noFill/>
                    </a:lnB>
                  </a:tcPr>
                </a:tc>
                <a:tc>
                  <a:txBody>
                    <a:bodyPr/>
                    <a:lstStyle/>
                    <a:p>
                      <a:pPr algn="r" fontAlgn="ctr"/>
                      <a:r>
                        <a:rPr lang="en-GB" sz="900">
                          <a:effectLst/>
                        </a:rPr>
                        <a:t>0.000254</a:t>
                      </a:r>
                    </a:p>
                  </a:txBody>
                  <a:tcPr marL="45071" marR="45071" marT="22536" marB="22536" anchor="ctr">
                    <a:lnL>
                      <a:noFill/>
                    </a:lnL>
                    <a:lnR>
                      <a:noFill/>
                    </a:lnR>
                    <a:lnT>
                      <a:noFill/>
                    </a:lnT>
                    <a:lnB>
                      <a:noFill/>
                    </a:lnB>
                  </a:tcPr>
                </a:tc>
                <a:tc>
                  <a:txBody>
                    <a:bodyPr/>
                    <a:lstStyle/>
                    <a:p>
                      <a:pPr algn="r" fontAlgn="ctr"/>
                      <a:r>
                        <a:rPr lang="en-GB" sz="900">
                          <a:effectLst/>
                        </a:rPr>
                        <a:t>0.000385</a:t>
                      </a:r>
                    </a:p>
                  </a:txBody>
                  <a:tcPr marL="45071" marR="45071" marT="22536" marB="22536" anchor="ctr">
                    <a:lnL>
                      <a:noFill/>
                    </a:lnL>
                    <a:lnR>
                      <a:noFill/>
                    </a:lnR>
                    <a:lnT>
                      <a:noFill/>
                    </a:lnT>
                    <a:lnB>
                      <a:noFill/>
                    </a:lnB>
                  </a:tcPr>
                </a:tc>
                <a:tc>
                  <a:txBody>
                    <a:bodyPr/>
                    <a:lstStyle/>
                    <a:p>
                      <a:pPr algn="r" fontAlgn="ctr"/>
                      <a:r>
                        <a:rPr lang="en-GB" sz="900">
                          <a:effectLst/>
                        </a:rPr>
                        <a:t>0.000318</a:t>
                      </a:r>
                    </a:p>
                  </a:txBody>
                  <a:tcPr marL="45071" marR="45071" marT="22536" marB="22536" anchor="ctr">
                    <a:lnL>
                      <a:noFill/>
                    </a:lnL>
                    <a:lnR>
                      <a:noFill/>
                    </a:lnR>
                    <a:lnT>
                      <a:noFill/>
                    </a:lnT>
                    <a:lnB>
                      <a:noFill/>
                    </a:lnB>
                  </a:tcPr>
                </a:tc>
                <a:tc>
                  <a:txBody>
                    <a:bodyPr/>
                    <a:lstStyle/>
                    <a:p>
                      <a:pPr algn="r" fontAlgn="ctr"/>
                      <a:r>
                        <a:rPr lang="en-GB" sz="900">
                          <a:effectLst/>
                        </a:rPr>
                        <a:t>0.000331</a:t>
                      </a:r>
                    </a:p>
                  </a:txBody>
                  <a:tcPr marL="45071" marR="45071" marT="22536" marB="22536" anchor="ctr">
                    <a:lnL>
                      <a:noFill/>
                    </a:lnL>
                    <a:lnR>
                      <a:noFill/>
                    </a:lnR>
                    <a:lnT>
                      <a:noFill/>
                    </a:lnT>
                    <a:lnB>
                      <a:noFill/>
                    </a:lnB>
                  </a:tcPr>
                </a:tc>
                <a:tc>
                  <a:txBody>
                    <a:bodyPr/>
                    <a:lstStyle/>
                    <a:p>
                      <a:pPr algn="r" fontAlgn="ctr"/>
                      <a:r>
                        <a:rPr lang="en-GB" sz="900">
                          <a:effectLst/>
                        </a:rPr>
                        <a:t>0.000312</a:t>
                      </a:r>
                    </a:p>
                  </a:txBody>
                  <a:tcPr marL="45071" marR="45071" marT="22536" marB="22536" anchor="ctr">
                    <a:lnL>
                      <a:noFill/>
                    </a:lnL>
                    <a:lnR>
                      <a:noFill/>
                    </a:lnR>
                    <a:lnT>
                      <a:noFill/>
                    </a:lnT>
                    <a:lnB>
                      <a:noFill/>
                    </a:lnB>
                  </a:tcPr>
                </a:tc>
                <a:extLst>
                  <a:ext uri="{0D108BD9-81ED-4DB2-BD59-A6C34878D82A}">
                    <a16:rowId xmlns:a16="http://schemas.microsoft.com/office/drawing/2014/main" val="1903199698"/>
                  </a:ext>
                </a:extLst>
              </a:tr>
              <a:tr h="180285">
                <a:tc>
                  <a:txBody>
                    <a:bodyPr/>
                    <a:lstStyle/>
                    <a:p>
                      <a:pPr algn="r" fontAlgn="ctr"/>
                      <a:r>
                        <a:rPr lang="en-GB" sz="900" b="1">
                          <a:effectLst/>
                        </a:rPr>
                        <a:t>INTC</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0.000371</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0.000281</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0.000210</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0.000322</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0.000293</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0.000318</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0.000647</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0.000385</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0.000370</a:t>
                      </a:r>
                    </a:p>
                  </a:txBody>
                  <a:tcPr marL="45071" marR="45071" marT="22536" marB="22536" anchor="ctr">
                    <a:lnL>
                      <a:noFill/>
                    </a:lnL>
                    <a:lnR>
                      <a:noFill/>
                    </a:lnR>
                    <a:lnT>
                      <a:noFill/>
                    </a:lnT>
                    <a:lnB>
                      <a:noFill/>
                    </a:lnB>
                    <a:solidFill>
                      <a:srgbClr val="F5F5F5"/>
                    </a:solidFill>
                  </a:tcPr>
                </a:tc>
                <a:extLst>
                  <a:ext uri="{0D108BD9-81ED-4DB2-BD59-A6C34878D82A}">
                    <a16:rowId xmlns:a16="http://schemas.microsoft.com/office/drawing/2014/main" val="804892119"/>
                  </a:ext>
                </a:extLst>
              </a:tr>
              <a:tr h="180285">
                <a:tc>
                  <a:txBody>
                    <a:bodyPr/>
                    <a:lstStyle/>
                    <a:p>
                      <a:pPr algn="r" fontAlgn="ctr"/>
                      <a:r>
                        <a:rPr lang="en-GB" sz="900" b="1">
                          <a:effectLst/>
                        </a:rPr>
                        <a:t>MSFT</a:t>
                      </a:r>
                    </a:p>
                  </a:txBody>
                  <a:tcPr marL="45071" marR="45071" marT="22536" marB="22536" anchor="ctr">
                    <a:lnL>
                      <a:noFill/>
                    </a:lnL>
                    <a:lnR>
                      <a:noFill/>
                    </a:lnR>
                    <a:lnT>
                      <a:noFill/>
                    </a:lnT>
                    <a:lnB>
                      <a:noFill/>
                    </a:lnB>
                  </a:tcPr>
                </a:tc>
                <a:tc>
                  <a:txBody>
                    <a:bodyPr/>
                    <a:lstStyle/>
                    <a:p>
                      <a:pPr algn="r" fontAlgn="ctr"/>
                      <a:r>
                        <a:rPr lang="en-GB" sz="900">
                          <a:effectLst/>
                        </a:rPr>
                        <a:t>0.000352</a:t>
                      </a:r>
                    </a:p>
                  </a:txBody>
                  <a:tcPr marL="45071" marR="45071" marT="22536" marB="22536" anchor="ctr">
                    <a:lnL>
                      <a:noFill/>
                    </a:lnL>
                    <a:lnR>
                      <a:noFill/>
                    </a:lnR>
                    <a:lnT>
                      <a:noFill/>
                    </a:lnT>
                    <a:lnB>
                      <a:noFill/>
                    </a:lnB>
                  </a:tcPr>
                </a:tc>
                <a:tc>
                  <a:txBody>
                    <a:bodyPr/>
                    <a:lstStyle/>
                    <a:p>
                      <a:pPr algn="r" fontAlgn="ctr"/>
                      <a:r>
                        <a:rPr lang="en-GB" sz="900">
                          <a:effectLst/>
                        </a:rPr>
                        <a:t>0.000309</a:t>
                      </a:r>
                    </a:p>
                  </a:txBody>
                  <a:tcPr marL="45071" marR="45071" marT="22536" marB="22536" anchor="ctr">
                    <a:lnL>
                      <a:noFill/>
                    </a:lnL>
                    <a:lnR>
                      <a:noFill/>
                    </a:lnR>
                    <a:lnT>
                      <a:noFill/>
                    </a:lnT>
                    <a:lnB>
                      <a:noFill/>
                    </a:lnB>
                  </a:tcPr>
                </a:tc>
                <a:tc>
                  <a:txBody>
                    <a:bodyPr/>
                    <a:lstStyle/>
                    <a:p>
                      <a:pPr algn="r" fontAlgn="ctr"/>
                      <a:r>
                        <a:rPr lang="en-GB" sz="900">
                          <a:effectLst/>
                        </a:rPr>
                        <a:t>0.000206</a:t>
                      </a:r>
                    </a:p>
                  </a:txBody>
                  <a:tcPr marL="45071" marR="45071" marT="22536" marB="22536" anchor="ctr">
                    <a:lnL>
                      <a:noFill/>
                    </a:lnL>
                    <a:lnR>
                      <a:noFill/>
                    </a:lnR>
                    <a:lnT>
                      <a:noFill/>
                    </a:lnT>
                    <a:lnB>
                      <a:noFill/>
                    </a:lnB>
                  </a:tcPr>
                </a:tc>
                <a:tc>
                  <a:txBody>
                    <a:bodyPr/>
                    <a:lstStyle/>
                    <a:p>
                      <a:pPr algn="r" fontAlgn="ctr"/>
                      <a:r>
                        <a:rPr lang="en-GB" sz="900">
                          <a:effectLst/>
                        </a:rPr>
                        <a:t>0.000326</a:t>
                      </a:r>
                    </a:p>
                  </a:txBody>
                  <a:tcPr marL="45071" marR="45071" marT="22536" marB="22536" anchor="ctr">
                    <a:lnL>
                      <a:noFill/>
                    </a:lnL>
                    <a:lnR>
                      <a:noFill/>
                    </a:lnR>
                    <a:lnT>
                      <a:noFill/>
                    </a:lnT>
                    <a:lnB>
                      <a:noFill/>
                    </a:lnB>
                  </a:tcPr>
                </a:tc>
                <a:tc>
                  <a:txBody>
                    <a:bodyPr/>
                    <a:lstStyle/>
                    <a:p>
                      <a:pPr algn="r" fontAlgn="ctr"/>
                      <a:r>
                        <a:rPr lang="en-GB" sz="900">
                          <a:effectLst/>
                        </a:rPr>
                        <a:t>0.000283</a:t>
                      </a:r>
                    </a:p>
                  </a:txBody>
                  <a:tcPr marL="45071" marR="45071" marT="22536" marB="22536" anchor="ctr">
                    <a:lnL>
                      <a:noFill/>
                    </a:lnL>
                    <a:lnR>
                      <a:noFill/>
                    </a:lnR>
                    <a:lnT>
                      <a:noFill/>
                    </a:lnT>
                    <a:lnB>
                      <a:noFill/>
                    </a:lnB>
                  </a:tcPr>
                </a:tc>
                <a:tc>
                  <a:txBody>
                    <a:bodyPr/>
                    <a:lstStyle/>
                    <a:p>
                      <a:pPr algn="r" fontAlgn="ctr"/>
                      <a:r>
                        <a:rPr lang="en-GB" sz="900">
                          <a:effectLst/>
                        </a:rPr>
                        <a:t>0.000331</a:t>
                      </a:r>
                    </a:p>
                  </a:txBody>
                  <a:tcPr marL="45071" marR="45071" marT="22536" marB="22536" anchor="ctr">
                    <a:lnL>
                      <a:noFill/>
                    </a:lnL>
                    <a:lnR>
                      <a:noFill/>
                    </a:lnR>
                    <a:lnT>
                      <a:noFill/>
                    </a:lnT>
                    <a:lnB>
                      <a:noFill/>
                    </a:lnB>
                  </a:tcPr>
                </a:tc>
                <a:tc>
                  <a:txBody>
                    <a:bodyPr/>
                    <a:lstStyle/>
                    <a:p>
                      <a:pPr algn="r" fontAlgn="ctr"/>
                      <a:r>
                        <a:rPr lang="en-GB" sz="900">
                          <a:effectLst/>
                        </a:rPr>
                        <a:t>0.000385</a:t>
                      </a:r>
                    </a:p>
                  </a:txBody>
                  <a:tcPr marL="45071" marR="45071" marT="22536" marB="22536" anchor="ctr">
                    <a:lnL>
                      <a:noFill/>
                    </a:lnL>
                    <a:lnR>
                      <a:noFill/>
                    </a:lnR>
                    <a:lnT>
                      <a:noFill/>
                    </a:lnT>
                    <a:lnB>
                      <a:noFill/>
                    </a:lnB>
                  </a:tcPr>
                </a:tc>
                <a:tc>
                  <a:txBody>
                    <a:bodyPr/>
                    <a:lstStyle/>
                    <a:p>
                      <a:pPr algn="r" fontAlgn="ctr"/>
                      <a:r>
                        <a:rPr lang="en-GB" sz="900">
                          <a:effectLst/>
                        </a:rPr>
                        <a:t>0.000424</a:t>
                      </a:r>
                    </a:p>
                  </a:txBody>
                  <a:tcPr marL="45071" marR="45071" marT="22536" marB="22536" anchor="ctr">
                    <a:lnL>
                      <a:noFill/>
                    </a:lnL>
                    <a:lnR>
                      <a:noFill/>
                    </a:lnR>
                    <a:lnT>
                      <a:noFill/>
                    </a:lnT>
                    <a:lnB>
                      <a:noFill/>
                    </a:lnB>
                  </a:tcPr>
                </a:tc>
                <a:tc>
                  <a:txBody>
                    <a:bodyPr/>
                    <a:lstStyle/>
                    <a:p>
                      <a:pPr algn="r" fontAlgn="ctr"/>
                      <a:r>
                        <a:rPr lang="en-GB" sz="900">
                          <a:effectLst/>
                        </a:rPr>
                        <a:t>0.000369</a:t>
                      </a:r>
                    </a:p>
                  </a:txBody>
                  <a:tcPr marL="45071" marR="45071" marT="22536" marB="22536" anchor="ctr">
                    <a:lnL>
                      <a:noFill/>
                    </a:lnL>
                    <a:lnR>
                      <a:noFill/>
                    </a:lnR>
                    <a:lnT>
                      <a:noFill/>
                    </a:lnT>
                    <a:lnB>
                      <a:noFill/>
                    </a:lnB>
                  </a:tcPr>
                </a:tc>
                <a:extLst>
                  <a:ext uri="{0D108BD9-81ED-4DB2-BD59-A6C34878D82A}">
                    <a16:rowId xmlns:a16="http://schemas.microsoft.com/office/drawing/2014/main" val="2334384821"/>
                  </a:ext>
                </a:extLst>
              </a:tr>
              <a:tr h="180285">
                <a:tc>
                  <a:txBody>
                    <a:bodyPr/>
                    <a:lstStyle/>
                    <a:p>
                      <a:pPr algn="r" fontAlgn="ctr"/>
                      <a:r>
                        <a:rPr lang="en-GB" sz="900" b="1">
                          <a:effectLst/>
                        </a:rPr>
                        <a:t>TSLA</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0.000360</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0.000318</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0.000184</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0.000329</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0.000354</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0.000312</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0.000370</a:t>
                      </a:r>
                    </a:p>
                  </a:txBody>
                  <a:tcPr marL="45071" marR="45071" marT="22536" marB="22536" anchor="ctr">
                    <a:lnL>
                      <a:noFill/>
                    </a:lnL>
                    <a:lnR>
                      <a:noFill/>
                    </a:lnR>
                    <a:lnT>
                      <a:noFill/>
                    </a:lnT>
                    <a:lnB>
                      <a:noFill/>
                    </a:lnB>
                    <a:solidFill>
                      <a:srgbClr val="F5F5F5"/>
                    </a:solidFill>
                  </a:tcPr>
                </a:tc>
                <a:tc>
                  <a:txBody>
                    <a:bodyPr/>
                    <a:lstStyle/>
                    <a:p>
                      <a:pPr algn="r" fontAlgn="ctr"/>
                      <a:r>
                        <a:rPr lang="en-GB" sz="900">
                          <a:effectLst/>
                        </a:rPr>
                        <a:t>0.000369</a:t>
                      </a:r>
                    </a:p>
                  </a:txBody>
                  <a:tcPr marL="45071" marR="45071" marT="22536" marB="22536" anchor="ctr">
                    <a:lnL>
                      <a:noFill/>
                    </a:lnL>
                    <a:lnR>
                      <a:noFill/>
                    </a:lnR>
                    <a:lnT>
                      <a:noFill/>
                    </a:lnT>
                    <a:lnB>
                      <a:noFill/>
                    </a:lnB>
                    <a:solidFill>
                      <a:srgbClr val="F5F5F5"/>
                    </a:solidFill>
                  </a:tcPr>
                </a:tc>
                <a:tc>
                  <a:txBody>
                    <a:bodyPr/>
                    <a:lstStyle/>
                    <a:p>
                      <a:pPr algn="r" fontAlgn="ctr"/>
                      <a:r>
                        <a:rPr lang="en-GB" sz="900" dirty="0">
                          <a:effectLst/>
                        </a:rPr>
                        <a:t>0.001703</a:t>
                      </a:r>
                    </a:p>
                  </a:txBody>
                  <a:tcPr marL="45071" marR="45071" marT="22536" marB="22536" anchor="ctr">
                    <a:lnL>
                      <a:noFill/>
                    </a:lnL>
                    <a:lnR>
                      <a:noFill/>
                    </a:lnR>
                    <a:lnT>
                      <a:noFill/>
                    </a:lnT>
                    <a:lnB>
                      <a:noFill/>
                    </a:lnB>
                    <a:solidFill>
                      <a:srgbClr val="F5F5F5"/>
                    </a:solidFill>
                  </a:tcPr>
                </a:tc>
                <a:extLst>
                  <a:ext uri="{0D108BD9-81ED-4DB2-BD59-A6C34878D82A}">
                    <a16:rowId xmlns:a16="http://schemas.microsoft.com/office/drawing/2014/main" val="2896661661"/>
                  </a:ext>
                </a:extLst>
              </a:tr>
            </a:tbl>
          </a:graphicData>
        </a:graphic>
      </p:graphicFrame>
    </p:spTree>
    <p:extLst>
      <p:ext uri="{BB962C8B-B14F-4D97-AF65-F5344CB8AC3E}">
        <p14:creationId xmlns:p14="http://schemas.microsoft.com/office/powerpoint/2010/main" val="108558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384E-CD12-4321-8D35-3D907E6D26DA}"/>
              </a:ext>
            </a:extLst>
          </p:cNvPr>
          <p:cNvSpPr>
            <a:spLocks noGrp="1"/>
          </p:cNvSpPr>
          <p:nvPr>
            <p:ph type="title"/>
          </p:nvPr>
        </p:nvSpPr>
        <p:spPr/>
        <p:txBody>
          <a:bodyPr/>
          <a:lstStyle/>
          <a:p>
            <a:r>
              <a:rPr lang="en-GB" dirty="0"/>
              <a:t>Data analysis - discussion</a:t>
            </a:r>
          </a:p>
        </p:txBody>
      </p:sp>
      <p:sp>
        <p:nvSpPr>
          <p:cNvPr id="3" name="Content Placeholder 2">
            <a:extLst>
              <a:ext uri="{FF2B5EF4-FFF2-40B4-BE49-F238E27FC236}">
                <a16:creationId xmlns:a16="http://schemas.microsoft.com/office/drawing/2014/main" id="{25A97C47-74F9-4768-BA53-22083F319D2C}"/>
              </a:ext>
            </a:extLst>
          </p:cNvPr>
          <p:cNvSpPr>
            <a:spLocks noGrp="1"/>
          </p:cNvSpPr>
          <p:nvPr>
            <p:ph idx="1"/>
          </p:nvPr>
        </p:nvSpPr>
        <p:spPr/>
        <p:txBody>
          <a:bodyPr/>
          <a:lstStyle/>
          <a:p>
            <a:r>
              <a:rPr lang="en-GB" dirty="0"/>
              <a:t>We can see that all the stocks movement have been very correlated</a:t>
            </a:r>
          </a:p>
          <a:p>
            <a:r>
              <a:rPr lang="en-GB" dirty="0"/>
              <a:t>GE was the only one that would have lost us money</a:t>
            </a:r>
          </a:p>
          <a:p>
            <a:r>
              <a:rPr lang="en-GB" dirty="0"/>
              <a:t>Tesla has done spectacularly, although we should bear in mind that past performance is not predictive of future profits</a:t>
            </a:r>
          </a:p>
          <a:p>
            <a:r>
              <a:rPr lang="en-GB" dirty="0"/>
              <a:t>Tesla was also the most volatile of the 9 analysed stocks</a:t>
            </a:r>
          </a:p>
        </p:txBody>
      </p:sp>
    </p:spTree>
    <p:extLst>
      <p:ext uri="{BB962C8B-B14F-4D97-AF65-F5344CB8AC3E}">
        <p14:creationId xmlns:p14="http://schemas.microsoft.com/office/powerpoint/2010/main" val="108663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9DCF-FAD7-48F6-BA37-A285449B7206}"/>
              </a:ext>
            </a:extLst>
          </p:cNvPr>
          <p:cNvSpPr>
            <a:spLocks noGrp="1"/>
          </p:cNvSpPr>
          <p:nvPr>
            <p:ph type="title"/>
          </p:nvPr>
        </p:nvSpPr>
        <p:spPr/>
        <p:txBody>
          <a:bodyPr/>
          <a:lstStyle/>
          <a:p>
            <a:r>
              <a:rPr lang="en-GB" dirty="0"/>
              <a:t>Portfolio optimisation</a:t>
            </a:r>
          </a:p>
        </p:txBody>
      </p:sp>
      <p:sp>
        <p:nvSpPr>
          <p:cNvPr id="3" name="Content Placeholder 2">
            <a:extLst>
              <a:ext uri="{FF2B5EF4-FFF2-40B4-BE49-F238E27FC236}">
                <a16:creationId xmlns:a16="http://schemas.microsoft.com/office/drawing/2014/main" id="{C3E91F21-1CD3-4902-8153-F0CA15188BCF}"/>
              </a:ext>
            </a:extLst>
          </p:cNvPr>
          <p:cNvSpPr>
            <a:spLocks noGrp="1"/>
          </p:cNvSpPr>
          <p:nvPr>
            <p:ph idx="1"/>
          </p:nvPr>
        </p:nvSpPr>
        <p:spPr/>
        <p:txBody>
          <a:bodyPr/>
          <a:lstStyle/>
          <a:p>
            <a:r>
              <a:rPr lang="en-GB" dirty="0"/>
              <a:t>We use two functions provided by </a:t>
            </a:r>
            <a:r>
              <a:rPr lang="en-GB" dirty="0" err="1"/>
              <a:t>Codecademy</a:t>
            </a:r>
            <a:endParaRPr lang="en-GB" dirty="0"/>
          </a:p>
          <a:p>
            <a:r>
              <a:rPr lang="en-GB" dirty="0" err="1"/>
              <a:t>return_portfolios</a:t>
            </a:r>
            <a:r>
              <a:rPr lang="en-GB" dirty="0"/>
              <a:t>(</a:t>
            </a:r>
            <a:r>
              <a:rPr lang="en-GB" dirty="0" err="1"/>
              <a:t>expected_returns</a:t>
            </a:r>
            <a:r>
              <a:rPr lang="en-GB" dirty="0"/>
              <a:t>, </a:t>
            </a:r>
            <a:r>
              <a:rPr lang="en-GB" dirty="0" err="1"/>
              <a:t>cov_matrix</a:t>
            </a:r>
            <a:r>
              <a:rPr lang="en-GB" dirty="0"/>
              <a:t>)</a:t>
            </a:r>
          </a:p>
          <a:p>
            <a:pPr lvl="1"/>
            <a:r>
              <a:rPr lang="en-GB" dirty="0"/>
              <a:t>This function generates random portfolios to visualise (non-optimised) examples of the portfolios’ expected returns versus risks based on the covariance of the chosen stocks</a:t>
            </a:r>
          </a:p>
          <a:p>
            <a:r>
              <a:rPr lang="en-GB" dirty="0" err="1"/>
              <a:t>optimal_portfolio</a:t>
            </a:r>
            <a:r>
              <a:rPr lang="en-GB" dirty="0"/>
              <a:t>(returns)</a:t>
            </a:r>
          </a:p>
          <a:p>
            <a:pPr lvl="1"/>
            <a:r>
              <a:rPr lang="en-GB" dirty="0"/>
              <a:t>This function provides specific weights of portfolios that are optimised for the best expected returns at lowest risks</a:t>
            </a:r>
          </a:p>
        </p:txBody>
      </p:sp>
    </p:spTree>
    <p:extLst>
      <p:ext uri="{BB962C8B-B14F-4D97-AF65-F5344CB8AC3E}">
        <p14:creationId xmlns:p14="http://schemas.microsoft.com/office/powerpoint/2010/main" val="2364735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937</Words>
  <Application>Microsoft Office PowerPoint</Application>
  <PresentationFormat>Widescreen</PresentationFormat>
  <Paragraphs>269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Analyze Financial Data with Python Capstone</vt:lpstr>
      <vt:lpstr>Summary</vt:lpstr>
      <vt:lpstr>Content</vt:lpstr>
      <vt:lpstr>Data import</vt:lpstr>
      <vt:lpstr>Initial data analysis – big picture</vt:lpstr>
      <vt:lpstr>Initial data analysis – return vs risk</vt:lpstr>
      <vt:lpstr>Data analysis – correlation of returns and covariance of risks</vt:lpstr>
      <vt:lpstr>Data analysis - discussion</vt:lpstr>
      <vt:lpstr>Portfolio optimisation</vt:lpstr>
      <vt:lpstr>Portfolio optimisation – efficient frontier</vt:lpstr>
      <vt:lpstr>Portfolio optimisation – efficient frontier - Highest return</vt:lpstr>
      <vt:lpstr>Portfolio optimisation – efficient frontier - Lowest risk / best return </vt:lpstr>
      <vt:lpstr>Portfolio optimisation – efficient frontier - Lowest risk / best return </vt:lpstr>
      <vt:lpstr>Portfolio optimisation – efficient frontier</vt:lpstr>
      <vt:lpstr>Conclusion</vt:lpstr>
      <vt:lpstr>Notes 1</vt:lpstr>
      <vt:lpstr>Notes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Financial Data with Python Capstone</dc:title>
  <dc:creator>Josef Hazi</dc:creator>
  <cp:lastModifiedBy>Josef Hazi</cp:lastModifiedBy>
  <cp:revision>15</cp:revision>
  <dcterms:created xsi:type="dcterms:W3CDTF">2020-06-17T13:27:03Z</dcterms:created>
  <dcterms:modified xsi:type="dcterms:W3CDTF">2020-06-27T15:18:30Z</dcterms:modified>
</cp:coreProperties>
</file>