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6" r:id="rId6"/>
    <p:sldId id="268" r:id="rId7"/>
    <p:sldId id="267" r:id="rId8"/>
    <p:sldId id="262" r:id="rId9"/>
    <p:sldId id="269" r:id="rId10"/>
    <p:sldId id="270" r:id="rId11"/>
    <p:sldId id="263" r:id="rId12"/>
    <p:sldId id="273" r:id="rId13"/>
    <p:sldId id="274" r:id="rId14"/>
    <p:sldId id="281" r:id="rId15"/>
    <p:sldId id="277" r:id="rId16"/>
    <p:sldId id="275" r:id="rId17"/>
    <p:sldId id="282" r:id="rId18"/>
    <p:sldId id="283" r:id="rId19"/>
    <p:sldId id="284" r:id="rId20"/>
    <p:sldId id="290" r:id="rId21"/>
    <p:sldId id="291" r:id="rId22"/>
    <p:sldId id="289" r:id="rId23"/>
    <p:sldId id="285" r:id="rId24"/>
    <p:sldId id="286" r:id="rId25"/>
    <p:sldId id="287" r:id="rId26"/>
    <p:sldId id="288" r:id="rId27"/>
    <p:sldId id="278" r:id="rId28"/>
    <p:sldId id="265" r:id="rId29"/>
    <p:sldId id="280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93197" autoAdjust="0"/>
  </p:normalViewPr>
  <p:slideViewPr>
    <p:cSldViewPr snapToGrid="0">
      <p:cViewPr varScale="1">
        <p:scale>
          <a:sx n="67" d="100"/>
          <a:sy n="67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search?q=Ethereum&amp;filters=sid%3ae747825b-167c-52de-e0b7-3d96637e83cc&amp;form=ENTLNK" TargetMode="External"/><Relationship Id="rId3" Type="http://schemas.openxmlformats.org/officeDocument/2006/relationships/hyperlink" Target="https://en.wikipedia.org/wiki/Communications_protocol" TargetMode="External"/><Relationship Id="rId7" Type="http://schemas.openxmlformats.org/officeDocument/2006/relationships/hyperlink" Target="https://en.wikipedia.org/wiki/Global_Namespa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ntent-addressable_storage" TargetMode="External"/><Relationship Id="rId5" Type="http://schemas.openxmlformats.org/officeDocument/2006/relationships/hyperlink" Target="https://en.wikipedia.org/wiki/Distributed_file_system" TargetMode="External"/><Relationship Id="rId4" Type="http://schemas.openxmlformats.org/officeDocument/2006/relationships/hyperlink" Target="https://en.wikipedia.org/wiki/Peer-to-pe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Estate Tokenization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development platform- back-end interface includes: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InterPlanetary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IPFS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mmunications protocol"/>
              </a:rPr>
              <a:t>protocol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Peer-to-peer"/>
              </a:rPr>
              <a:t>peer-to-peer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network for storing and sharing data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istributed file system"/>
              </a:rPr>
              <a:t>distributed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IPFS uses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ontent-addressable storage"/>
              </a:rPr>
              <a:t>content-addressing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uniquely identify each file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Global Namespace"/>
              </a:rPr>
              <a:t>global namespace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connecting all computing devices.</a:t>
            </a:r>
            <a:endParaRPr lang="en-US" dirty="0"/>
          </a:p>
          <a:p>
            <a:r>
              <a:rPr lang="en-US" dirty="0"/>
              <a:t>IPFS  is talking to </a:t>
            </a:r>
            <a:r>
              <a:rPr lang="en-US" dirty="0" err="1"/>
              <a:t>metamask</a:t>
            </a:r>
            <a:r>
              <a:rPr lang="en-US" dirty="0"/>
              <a:t>, ganache, remix, and running solidity, python (Web3.py) , and </a:t>
            </a:r>
            <a:r>
              <a:rPr lang="en-US" dirty="0" err="1"/>
              <a:t>github</a:t>
            </a:r>
            <a:r>
              <a:rPr lang="en-US" dirty="0"/>
              <a:t> pages for the front-end interfacing.</a:t>
            </a:r>
          </a:p>
          <a:p>
            <a:r>
              <a:rPr lang="en-US" b="1" i="0" dirty="0" err="1">
                <a:solidFill>
                  <a:srgbClr val="111111"/>
                </a:solidFill>
                <a:effectLst/>
                <a:latin typeface="Roboto"/>
              </a:rPr>
              <a:t>MetaMask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 -  is a browser plugin that allows users to make </a:t>
            </a:r>
            <a:r>
              <a:rPr lang="en-US" b="0" i="0" u="none" strike="noStrike" dirty="0">
                <a:solidFill>
                  <a:srgbClr val="660099"/>
                </a:solidFill>
                <a:effectLst/>
                <a:latin typeface="Roboto"/>
                <a:hlinkClick r:id="rId8"/>
              </a:rPr>
              <a:t>Ethereum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transactions through regular websites. It facilitates the adoption of Ethereum because it bridges the gap between the user interfaces for Ethereum</a:t>
            </a:r>
            <a:endParaRPr lang="en-US" dirty="0"/>
          </a:p>
          <a:p>
            <a:r>
              <a:rPr lang="en-US" b="1" i="0" dirty="0">
                <a:solidFill>
                  <a:srgbClr val="767676"/>
                </a:solidFill>
                <a:effectLst/>
                <a:latin typeface="Roboto"/>
              </a:rPr>
              <a:t>Web3.py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 helps you access your Ethereum node from Python. 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Making all of this possible is the </a:t>
            </a:r>
            <a:r>
              <a:rPr lang="en-US" dirty="0" err="1"/>
              <a:t>InterPlanetary</a:t>
            </a:r>
            <a:r>
              <a:rPr lang="en-US" dirty="0"/>
              <a:t> File System (IPFS), A communication Protocol.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9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model with the lowest MSE.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80A03C-3F2C-4ED9-A9E1-50659555E1EC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384C-698F-439E-8EE7-03C3773E929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13F1EB-F0F2-489E-87A2-8EBB9C68C60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8E5F-0FC4-4B01-8488-75734B30B59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FB1B85-9530-4076-BC1F-B1DC52EBF920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6BCB-C32E-4344-B18D-5AF787672C53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754-AF08-414F-B73B-87470E96468E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321F-0441-44C7-A118-ED6AAE75696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0E88-6905-4B4C-B781-BF6A8009C66A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2D5A4-39DB-4CAF-961C-F448BB38C0A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D833-C843-46FE-B09F-0ABA8DCB647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8A7C98-6FC9-4FB4-9F1A-86C3186D498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8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10" Type="http://schemas.openxmlformats.org/officeDocument/2006/relationships/image" Target="../media/image2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2.pn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2" y="814167"/>
            <a:ext cx="3488268" cy="1124787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Solidity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795689" y="910806"/>
            <a:ext cx="8448193" cy="93150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SMART Contracts</a:t>
            </a:r>
            <a:endParaRPr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5C5A1-139A-4020-82F8-4FDA3B3AEC08}"/>
              </a:ext>
            </a:extLst>
          </p:cNvPr>
          <p:cNvSpPr txBox="1"/>
          <p:nvPr/>
        </p:nvSpPr>
        <p:spPr>
          <a:xfrm>
            <a:off x="499841" y="5707627"/>
            <a:ext cx="11187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Smart Real  Estate Contracts w/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9C3B-EAB4-487C-B1A5-70C1AB92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7C3E0-C354-43D6-B278-E859D6ED7D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10608495" y="5730466"/>
            <a:ext cx="1072964" cy="60354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8E576-3463-495C-AEB8-C609D0C9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pPr marL="0" indent="0">
              <a:buNone/>
            </a:pP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Blockchain Technology</a:t>
            </a:r>
          </a:p>
          <a:p>
            <a:r>
              <a:rPr lang="en-US" sz="3200" b="1" dirty="0"/>
              <a:t>Digital Tokens</a:t>
            </a:r>
          </a:p>
          <a:p>
            <a:r>
              <a:rPr lang="en-US" sz="3200" b="1" dirty="0"/>
              <a:t>Digital Wallet</a:t>
            </a:r>
          </a:p>
          <a:p>
            <a:r>
              <a:rPr lang="en-US" sz="3200" b="1" dirty="0"/>
              <a:t>Gas</a:t>
            </a:r>
          </a:p>
          <a:p>
            <a:r>
              <a:rPr lang="en-US" sz="3200" b="1" dirty="0"/>
              <a:t>Smart Contracts</a:t>
            </a:r>
          </a:p>
          <a:p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FTMS – BLOCKCHAIN TECHNOLOGY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i="0">
                <a:solidFill>
                  <a:srgbClr val="1D1C1D"/>
                </a:solidFill>
                <a:effectLst/>
                <a:latin typeface="Slack-Lato"/>
              </a:rPr>
              <a:t> Blockchain technology has been adopted and adapted for use by the commercial real estate (CRE) industry. </a:t>
            </a:r>
          </a:p>
          <a:p>
            <a:r>
              <a:rPr lang="en-US" sz="3200" b="0" i="0">
                <a:solidFill>
                  <a:srgbClr val="1D1C1D"/>
                </a:solidFill>
                <a:effectLst/>
                <a:latin typeface="Slack-Lato"/>
              </a:rPr>
              <a:t>CRE executives are finding that blockchain-based smart contracts can play a much larger role in their industry.</a:t>
            </a:r>
          </a:p>
          <a:p>
            <a:r>
              <a:rPr lang="en-US" sz="3200" b="0" i="0">
                <a:solidFill>
                  <a:srgbClr val="1D1C1D"/>
                </a:solidFill>
                <a:effectLst/>
                <a:latin typeface="Slack-Lato"/>
              </a:rPr>
              <a:t>Transform core CRE operations such as property transactions like purchase, sale, financing, leasing, and management transactions.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9FF4D-3F95-445D-8829-F90003901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DIGITIAL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4000" lvl="1" indent="0">
              <a:buNone/>
            </a:pPr>
            <a:r>
              <a:rPr lang="en-US" sz="3200" dirty="0"/>
              <a:t>Non-Fungible Tokens:</a:t>
            </a:r>
          </a:p>
          <a:p>
            <a:pPr lvl="1"/>
            <a:r>
              <a:rPr lang="en-US" sz="3000" dirty="0"/>
              <a:t>ER C721 Standard</a:t>
            </a:r>
          </a:p>
          <a:p>
            <a:pPr lvl="1"/>
            <a:r>
              <a:rPr lang="en-US" sz="3000" dirty="0"/>
              <a:t>EIP 2615 Standard</a:t>
            </a:r>
          </a:p>
          <a:p>
            <a:pPr lvl="1"/>
            <a:r>
              <a:rPr lang="en-US" sz="3000" dirty="0"/>
              <a:t>Smart Contracts</a:t>
            </a:r>
          </a:p>
          <a:p>
            <a:pPr lvl="1"/>
            <a:r>
              <a:rPr lang="en-US" sz="3000" dirty="0"/>
              <a:t>Mortgage Functions</a:t>
            </a:r>
          </a:p>
          <a:p>
            <a:pPr lvl="1"/>
            <a:r>
              <a:rPr lang="en-US" sz="3000" dirty="0"/>
              <a:t>Rental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99D4C-D3BC-4FEC-9F15-3921C3990D75}"/>
              </a:ext>
            </a:extLst>
          </p:cNvPr>
          <p:cNvSpPr/>
          <p:nvPr/>
        </p:nvSpPr>
        <p:spPr>
          <a:xfrm>
            <a:off x="5476008" y="2088573"/>
            <a:ext cx="5912427" cy="42283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A7C70-5274-4E95-A2DC-2CA20E8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DIGITIAL wallet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003029"/>
            <a:ext cx="6917210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2696BC-1A3D-4880-A081-35ABDFBD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1881"/>
            <a:ext cx="11316399" cy="359968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1D1C1D"/>
                </a:solidFill>
                <a:effectLst/>
                <a:latin typeface="Slack-Lato"/>
              </a:rPr>
              <a:t>It’s a so-called digital wallet that runs as a Chrome extension. It stores Ethereum assets and shows transactions.</a:t>
            </a:r>
          </a:p>
          <a:p>
            <a:r>
              <a:rPr lang="en-US" sz="3200" dirty="0"/>
              <a:t>Software that manages your private keys and converts it to blockchain address format.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5C3F7-B6F2-43BE-806D-13B8154C1042}"/>
              </a:ext>
            </a:extLst>
          </p:cNvPr>
          <p:cNvSpPr/>
          <p:nvPr/>
        </p:nvSpPr>
        <p:spPr>
          <a:xfrm>
            <a:off x="8645236" y="4613564"/>
            <a:ext cx="2608119" cy="17033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D154B-9A8A-4D19-A9F3-DB580026C3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Gas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4EC9F-F9A3-4E92-A88E-A85035966158}"/>
              </a:ext>
            </a:extLst>
          </p:cNvPr>
          <p:cNvSpPr/>
          <p:nvPr/>
        </p:nvSpPr>
        <p:spPr>
          <a:xfrm>
            <a:off x="9914379" y="3910970"/>
            <a:ext cx="2150918" cy="2135803"/>
          </a:xfrm>
          <a:prstGeom prst="rect">
            <a:avLst/>
          </a:prstGeom>
          <a:blipFill>
            <a:blip r:embed="rId2">
              <a:alphaModFix amt="30000"/>
            </a:blip>
            <a:stretch>
              <a:fillRect/>
            </a:stretch>
          </a:blip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Is what incentivizes nodes for participating in the network and computing jobs to deploy smart contracts into the database</a:t>
            </a:r>
          </a:p>
          <a:p>
            <a:r>
              <a:rPr lang="en-US" sz="3200" dirty="0"/>
              <a:t>Is used when a user makes a smart contract function call, they must declare the amount of gas and pay that amount</a:t>
            </a:r>
          </a:p>
          <a:p>
            <a:r>
              <a:rPr lang="en-US" sz="3200" dirty="0"/>
              <a:t>Motivates miners to compute jobs</a:t>
            </a:r>
          </a:p>
          <a:p>
            <a:r>
              <a:rPr lang="en-US" sz="3200" dirty="0"/>
              <a:t>Motivates developers to deploy efficient code to optimize the use of deployed protocols</a:t>
            </a:r>
          </a:p>
          <a:p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14CCB-BA0B-4F97-8343-DB4B8D4AF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FTMS – SMART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Computerized transaction protocol that executes the terms of a contract</a:t>
            </a:r>
          </a:p>
          <a:p>
            <a:r>
              <a:rPr lang="en-US" sz="3200" dirty="0"/>
              <a:t>Ethereum allows developers to write smart contracts which define the EVM* instructions</a:t>
            </a:r>
          </a:p>
          <a:p>
            <a:r>
              <a:rPr lang="en-US" sz="3200" dirty="0"/>
              <a:t>Smart contracts exist within the decentralized database</a:t>
            </a:r>
          </a:p>
          <a:p>
            <a:r>
              <a:rPr lang="en-US" dirty="0"/>
              <a:t>* Ethereum Virtual Machine, Decentralized database – allows functional code to be distributed along the decentralized set of nodes.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8C3FD-7B78-48E8-9CA7-1191123DA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Housing modeling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Ames, Iowa Housing Sales</a:t>
            </a:r>
          </a:p>
          <a:p>
            <a:r>
              <a:rPr lang="en-US" sz="3200" b="1" dirty="0"/>
              <a:t>Regression Analysis</a:t>
            </a:r>
          </a:p>
          <a:p>
            <a:r>
              <a:rPr lang="en-US" sz="3200" b="1" dirty="0"/>
              <a:t>Deep Learning</a:t>
            </a:r>
          </a:p>
          <a:p>
            <a:r>
              <a:rPr lang="en-US" sz="3200" b="1" dirty="0"/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BE-4A08-4BCC-94C4-DA632913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Assessor’s home sales (2006 -to - 2010)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CACF-B5C1-48E1-8477-F80D2A2E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2709"/>
            <a:ext cx="11029615" cy="411479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Data Dictionary Highlights:</a:t>
            </a:r>
          </a:p>
          <a:p>
            <a:r>
              <a:rPr lang="en-US" sz="2400" dirty="0"/>
              <a:t>2930 Rows</a:t>
            </a:r>
          </a:p>
          <a:p>
            <a:r>
              <a:rPr lang="en-US" sz="2400" dirty="0"/>
              <a:t>82 columns which include 23 nominal, 23 ordinal, 14 discrete, and 20 continuous variables</a:t>
            </a:r>
          </a:p>
          <a:p>
            <a:r>
              <a:rPr lang="en-US" sz="2400" dirty="0"/>
              <a:t>Nominal Variables : Identifies the type of dwelling involved in the sale and zoning classification</a:t>
            </a:r>
          </a:p>
          <a:p>
            <a:r>
              <a:rPr lang="en-US" sz="2400" dirty="0"/>
              <a:t>Ordinal: General shape of property and type of utilities</a:t>
            </a:r>
          </a:p>
          <a:p>
            <a:r>
              <a:rPr lang="en-US" sz="2400" dirty="0"/>
              <a:t>Discrete: Original construction dates</a:t>
            </a:r>
          </a:p>
          <a:p>
            <a:r>
              <a:rPr lang="en-US" sz="2400" dirty="0"/>
              <a:t>Continuous: Masonry veneer area in square feet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A9595-D593-488F-B8F8-1FEE7BA6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0D5B9-936E-4ADA-B4A6-6364D538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CD80A-1B72-455E-8948-E935B7430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95111-192E-480A-B759-1DE63424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83" y="2014608"/>
            <a:ext cx="8562975" cy="3638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C2A07-4092-46B8-B04F-D71F475DBB1D}"/>
              </a:ext>
            </a:extLst>
          </p:cNvPr>
          <p:cNvSpPr txBox="1"/>
          <p:nvPr/>
        </p:nvSpPr>
        <p:spPr>
          <a:xfrm>
            <a:off x="9476509" y="3179618"/>
            <a:ext cx="2134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Number of Clusters in the dataset.</a:t>
            </a:r>
          </a:p>
          <a:p>
            <a:endParaRPr lang="en-US" dirty="0"/>
          </a:p>
          <a:p>
            <a:r>
              <a:rPr lang="en-US" dirty="0"/>
              <a:t>K =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2FE38-F761-482A-8016-D0D1A15B7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5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536738"/>
            <a:ext cx="6686139" cy="5837711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Team 1- </a:t>
            </a:r>
            <a:r>
              <a:rPr lang="en-US" sz="3200" b="1" dirty="0" err="1"/>
              <a:t>FinTechies</a:t>
            </a:r>
            <a:endParaRPr lang="en-US" sz="3200" b="1" dirty="0"/>
          </a:p>
          <a:p>
            <a:r>
              <a:rPr lang="en-US" sz="3200" b="1" dirty="0"/>
              <a:t>Project Description</a:t>
            </a:r>
          </a:p>
          <a:p>
            <a:r>
              <a:rPr lang="en-US" sz="3200" b="1" dirty="0"/>
              <a:t>Property Management Process</a:t>
            </a:r>
          </a:p>
          <a:p>
            <a:r>
              <a:rPr lang="en-US" sz="3200" b="1" dirty="0"/>
              <a:t>Development platforms</a:t>
            </a:r>
          </a:p>
          <a:p>
            <a:r>
              <a:rPr lang="en-US" sz="3200" b="1" dirty="0"/>
              <a:t>Financial Transaction Management Solution</a:t>
            </a:r>
          </a:p>
          <a:p>
            <a:r>
              <a:rPr lang="en-US" sz="3200" b="1" dirty="0"/>
              <a:t>Demonstration(s)</a:t>
            </a:r>
          </a:p>
          <a:p>
            <a:r>
              <a:rPr lang="en-US" sz="3200" b="1" dirty="0"/>
              <a:t>Challenges</a:t>
            </a:r>
          </a:p>
          <a:p>
            <a:r>
              <a:rPr lang="en-US" sz="3200" b="1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442D-FF57-46CF-83DE-53608F9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8C20-A6C9-4CF6-8496-61C7441F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sales price by Price/</a:t>
            </a:r>
            <a:r>
              <a:rPr lang="en-US" dirty="0" err="1"/>
              <a:t>sqft</a:t>
            </a:r>
            <a:r>
              <a:rPr lang="en-US" dirty="0"/>
              <a:t> by cluster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68787-2726-409D-B6F8-D3F5E6E7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2" y="1976508"/>
            <a:ext cx="11137156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57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Profile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9FBCA-21CC-473E-913E-DAA7F5DE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4" y="1853331"/>
            <a:ext cx="6633626" cy="4339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D2609-D7A7-4401-AC7B-A6FD70EADA21}"/>
              </a:ext>
            </a:extLst>
          </p:cNvPr>
          <p:cNvSpPr txBox="1"/>
          <p:nvPr/>
        </p:nvSpPr>
        <p:spPr>
          <a:xfrm>
            <a:off x="8302336" y="3013364"/>
            <a:ext cx="330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# 4 Profile: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Expensive Homes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+ Bedrooms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$200 - $300 per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116CC-762D-4B78-9C4A-28BA4D9C8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43F07-F010-4B20-B0A2-86563105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901536"/>
            <a:ext cx="6584805" cy="4232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E6DAC-F8D2-4887-A832-0157A41F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55" y="1911927"/>
            <a:ext cx="4755572" cy="4222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E1D2EF-AA7E-4840-8770-8D0435F57CB5}"/>
              </a:ext>
            </a:extLst>
          </p:cNvPr>
          <p:cNvSpPr/>
          <p:nvPr/>
        </p:nvSpPr>
        <p:spPr>
          <a:xfrm>
            <a:off x="7741660" y="4488873"/>
            <a:ext cx="820450" cy="935182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03AE7-9A74-4297-B61C-54DD04FE4898}"/>
              </a:ext>
            </a:extLst>
          </p:cNvPr>
          <p:cNvSpPr txBox="1"/>
          <p:nvPr/>
        </p:nvSpPr>
        <p:spPr>
          <a:xfrm>
            <a:off x="8598477" y="4748645"/>
            <a:ext cx="168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 Outliers are Present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5B64D2-540C-404B-9738-80A7F37860CC}"/>
              </a:ext>
            </a:extLst>
          </p:cNvPr>
          <p:cNvSpPr/>
          <p:nvPr/>
        </p:nvSpPr>
        <p:spPr>
          <a:xfrm>
            <a:off x="3231573" y="2275609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8E0D1-EBE2-4165-9EB1-485ADBFF9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0FC35-FA28-4B2D-AFF8-86D4FEB6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5" y="1843938"/>
            <a:ext cx="6521387" cy="4472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1DEC02-5583-4E61-8C4D-3D55DFFFDFB9}"/>
              </a:ext>
            </a:extLst>
          </p:cNvPr>
          <p:cNvSpPr/>
          <p:nvPr/>
        </p:nvSpPr>
        <p:spPr>
          <a:xfrm>
            <a:off x="3278332" y="2348345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5BAE2C-4AF6-4E83-B2BC-D78FEC4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20" y="1843939"/>
            <a:ext cx="4796270" cy="4472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6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4E00B-0434-4FB4-AB7E-B65DB9D488F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12889930752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4C0D14-5179-4229-985F-8AA3D768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3" y="1974933"/>
            <a:ext cx="5494517" cy="3976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0E82092-E4EB-4903-88A4-59F3C0D3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5257A00-13ED-4417-A1B6-4A42F5E9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C6678-DB8D-484C-931D-A77ED99CA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5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E9156-06CE-4AC4-9286-05B3B4DE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5" y="1934165"/>
            <a:ext cx="5859067" cy="4017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ABFA1C-424B-441F-BAE1-2277C83460B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66.25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EA8E1-9DCF-496C-AD5F-1F5270797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/ model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4D145-9156-4CC0-A77D-3DF6F18F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907308"/>
            <a:ext cx="11242963" cy="3956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60C545-5500-4BA8-9F0C-406ABD69E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435010"/>
            <a:ext cx="11029616" cy="988332"/>
          </a:xfrm>
        </p:spPr>
        <p:txBody>
          <a:bodyPr/>
          <a:lstStyle/>
          <a:p>
            <a:r>
              <a:rPr lang="en-US" dirty="0"/>
              <a:t>PM: Process OVERVIEW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8C91CB-A97C-4392-877F-C54B47D939DC}"/>
              </a:ext>
            </a:extLst>
          </p:cNvPr>
          <p:cNvGrpSpPr/>
          <p:nvPr/>
        </p:nvGrpSpPr>
        <p:grpSpPr>
          <a:xfrm rot="16200000">
            <a:off x="3000446" y="-1804596"/>
            <a:ext cx="6095409" cy="10902399"/>
            <a:chOff x="2829457" y="880439"/>
            <a:chExt cx="6114379" cy="8312796"/>
          </a:xfrm>
          <a:solidFill>
            <a:schemeClr val="bg1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437F10-2317-46AD-B9E1-955705D2589C}"/>
                </a:ext>
              </a:extLst>
            </p:cNvPr>
            <p:cNvSpPr/>
            <p:nvPr/>
          </p:nvSpPr>
          <p:spPr>
            <a:xfrm>
              <a:off x="5039716" y="880439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2DDF4B-B651-4324-8C88-C4FA220B5FE0}"/>
                </a:ext>
              </a:extLst>
            </p:cNvPr>
            <p:cNvSpPr/>
            <p:nvPr/>
          </p:nvSpPr>
          <p:spPr>
            <a:xfrm rot="16200000">
              <a:off x="4420016" y="1592386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F49876-19AB-44D9-A501-113225933A4F}"/>
                </a:ext>
              </a:extLst>
            </p:cNvPr>
            <p:cNvSpPr/>
            <p:nvPr/>
          </p:nvSpPr>
          <p:spPr>
            <a:xfrm>
              <a:off x="3769736" y="2242665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950961-6770-4231-BD4D-712E1373CBAA}"/>
                </a:ext>
              </a:extLst>
            </p:cNvPr>
            <p:cNvSpPr/>
            <p:nvPr/>
          </p:nvSpPr>
          <p:spPr>
            <a:xfrm rot="16200000">
              <a:off x="4780014" y="2594612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3B9A56-BD19-46F2-BBE0-CB01D6D997AD}"/>
                </a:ext>
              </a:extLst>
            </p:cNvPr>
            <p:cNvSpPr/>
            <p:nvPr/>
          </p:nvSpPr>
          <p:spPr>
            <a:xfrm>
              <a:off x="5759714" y="3604891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212CDB-2B8E-479F-AA86-50EEB29DDB72}"/>
                </a:ext>
              </a:extLst>
            </p:cNvPr>
            <p:cNvSpPr/>
            <p:nvPr/>
          </p:nvSpPr>
          <p:spPr>
            <a:xfrm rot="16200000">
              <a:off x="5140014" y="4316838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6441CC-0BC9-4A6D-87D1-3EF8201A065E}"/>
                </a:ext>
              </a:extLst>
            </p:cNvPr>
            <p:cNvSpPr/>
            <p:nvPr/>
          </p:nvSpPr>
          <p:spPr>
            <a:xfrm>
              <a:off x="4479104" y="4967117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9BBAA2-8A03-4C6A-983D-5F8924DE1AFE}"/>
                </a:ext>
              </a:extLst>
            </p:cNvPr>
            <p:cNvSpPr/>
            <p:nvPr/>
          </p:nvSpPr>
          <p:spPr>
            <a:xfrm rot="16200000">
              <a:off x="5489383" y="5319064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FC5BEB-58D8-4995-A8AE-02E694EA97A8}"/>
                </a:ext>
              </a:extLst>
            </p:cNvPr>
            <p:cNvSpPr/>
            <p:nvPr/>
          </p:nvSpPr>
          <p:spPr>
            <a:xfrm>
              <a:off x="6469083" y="6329343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1B402A-7FF1-40DD-A27A-6D23C63383C2}"/>
                </a:ext>
              </a:extLst>
            </p:cNvPr>
            <p:cNvSpPr/>
            <p:nvPr/>
          </p:nvSpPr>
          <p:spPr>
            <a:xfrm rot="16200000">
              <a:off x="5849382" y="7041291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C48A54-EFC8-4C60-AC52-3CFE5B6B9A79}"/>
                </a:ext>
              </a:extLst>
            </p:cNvPr>
            <p:cNvSpPr/>
            <p:nvPr/>
          </p:nvSpPr>
          <p:spPr>
            <a:xfrm>
              <a:off x="5206227" y="7753232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07104E-F357-4823-BBCD-2920270EABD2}"/>
                </a:ext>
              </a:extLst>
            </p:cNvPr>
            <p:cNvSpPr/>
            <p:nvPr/>
          </p:nvSpPr>
          <p:spPr>
            <a:xfrm rot="16200000">
              <a:off x="7003896" y="7253295"/>
              <a:ext cx="139441" cy="3740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358A1E-5C9A-4FDA-9BB4-A5057B8C91F0}"/>
                </a:ext>
              </a:extLst>
            </p:cNvPr>
            <p:cNvSpPr/>
            <p:nvPr/>
          </p:nvSpPr>
          <p:spPr>
            <a:xfrm rot="16200000">
              <a:off x="3949876" y="-239980"/>
              <a:ext cx="139441" cy="23802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E594E50-4BDF-470C-B502-03889BD3407F}"/>
              </a:ext>
            </a:extLst>
          </p:cNvPr>
          <p:cNvSpPr/>
          <p:nvPr/>
        </p:nvSpPr>
        <p:spPr>
          <a:xfrm>
            <a:off x="2838278" y="4651292"/>
            <a:ext cx="108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E9C86E-3C86-4C20-8632-908CDFAE15E9}"/>
              </a:ext>
            </a:extLst>
          </p:cNvPr>
          <p:cNvSpPr/>
          <p:nvPr/>
        </p:nvSpPr>
        <p:spPr>
          <a:xfrm>
            <a:off x="1054193" y="4651292"/>
            <a:ext cx="1080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52833F-9F37-4402-B558-A62B3E4A4D2C}"/>
              </a:ext>
            </a:extLst>
          </p:cNvPr>
          <p:cNvSpPr/>
          <p:nvPr/>
        </p:nvSpPr>
        <p:spPr>
          <a:xfrm>
            <a:off x="6406448" y="3885577"/>
            <a:ext cx="1080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32BF51-90F8-4CAA-BB01-D3C5CC577D3E}"/>
              </a:ext>
            </a:extLst>
          </p:cNvPr>
          <p:cNvSpPr/>
          <p:nvPr/>
        </p:nvSpPr>
        <p:spPr>
          <a:xfrm>
            <a:off x="4622363" y="3885577"/>
            <a:ext cx="108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9979AF-5E2E-4D65-91FB-3D540E8B40C0}"/>
              </a:ext>
            </a:extLst>
          </p:cNvPr>
          <p:cNvSpPr/>
          <p:nvPr/>
        </p:nvSpPr>
        <p:spPr>
          <a:xfrm>
            <a:off x="9974618" y="3108910"/>
            <a:ext cx="1080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1EE0B5-E4CF-4D0B-9F42-19D557081532}"/>
              </a:ext>
            </a:extLst>
          </p:cNvPr>
          <p:cNvSpPr/>
          <p:nvPr/>
        </p:nvSpPr>
        <p:spPr>
          <a:xfrm>
            <a:off x="8190533" y="3117709"/>
            <a:ext cx="1080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A186D4-BFE4-4B19-ACB0-7055D37919D0}"/>
              </a:ext>
            </a:extLst>
          </p:cNvPr>
          <p:cNvSpPr/>
          <p:nvPr/>
        </p:nvSpPr>
        <p:spPr>
          <a:xfrm>
            <a:off x="1324634" y="3608621"/>
            <a:ext cx="540000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1C587A-B558-497E-91FC-982A25AC1783}"/>
              </a:ext>
            </a:extLst>
          </p:cNvPr>
          <p:cNvSpPr/>
          <p:nvPr/>
        </p:nvSpPr>
        <p:spPr>
          <a:xfrm>
            <a:off x="3073657" y="6041048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48573-0233-4DC8-B892-9C4C64BDBD93}"/>
              </a:ext>
            </a:extLst>
          </p:cNvPr>
          <p:cNvSpPr/>
          <p:nvPr/>
        </p:nvSpPr>
        <p:spPr>
          <a:xfrm>
            <a:off x="4915098" y="2840193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0412DD-5A29-4E26-857D-D2D742246CBB}"/>
              </a:ext>
            </a:extLst>
          </p:cNvPr>
          <p:cNvSpPr/>
          <p:nvPr/>
        </p:nvSpPr>
        <p:spPr>
          <a:xfrm>
            <a:off x="8460237" y="2086394"/>
            <a:ext cx="5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6103A-D12C-476A-95C2-441F62F73D57}"/>
              </a:ext>
            </a:extLst>
          </p:cNvPr>
          <p:cNvSpPr/>
          <p:nvPr/>
        </p:nvSpPr>
        <p:spPr>
          <a:xfrm>
            <a:off x="10306652" y="4502100"/>
            <a:ext cx="540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C73148-BED6-4BFB-9E57-821EB5C9D6ED}"/>
              </a:ext>
            </a:extLst>
          </p:cNvPr>
          <p:cNvSpPr/>
          <p:nvPr/>
        </p:nvSpPr>
        <p:spPr>
          <a:xfrm>
            <a:off x="6718107" y="5275280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A1B05-C8DA-4030-A63A-0FE5ED3A74D2}"/>
              </a:ext>
            </a:extLst>
          </p:cNvPr>
          <p:cNvSpPr txBox="1"/>
          <p:nvPr/>
        </p:nvSpPr>
        <p:spPr>
          <a:xfrm>
            <a:off x="1390333" y="364778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6EB9E-0EAE-47F3-99C9-6A69F1E2D4C7}"/>
              </a:ext>
            </a:extLst>
          </p:cNvPr>
          <p:cNvSpPr txBox="1"/>
          <p:nvPr/>
        </p:nvSpPr>
        <p:spPr>
          <a:xfrm>
            <a:off x="3139356" y="6080216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0B9E98-4CDC-4EA1-A737-200262E9D899}"/>
              </a:ext>
            </a:extLst>
          </p:cNvPr>
          <p:cNvSpPr txBox="1"/>
          <p:nvPr/>
        </p:nvSpPr>
        <p:spPr>
          <a:xfrm>
            <a:off x="6783806" y="5314448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3E88CF-C888-4F18-83F2-88C1B4A8E700}"/>
              </a:ext>
            </a:extLst>
          </p:cNvPr>
          <p:cNvSpPr txBox="1"/>
          <p:nvPr/>
        </p:nvSpPr>
        <p:spPr>
          <a:xfrm>
            <a:off x="10372352" y="454126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CB174-74FC-4536-9623-CE707923E1BC}"/>
              </a:ext>
            </a:extLst>
          </p:cNvPr>
          <p:cNvSpPr txBox="1"/>
          <p:nvPr/>
        </p:nvSpPr>
        <p:spPr>
          <a:xfrm>
            <a:off x="4980798" y="2879361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039713-BC1D-4BCD-8EF4-E20E918DD4C6}"/>
              </a:ext>
            </a:extLst>
          </p:cNvPr>
          <p:cNvSpPr txBox="1"/>
          <p:nvPr/>
        </p:nvSpPr>
        <p:spPr>
          <a:xfrm>
            <a:off x="8525936" y="2125562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70940B-504B-4F7D-8B11-156C5F7489FE}"/>
              </a:ext>
            </a:extLst>
          </p:cNvPr>
          <p:cNvSpPr txBox="1"/>
          <p:nvPr/>
        </p:nvSpPr>
        <p:spPr>
          <a:xfrm>
            <a:off x="1945504" y="3550111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Property Listed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ED9BFF-4303-4AAE-BF68-F4FF6D5CC060}"/>
              </a:ext>
            </a:extLst>
          </p:cNvPr>
          <p:cNvSpPr txBox="1"/>
          <p:nvPr/>
        </p:nvSpPr>
        <p:spPr>
          <a:xfrm>
            <a:off x="5547737" y="2719691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Transfer of NFT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CFF561-A2DE-4DC4-B870-D6CFE34C7B33}"/>
              </a:ext>
            </a:extLst>
          </p:cNvPr>
          <p:cNvSpPr txBox="1"/>
          <p:nvPr/>
        </p:nvSpPr>
        <p:spPr>
          <a:xfrm>
            <a:off x="9088005" y="1842782"/>
            <a:ext cx="18109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Lease Agreement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4AC61D-B6CD-4DCB-A10D-48123A12C4DD}"/>
              </a:ext>
            </a:extLst>
          </p:cNvPr>
          <p:cNvSpPr txBox="1"/>
          <p:nvPr/>
        </p:nvSpPr>
        <p:spPr>
          <a:xfrm>
            <a:off x="3707404" y="5920546"/>
            <a:ext cx="19949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1B8F9-E633-4C1E-A9B2-416EF1E04C2F}"/>
              </a:ext>
            </a:extLst>
          </p:cNvPr>
          <p:cNvSpPr txBox="1"/>
          <p:nvPr/>
        </p:nvSpPr>
        <p:spPr>
          <a:xfrm>
            <a:off x="7336353" y="5124656"/>
            <a:ext cx="18885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Available for Rental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76DB9E-5E3F-41E8-8937-BAF7D354DE6F}"/>
              </a:ext>
            </a:extLst>
          </p:cNvPr>
          <p:cNvSpPr txBox="1"/>
          <p:nvPr/>
        </p:nvSpPr>
        <p:spPr>
          <a:xfrm>
            <a:off x="9775936" y="5094417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Security Deposit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A1D7EEF6-ACEC-4DE5-80C5-DC55A20C0E32}"/>
              </a:ext>
            </a:extLst>
          </p:cNvPr>
          <p:cNvSpPr/>
          <p:nvPr/>
        </p:nvSpPr>
        <p:spPr>
          <a:xfrm>
            <a:off x="10244857" y="3358611"/>
            <a:ext cx="514020" cy="41182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741B1C70-2FB7-4BFD-B253-679B9DD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3086" y="4758993"/>
            <a:ext cx="770027" cy="770027"/>
          </a:xfrm>
          <a:prstGeom prst="rect">
            <a:avLst/>
          </a:prstGeom>
        </p:spPr>
      </p:pic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168570FE-17E7-4775-A4C8-36000DD4F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3681" y="4736353"/>
            <a:ext cx="810442" cy="810442"/>
          </a:xfrm>
          <a:prstGeom prst="rect">
            <a:avLst/>
          </a:prstGeom>
        </p:spPr>
      </p:pic>
      <p:sp>
        <p:nvSpPr>
          <p:cNvPr id="7" name="Google Shape;310;p10">
            <a:extLst>
              <a:ext uri="{FF2B5EF4-FFF2-40B4-BE49-F238E27FC236}">
                <a16:creationId xmlns:a16="http://schemas.microsoft.com/office/drawing/2014/main" id="{FE3D8798-21B6-45B9-B3D0-E20B4D8B4891}"/>
              </a:ext>
            </a:extLst>
          </p:cNvPr>
          <p:cNvSpPr/>
          <p:nvPr/>
        </p:nvSpPr>
        <p:spPr>
          <a:xfrm>
            <a:off x="6646071" y="4004053"/>
            <a:ext cx="529864" cy="675698"/>
          </a:xfrm>
          <a:custGeom>
            <a:avLst/>
            <a:gdLst/>
            <a:ahLst/>
            <a:cxnLst/>
            <a:rect l="l" t="t" r="r" b="b"/>
            <a:pathLst>
              <a:path w="50" h="64" extrusionOk="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70A2D5A6-5F3D-4ED8-8F6C-4F272A70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430" y="3241552"/>
            <a:ext cx="690523" cy="690523"/>
          </a:xfrm>
          <a:prstGeom prst="rect">
            <a:avLst/>
          </a:prstGeo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22D245D3-7229-44B1-84F1-0C7EBC848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6299" y="3979053"/>
            <a:ext cx="765232" cy="7652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0A3F9-9545-4826-B8BB-F61D073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3518" y="6357355"/>
            <a:ext cx="6917210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AC2FA-5ED4-4512-962D-3E16405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A623A-941B-40E2-BCA8-D591BC35D7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004" b="5409"/>
          <a:stretch/>
        </p:blipFill>
        <p:spPr>
          <a:xfrm>
            <a:off x="9451172" y="704132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91" y="1113764"/>
            <a:ext cx="3865418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DEMONSTRATIONs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0B5-7C81-4EDD-A78A-9B3AFC8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519D8-561A-4C01-A64D-963453FE3E07}"/>
              </a:ext>
            </a:extLst>
          </p:cNvPr>
          <p:cNvSpPr/>
          <p:nvPr/>
        </p:nvSpPr>
        <p:spPr>
          <a:xfrm>
            <a:off x="5080000" y="519545"/>
            <a:ext cx="6287911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9A7D-7F95-482F-BEE2-77D516BF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90176"/>
            <a:ext cx="11029616" cy="98833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4" name="Parallelogram 79">
            <a:extLst>
              <a:ext uri="{FF2B5EF4-FFF2-40B4-BE49-F238E27FC236}">
                <a16:creationId xmlns:a16="http://schemas.microsoft.com/office/drawing/2014/main" id="{FF7C002C-0CBE-4C06-AB2F-6EC0709C79BF}"/>
              </a:ext>
            </a:extLst>
          </p:cNvPr>
          <p:cNvSpPr/>
          <p:nvPr/>
        </p:nvSpPr>
        <p:spPr>
          <a:xfrm flipV="1">
            <a:off x="8131076" y="301653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Parallelogram 78">
            <a:extLst>
              <a:ext uri="{FF2B5EF4-FFF2-40B4-BE49-F238E27FC236}">
                <a16:creationId xmlns:a16="http://schemas.microsoft.com/office/drawing/2014/main" id="{F0E044D4-85E7-4CB0-AEAD-B1E10AC6059C}"/>
              </a:ext>
            </a:extLst>
          </p:cNvPr>
          <p:cNvSpPr/>
          <p:nvPr/>
        </p:nvSpPr>
        <p:spPr>
          <a:xfrm flipV="1">
            <a:off x="6215088" y="3524159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81">
            <a:extLst>
              <a:ext uri="{FF2B5EF4-FFF2-40B4-BE49-F238E27FC236}">
                <a16:creationId xmlns:a16="http://schemas.microsoft.com/office/drawing/2014/main" id="{49BC41E3-6BE6-4F36-A629-77BD0D71E15A}"/>
              </a:ext>
            </a:extLst>
          </p:cNvPr>
          <p:cNvSpPr/>
          <p:nvPr/>
        </p:nvSpPr>
        <p:spPr>
          <a:xfrm flipV="1">
            <a:off x="2456507" y="453470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Parallelogram 34">
            <a:extLst>
              <a:ext uri="{FF2B5EF4-FFF2-40B4-BE49-F238E27FC236}">
                <a16:creationId xmlns:a16="http://schemas.microsoft.com/office/drawing/2014/main" id="{C48F5993-37F8-4CD5-8FA3-4E4439E3B233}"/>
              </a:ext>
            </a:extLst>
          </p:cNvPr>
          <p:cNvSpPr/>
          <p:nvPr/>
        </p:nvSpPr>
        <p:spPr>
          <a:xfrm flipV="1">
            <a:off x="4308025" y="402821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Parallelogram 54">
            <a:extLst>
              <a:ext uri="{FF2B5EF4-FFF2-40B4-BE49-F238E27FC236}">
                <a16:creationId xmlns:a16="http://schemas.microsoft.com/office/drawing/2014/main" id="{1D55A519-6320-41A2-AD59-3BA13C2B3815}"/>
              </a:ext>
            </a:extLst>
          </p:cNvPr>
          <p:cNvSpPr/>
          <p:nvPr/>
        </p:nvSpPr>
        <p:spPr>
          <a:xfrm>
            <a:off x="2998611" y="402821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Parallelogram 62">
            <a:extLst>
              <a:ext uri="{FF2B5EF4-FFF2-40B4-BE49-F238E27FC236}">
                <a16:creationId xmlns:a16="http://schemas.microsoft.com/office/drawing/2014/main" id="{55A9DB5F-45A1-4322-892A-DFFBDB66D74A}"/>
              </a:ext>
            </a:extLst>
          </p:cNvPr>
          <p:cNvSpPr/>
          <p:nvPr/>
        </p:nvSpPr>
        <p:spPr>
          <a:xfrm>
            <a:off x="4912563" y="3524159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Parallelogram 63">
            <a:extLst>
              <a:ext uri="{FF2B5EF4-FFF2-40B4-BE49-F238E27FC236}">
                <a16:creationId xmlns:a16="http://schemas.microsoft.com/office/drawing/2014/main" id="{E24CB913-9820-4002-BE42-F5448EFC6026}"/>
              </a:ext>
            </a:extLst>
          </p:cNvPr>
          <p:cNvSpPr/>
          <p:nvPr/>
        </p:nvSpPr>
        <p:spPr>
          <a:xfrm>
            <a:off x="6826515" y="301653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Parallelogram 64">
            <a:extLst>
              <a:ext uri="{FF2B5EF4-FFF2-40B4-BE49-F238E27FC236}">
                <a16:creationId xmlns:a16="http://schemas.microsoft.com/office/drawing/2014/main" id="{FCBC50E3-6593-4494-8FE2-FCFD8F6409DE}"/>
              </a:ext>
            </a:extLst>
          </p:cNvPr>
          <p:cNvSpPr/>
          <p:nvPr/>
        </p:nvSpPr>
        <p:spPr>
          <a:xfrm>
            <a:off x="8740465" y="2690553"/>
            <a:ext cx="2276475" cy="1987240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Group 65">
            <a:extLst>
              <a:ext uri="{FF2B5EF4-FFF2-40B4-BE49-F238E27FC236}">
                <a16:creationId xmlns:a16="http://schemas.microsoft.com/office/drawing/2014/main" id="{71988512-5F04-43B0-A33A-B8AEBA46A011}"/>
              </a:ext>
            </a:extLst>
          </p:cNvPr>
          <p:cNvGrpSpPr/>
          <p:nvPr/>
        </p:nvGrpSpPr>
        <p:grpSpPr>
          <a:xfrm>
            <a:off x="7174389" y="5119714"/>
            <a:ext cx="3154444" cy="1240309"/>
            <a:chOff x="575693" y="4067337"/>
            <a:chExt cx="1635022" cy="1006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5219D9-E43C-4254-91BA-A51D815CEE17}"/>
                </a:ext>
              </a:extLst>
            </p:cNvPr>
            <p:cNvSpPr txBox="1"/>
            <p:nvPr/>
          </p:nvSpPr>
          <p:spPr>
            <a:xfrm>
              <a:off x="586433" y="4399472"/>
              <a:ext cx="1624282" cy="67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Credit check facility for Investors (Incase of Mortgage) and prospective tenants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9CD72-E27D-4598-8605-33B0DBF3CAA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Credit Scoring</a:t>
              </a:r>
              <a:endPara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8">
            <a:extLst>
              <a:ext uri="{FF2B5EF4-FFF2-40B4-BE49-F238E27FC236}">
                <a16:creationId xmlns:a16="http://schemas.microsoft.com/office/drawing/2014/main" id="{961C2496-CE66-4DA1-9A82-790A9C81207D}"/>
              </a:ext>
            </a:extLst>
          </p:cNvPr>
          <p:cNvGrpSpPr/>
          <p:nvPr/>
        </p:nvGrpSpPr>
        <p:grpSpPr>
          <a:xfrm>
            <a:off x="4417330" y="5752440"/>
            <a:ext cx="3138946" cy="949127"/>
            <a:chOff x="575693" y="4158129"/>
            <a:chExt cx="1626989" cy="6178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55863-A958-44A1-B674-11D0FCA9C36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38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Flexible Contract Duration for Rentals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462F2-6377-4E50-9533-E43D422264D6}"/>
                </a:ext>
              </a:extLst>
            </p:cNvPr>
            <p:cNvSpPr txBox="1"/>
            <p:nvPr/>
          </p:nvSpPr>
          <p:spPr>
            <a:xfrm>
              <a:off x="575693" y="4158129"/>
              <a:ext cx="1625933" cy="24041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Contract Duration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24410E68-42F8-464F-B763-8C616D4DECC0}"/>
              </a:ext>
            </a:extLst>
          </p:cNvPr>
          <p:cNvGrpSpPr/>
          <p:nvPr/>
        </p:nvGrpSpPr>
        <p:grpSpPr>
          <a:xfrm>
            <a:off x="6991886" y="1948496"/>
            <a:ext cx="3138946" cy="865172"/>
            <a:chOff x="575693" y="4067337"/>
            <a:chExt cx="1626989" cy="10119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405B3B-80D1-41E2-9F5B-E06D82E491AB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68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incorporate API for having the list of property available for Sale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1B9DB-5C4D-4D0C-8B10-E2DA6F31365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Real-time Property Listing	</a:t>
              </a:r>
              <a:endPara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74">
            <a:extLst>
              <a:ext uri="{FF2B5EF4-FFF2-40B4-BE49-F238E27FC236}">
                <a16:creationId xmlns:a16="http://schemas.microsoft.com/office/drawing/2014/main" id="{DD3B315B-A95E-45F8-AB49-E97B6A1518A3}"/>
              </a:ext>
            </a:extLst>
          </p:cNvPr>
          <p:cNvGrpSpPr/>
          <p:nvPr/>
        </p:nvGrpSpPr>
        <p:grpSpPr>
          <a:xfrm>
            <a:off x="427822" y="3562193"/>
            <a:ext cx="3147184" cy="926360"/>
            <a:chOff x="465938" y="3940448"/>
            <a:chExt cx="1631259" cy="10835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A07FD0-82F6-4EE4-92B6-44135102CC60}"/>
                </a:ext>
              </a:extLst>
            </p:cNvPr>
            <p:cNvSpPr txBox="1"/>
            <p:nvPr/>
          </p:nvSpPr>
          <p:spPr>
            <a:xfrm>
              <a:off x="465938" y="4339979"/>
              <a:ext cx="1624282" cy="68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Deposit to be adjusted for property damages, un-paid rents.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46FA5-5367-4F3C-841A-A986DF4226B4}"/>
                </a:ext>
              </a:extLst>
            </p:cNvPr>
            <p:cNvSpPr txBox="1"/>
            <p:nvPr/>
          </p:nvSpPr>
          <p:spPr>
            <a:xfrm>
              <a:off x="471264" y="3940448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Payment Features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77">
            <a:extLst>
              <a:ext uri="{FF2B5EF4-FFF2-40B4-BE49-F238E27FC236}">
                <a16:creationId xmlns:a16="http://schemas.microsoft.com/office/drawing/2014/main" id="{472B2245-8B1B-4CBB-B72D-5E2CD3F8C4DC}"/>
              </a:ext>
            </a:extLst>
          </p:cNvPr>
          <p:cNvSpPr/>
          <p:nvPr/>
        </p:nvSpPr>
        <p:spPr>
          <a:xfrm>
            <a:off x="1034694" y="4534702"/>
            <a:ext cx="2508870" cy="2266449"/>
          </a:xfrm>
          <a:prstGeom prst="parallelogram">
            <a:avLst>
              <a:gd name="adj" fmla="val 62922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Isosceles Triangle 9">
            <a:extLst>
              <a:ext uri="{FF2B5EF4-FFF2-40B4-BE49-F238E27FC236}">
                <a16:creationId xmlns:a16="http://schemas.microsoft.com/office/drawing/2014/main" id="{F3245692-6062-476B-96DC-DBCB92A7E20E}"/>
              </a:ext>
            </a:extLst>
          </p:cNvPr>
          <p:cNvSpPr/>
          <p:nvPr/>
        </p:nvSpPr>
        <p:spPr>
          <a:xfrm>
            <a:off x="9587693" y="1865028"/>
            <a:ext cx="1702368" cy="988333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Group 71">
            <a:extLst>
              <a:ext uri="{FF2B5EF4-FFF2-40B4-BE49-F238E27FC236}">
                <a16:creationId xmlns:a16="http://schemas.microsoft.com/office/drawing/2014/main" id="{AC4DD46A-10DD-4EA7-9874-10D8025FF721}"/>
              </a:ext>
            </a:extLst>
          </p:cNvPr>
          <p:cNvGrpSpPr/>
          <p:nvPr/>
        </p:nvGrpSpPr>
        <p:grpSpPr>
          <a:xfrm>
            <a:off x="4021076" y="2714609"/>
            <a:ext cx="3404807" cy="1127157"/>
            <a:chOff x="436835" y="4067337"/>
            <a:chExt cx="1764791" cy="131837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E6EE27-1DF9-4C56-9DFE-A4D5923F3A5D}"/>
                </a:ext>
              </a:extLst>
            </p:cNvPr>
            <p:cNvSpPr txBox="1"/>
            <p:nvPr/>
          </p:nvSpPr>
          <p:spPr>
            <a:xfrm>
              <a:off x="463995" y="4413740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Include Option to invest the security deposit to ETFs, Mutual Funds.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BECB88-D697-43CF-BD92-AACCFD2F67AF}"/>
                </a:ext>
              </a:extLst>
            </p:cNvPr>
            <p:cNvSpPr txBox="1"/>
            <p:nvPr/>
          </p:nvSpPr>
          <p:spPr>
            <a:xfrm>
              <a:off x="436835" y="4067337"/>
              <a:ext cx="1764791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Investment of Security Deposit</a:t>
              </a:r>
              <a:endParaRPr lang="ko-KR" altLang="en-US" sz="16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07B24DB6-61D7-43BA-B42F-1701B6BB3CDF}"/>
              </a:ext>
            </a:extLst>
          </p:cNvPr>
          <p:cNvSpPr/>
          <p:nvPr/>
        </p:nvSpPr>
        <p:spPr>
          <a:xfrm flipH="1">
            <a:off x="4003043" y="4953576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BFFB8439-8EC6-4B78-B9C8-143CE5BE7323}"/>
              </a:ext>
            </a:extLst>
          </p:cNvPr>
          <p:cNvSpPr/>
          <p:nvPr/>
        </p:nvSpPr>
        <p:spPr>
          <a:xfrm>
            <a:off x="2148975" y="545166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7E936E24-D201-4804-9876-64D846054A57}"/>
              </a:ext>
            </a:extLst>
          </p:cNvPr>
          <p:cNvSpPr/>
          <p:nvPr/>
        </p:nvSpPr>
        <p:spPr>
          <a:xfrm>
            <a:off x="9812433" y="33687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5" name="Graphic 54" descr="Bitcoin">
            <a:extLst>
              <a:ext uri="{FF2B5EF4-FFF2-40B4-BE49-F238E27FC236}">
                <a16:creationId xmlns:a16="http://schemas.microsoft.com/office/drawing/2014/main" id="{72D74B0B-F69A-47B1-AAC9-C86B1AA6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275" y="4349390"/>
            <a:ext cx="466708" cy="46670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F090408-B91E-403C-BC3E-097FB91E5674}"/>
              </a:ext>
            </a:extLst>
          </p:cNvPr>
          <p:cNvGrpSpPr/>
          <p:nvPr/>
        </p:nvGrpSpPr>
        <p:grpSpPr>
          <a:xfrm>
            <a:off x="7795243" y="3750394"/>
            <a:ext cx="528164" cy="457200"/>
            <a:chOff x="7626284" y="2723375"/>
            <a:chExt cx="528164" cy="457200"/>
          </a:xfrm>
          <a:solidFill>
            <a:schemeClr val="bg1"/>
          </a:solidFill>
        </p:grpSpPr>
        <p:pic>
          <p:nvPicPr>
            <p:cNvPr id="57" name="Graphic 56" descr="Employee badge">
              <a:extLst>
                <a:ext uri="{FF2B5EF4-FFF2-40B4-BE49-F238E27FC236}">
                  <a16:creationId xmlns:a16="http://schemas.microsoft.com/office/drawing/2014/main" id="{8225965F-BBC1-4BF4-B033-CAFB17B9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6284" y="2723375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 descr="Checkmark">
              <a:extLst>
                <a:ext uri="{FF2B5EF4-FFF2-40B4-BE49-F238E27FC236}">
                  <a16:creationId xmlns:a16="http://schemas.microsoft.com/office/drawing/2014/main" id="{1FF1FBD6-9232-4DAA-9658-8B1A9339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5321" y="2942549"/>
              <a:ext cx="199127" cy="199127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0A8DD-3F38-4FE6-98E1-48118BE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BA8C-51D3-4FB0-8F43-CC7E3794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5F32D-F337-45AB-8D62-B5DDB00F86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697428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FinTechies</a:t>
            </a:r>
            <a:r>
              <a:rPr lang="en-US" sz="3200" b="1" dirty="0"/>
              <a:t>:</a:t>
            </a:r>
          </a:p>
          <a:p>
            <a:r>
              <a:rPr lang="en-US" sz="3200" b="1" dirty="0" err="1"/>
              <a:t>Kowsalya</a:t>
            </a:r>
            <a:r>
              <a:rPr lang="en-US" sz="3200" b="1" dirty="0"/>
              <a:t> </a:t>
            </a:r>
            <a:r>
              <a:rPr lang="en-US" sz="3200" b="1" dirty="0" err="1"/>
              <a:t>Jeyabalan</a:t>
            </a:r>
            <a:r>
              <a:rPr lang="en-US" sz="3200" b="1" dirty="0"/>
              <a:t> </a:t>
            </a:r>
          </a:p>
          <a:p>
            <a:r>
              <a:rPr lang="en-US" sz="3200" b="1" dirty="0" err="1"/>
              <a:t>Maitree</a:t>
            </a:r>
            <a:r>
              <a:rPr lang="en-US" sz="3200" b="1" dirty="0"/>
              <a:t> </a:t>
            </a:r>
            <a:r>
              <a:rPr lang="en-US" sz="3200" b="1" dirty="0" err="1"/>
              <a:t>Maniar</a:t>
            </a:r>
            <a:endParaRPr lang="en-US" sz="3200" b="1" dirty="0"/>
          </a:p>
          <a:p>
            <a:r>
              <a:rPr lang="en-US" sz="3200" b="1" dirty="0"/>
              <a:t>Cody Sifford</a:t>
            </a:r>
          </a:p>
          <a:p>
            <a:r>
              <a:rPr lang="en-US" sz="3200" b="1" dirty="0"/>
              <a:t>Nate Walker</a:t>
            </a: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0C54-202E-4615-A161-370CE708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0841-1A2C-4D5C-B131-7AD1283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D5288-C04A-4BDB-B10E-79394FD37FED}"/>
              </a:ext>
            </a:extLst>
          </p:cNvPr>
          <p:cNvSpPr/>
          <p:nvPr/>
        </p:nvSpPr>
        <p:spPr>
          <a:xfrm>
            <a:off x="9081655" y="644711"/>
            <a:ext cx="2619764" cy="14542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CHALLENGES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D4BAB-CBD8-41A9-BA02-B4E68B01F48C}"/>
              </a:ext>
            </a:extLst>
          </p:cNvPr>
          <p:cNvSpPr/>
          <p:nvPr/>
        </p:nvSpPr>
        <p:spPr>
          <a:xfrm>
            <a:off x="1293683" y="2809095"/>
            <a:ext cx="4180745" cy="2671751"/>
          </a:xfrm>
          <a:prstGeom prst="ellipse">
            <a:avLst/>
          </a:pr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AB428E77-3C4D-4F4E-BA8B-477EE1E85DDE}"/>
              </a:ext>
            </a:extLst>
          </p:cNvPr>
          <p:cNvSpPr/>
          <p:nvPr/>
        </p:nvSpPr>
        <p:spPr>
          <a:xfrm rot="5400000">
            <a:off x="1263217" y="2846556"/>
            <a:ext cx="2675218" cy="2590447"/>
          </a:xfrm>
          <a:custGeom>
            <a:avLst/>
            <a:gdLst>
              <a:gd name="connsiteX0" fmla="*/ 1568292 w 3534918"/>
              <a:gd name="connsiteY0" fmla="*/ 188553 h 2182978"/>
              <a:gd name="connsiteX1" fmla="*/ 1964785 w 3534918"/>
              <a:gd name="connsiteY1" fmla="*/ 182334 h 2182978"/>
              <a:gd name="connsiteX2" fmla="*/ 1889220 w 3534918"/>
              <a:gd name="connsiteY2" fmla="*/ 363324 h 2182978"/>
              <a:gd name="connsiteX3" fmla="*/ 1870975 w 3534918"/>
              <a:gd name="connsiteY3" fmla="*/ 417120 h 2182978"/>
              <a:gd name="connsiteX4" fmla="*/ 1675578 w 3534918"/>
              <a:gd name="connsiteY4" fmla="*/ 417120 h 2182978"/>
              <a:gd name="connsiteX5" fmla="*/ 1652878 w 3534918"/>
              <a:gd name="connsiteY5" fmla="*/ 366434 h 2182978"/>
              <a:gd name="connsiteX6" fmla="*/ 1568292 w 3534918"/>
              <a:gd name="connsiteY6" fmla="*/ 188553 h 2182978"/>
              <a:gd name="connsiteX7" fmla="*/ 99 w 3534918"/>
              <a:gd name="connsiteY7" fmla="*/ 515291 h 2182978"/>
              <a:gd name="connsiteX8" fmla="*/ 4887 w 3534918"/>
              <a:gd name="connsiteY8" fmla="*/ 417379 h 2182978"/>
              <a:gd name="connsiteX9" fmla="*/ 3534429 w 3534918"/>
              <a:gd name="connsiteY9" fmla="*/ 417379 h 2182978"/>
              <a:gd name="connsiteX10" fmla="*/ 1762039 w 3534918"/>
              <a:gd name="connsiteY10" fmla="*/ 2182978 h 2182978"/>
              <a:gd name="connsiteX11" fmla="*/ 99 w 3534918"/>
              <a:gd name="connsiteY11" fmla="*/ 515291 h 2182978"/>
              <a:gd name="connsiteX0" fmla="*/ 1568292 w 3527701"/>
              <a:gd name="connsiteY0" fmla="*/ 188553 h 2182978"/>
              <a:gd name="connsiteX1" fmla="*/ 1964785 w 3527701"/>
              <a:gd name="connsiteY1" fmla="*/ 182334 h 2182978"/>
              <a:gd name="connsiteX2" fmla="*/ 1889220 w 3527701"/>
              <a:gd name="connsiteY2" fmla="*/ 363324 h 2182978"/>
              <a:gd name="connsiteX3" fmla="*/ 1870975 w 3527701"/>
              <a:gd name="connsiteY3" fmla="*/ 417120 h 2182978"/>
              <a:gd name="connsiteX4" fmla="*/ 1675578 w 3527701"/>
              <a:gd name="connsiteY4" fmla="*/ 417120 h 2182978"/>
              <a:gd name="connsiteX5" fmla="*/ 1652878 w 3527701"/>
              <a:gd name="connsiteY5" fmla="*/ 366434 h 2182978"/>
              <a:gd name="connsiteX6" fmla="*/ 1568292 w 3527701"/>
              <a:gd name="connsiteY6" fmla="*/ 188553 h 2182978"/>
              <a:gd name="connsiteX7" fmla="*/ 99 w 3527701"/>
              <a:gd name="connsiteY7" fmla="*/ 515291 h 2182978"/>
              <a:gd name="connsiteX8" fmla="*/ 4887 w 3527701"/>
              <a:gd name="connsiteY8" fmla="*/ 417379 h 2182978"/>
              <a:gd name="connsiteX9" fmla="*/ 3527205 w 3527701"/>
              <a:gd name="connsiteY9" fmla="*/ 417379 h 2182978"/>
              <a:gd name="connsiteX10" fmla="*/ 1762039 w 3527701"/>
              <a:gd name="connsiteY10" fmla="*/ 2182978 h 2182978"/>
              <a:gd name="connsiteX11" fmla="*/ 99 w 3527701"/>
              <a:gd name="connsiteY11" fmla="*/ 515291 h 21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7701" h="2182978">
                <a:moveTo>
                  <a:pt x="1568292" y="188553"/>
                </a:moveTo>
                <a:cubicBezTo>
                  <a:pt x="1598354" y="-59189"/>
                  <a:pt x="1940943" y="-64373"/>
                  <a:pt x="1964785" y="182334"/>
                </a:cubicBezTo>
                <a:cubicBezTo>
                  <a:pt x="1975359" y="262359"/>
                  <a:pt x="1939287" y="309731"/>
                  <a:pt x="1889220" y="363324"/>
                </a:cubicBezTo>
                <a:cubicBezTo>
                  <a:pt x="1878992" y="381774"/>
                  <a:pt x="1867208" y="386230"/>
                  <a:pt x="1870975" y="417120"/>
                </a:cubicBezTo>
                <a:lnTo>
                  <a:pt x="1675578" y="417120"/>
                </a:lnTo>
                <a:cubicBezTo>
                  <a:pt x="1672677" y="384675"/>
                  <a:pt x="1669775" y="383329"/>
                  <a:pt x="1652878" y="366434"/>
                </a:cubicBezTo>
                <a:cubicBezTo>
                  <a:pt x="1621055" y="334092"/>
                  <a:pt x="1567463" y="286200"/>
                  <a:pt x="1568292" y="188553"/>
                </a:cubicBezTo>
                <a:close/>
                <a:moveTo>
                  <a:pt x="99" y="515291"/>
                </a:moveTo>
                <a:cubicBezTo>
                  <a:pt x="-435" y="479996"/>
                  <a:pt x="1189" y="447200"/>
                  <a:pt x="4887" y="417379"/>
                </a:cubicBezTo>
                <a:lnTo>
                  <a:pt x="3527205" y="417379"/>
                </a:lnTo>
                <a:cubicBezTo>
                  <a:pt x="3546017" y="1056712"/>
                  <a:pt x="3031019" y="2168485"/>
                  <a:pt x="1762039" y="2182978"/>
                </a:cubicBezTo>
                <a:cubicBezTo>
                  <a:pt x="501638" y="2136332"/>
                  <a:pt x="8106" y="1044717"/>
                  <a:pt x="99" y="5152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2A206-988A-40E3-B9B5-E9575F7EBDE4}"/>
              </a:ext>
            </a:extLst>
          </p:cNvPr>
          <p:cNvSpPr/>
          <p:nvPr/>
        </p:nvSpPr>
        <p:spPr>
          <a:xfrm>
            <a:off x="1277938" y="4414686"/>
            <a:ext cx="543772" cy="5437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AEFC62F3-0AF7-4176-AED9-F7D937AA9E70}"/>
              </a:ext>
            </a:extLst>
          </p:cNvPr>
          <p:cNvSpPr/>
          <p:nvPr/>
        </p:nvSpPr>
        <p:spPr>
          <a:xfrm rot="5400000">
            <a:off x="9192716" y="3555630"/>
            <a:ext cx="1026393" cy="1200918"/>
          </a:xfrm>
          <a:custGeom>
            <a:avLst/>
            <a:gdLst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36822 w 1352889"/>
              <a:gd name="connsiteY7" fmla="*/ 1227932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92468 w 1352889"/>
              <a:gd name="connsiteY15" fmla="*/ 1227931 h 1227932"/>
              <a:gd name="connsiteX16" fmla="*/ 0 w 1352889"/>
              <a:gd name="connsiteY16" fmla="*/ 1227932 h 1227932"/>
              <a:gd name="connsiteX0" fmla="*/ 591618 w 1352039"/>
              <a:gd name="connsiteY0" fmla="*/ 1227931 h 1227932"/>
              <a:gd name="connsiteX1" fmla="*/ 1348 w 1352039"/>
              <a:gd name="connsiteY1" fmla="*/ 1226544 h 1227932"/>
              <a:gd name="connsiteX2" fmla="*/ 0 w 1352039"/>
              <a:gd name="connsiteY2" fmla="*/ 738441 h 1227932"/>
              <a:gd name="connsiteX3" fmla="*/ 433377 w 1352039"/>
              <a:gd name="connsiteY3" fmla="*/ 114902 h 1227932"/>
              <a:gd name="connsiteX4" fmla="*/ 735020 w 1352039"/>
              <a:gd name="connsiteY4" fmla="*/ 72709 h 1227932"/>
              <a:gd name="connsiteX5" fmla="*/ 1307944 w 1352039"/>
              <a:gd name="connsiteY5" fmla="*/ 642524 h 1227932"/>
              <a:gd name="connsiteX6" fmla="*/ 1312690 w 1352039"/>
              <a:gd name="connsiteY6" fmla="*/ 858333 h 1227932"/>
              <a:gd name="connsiteX7" fmla="*/ 1025139 w 1352039"/>
              <a:gd name="connsiteY7" fmla="*/ 1227931 h 1227932"/>
              <a:gd name="connsiteX8" fmla="*/ 779094 w 1352039"/>
              <a:gd name="connsiteY8" fmla="*/ 1227932 h 1227932"/>
              <a:gd name="connsiteX9" fmla="*/ 778934 w 1352039"/>
              <a:gd name="connsiteY9" fmla="*/ 1210901 h 1227932"/>
              <a:gd name="connsiteX10" fmla="*/ 797356 w 1352039"/>
              <a:gd name="connsiteY10" fmla="*/ 1175948 h 1227932"/>
              <a:gd name="connsiteX11" fmla="*/ 872921 w 1352039"/>
              <a:gd name="connsiteY11" fmla="*/ 994957 h 1227932"/>
              <a:gd name="connsiteX12" fmla="*/ 484557 w 1352039"/>
              <a:gd name="connsiteY12" fmla="*/ 1001176 h 1227932"/>
              <a:gd name="connsiteX13" fmla="*/ 566435 w 1352039"/>
              <a:gd name="connsiteY13" fmla="*/ 1170930 h 1227932"/>
              <a:gd name="connsiteX14" fmla="*/ 586740 w 1352039"/>
              <a:gd name="connsiteY14" fmla="*/ 1205093 h 1227932"/>
              <a:gd name="connsiteX15" fmla="*/ 591618 w 135203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0670 h 1220671"/>
              <a:gd name="connsiteX1" fmla="*/ 59 w 1353459"/>
              <a:gd name="connsiteY1" fmla="*/ 1219283 h 1220671"/>
              <a:gd name="connsiteX2" fmla="*/ 1420 w 1353459"/>
              <a:gd name="connsiteY2" fmla="*/ 731180 h 1220671"/>
              <a:gd name="connsiteX3" fmla="*/ 434797 w 1353459"/>
              <a:gd name="connsiteY3" fmla="*/ 107641 h 1220671"/>
              <a:gd name="connsiteX4" fmla="*/ 736440 w 1353459"/>
              <a:gd name="connsiteY4" fmla="*/ 65448 h 1220671"/>
              <a:gd name="connsiteX5" fmla="*/ 1309364 w 1353459"/>
              <a:gd name="connsiteY5" fmla="*/ 635263 h 1220671"/>
              <a:gd name="connsiteX6" fmla="*/ 1314110 w 1353459"/>
              <a:gd name="connsiteY6" fmla="*/ 851072 h 1220671"/>
              <a:gd name="connsiteX7" fmla="*/ 1026559 w 1353459"/>
              <a:gd name="connsiteY7" fmla="*/ 1220670 h 1220671"/>
              <a:gd name="connsiteX8" fmla="*/ 780514 w 1353459"/>
              <a:gd name="connsiteY8" fmla="*/ 1220671 h 1220671"/>
              <a:gd name="connsiteX9" fmla="*/ 780354 w 1353459"/>
              <a:gd name="connsiteY9" fmla="*/ 1203640 h 1220671"/>
              <a:gd name="connsiteX10" fmla="*/ 798776 w 1353459"/>
              <a:gd name="connsiteY10" fmla="*/ 1168687 h 1220671"/>
              <a:gd name="connsiteX11" fmla="*/ 874341 w 1353459"/>
              <a:gd name="connsiteY11" fmla="*/ 987696 h 1220671"/>
              <a:gd name="connsiteX12" fmla="*/ 485977 w 1353459"/>
              <a:gd name="connsiteY12" fmla="*/ 993915 h 1220671"/>
              <a:gd name="connsiteX13" fmla="*/ 567855 w 1353459"/>
              <a:gd name="connsiteY13" fmla="*/ 1163669 h 1220671"/>
              <a:gd name="connsiteX14" fmla="*/ 588160 w 1353459"/>
              <a:gd name="connsiteY14" fmla="*/ 1197832 h 1220671"/>
              <a:gd name="connsiteX15" fmla="*/ 593038 w 1353459"/>
              <a:gd name="connsiteY15" fmla="*/ 1220670 h 1220671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3459" h="1229096">
                <a:moveTo>
                  <a:pt x="593038" y="1229095"/>
                </a:moveTo>
                <a:lnTo>
                  <a:pt x="59" y="1227708"/>
                </a:lnTo>
                <a:cubicBezTo>
                  <a:pt x="-390" y="1065007"/>
                  <a:pt x="1869" y="902306"/>
                  <a:pt x="1420" y="739605"/>
                </a:cubicBezTo>
                <a:cubicBezTo>
                  <a:pt x="4894" y="631051"/>
                  <a:pt x="330835" y="247212"/>
                  <a:pt x="434797" y="116066"/>
                </a:cubicBezTo>
                <a:cubicBezTo>
                  <a:pt x="472958" y="65182"/>
                  <a:pt x="579847" y="-91483"/>
                  <a:pt x="736440" y="73873"/>
                </a:cubicBezTo>
                <a:lnTo>
                  <a:pt x="1309364" y="643688"/>
                </a:lnTo>
                <a:cubicBezTo>
                  <a:pt x="1385108" y="728801"/>
                  <a:pt x="1347230" y="817811"/>
                  <a:pt x="1314110" y="859497"/>
                </a:cubicBezTo>
                <a:lnTo>
                  <a:pt x="1026559" y="1229095"/>
                </a:lnTo>
                <a:lnTo>
                  <a:pt x="780514" y="1229096"/>
                </a:lnTo>
                <a:cubicBezTo>
                  <a:pt x="780461" y="1223419"/>
                  <a:pt x="780407" y="1217742"/>
                  <a:pt x="780354" y="1212065"/>
                </a:cubicBezTo>
                <a:cubicBezTo>
                  <a:pt x="782559" y="1196916"/>
                  <a:pt x="791105" y="1190950"/>
                  <a:pt x="798776" y="1177112"/>
                </a:cubicBezTo>
                <a:cubicBezTo>
                  <a:pt x="848843" y="1123519"/>
                  <a:pt x="884915" y="1076147"/>
                  <a:pt x="874341" y="996121"/>
                </a:cubicBezTo>
                <a:cubicBezTo>
                  <a:pt x="850499" y="749414"/>
                  <a:pt x="516039" y="754598"/>
                  <a:pt x="485977" y="1002340"/>
                </a:cubicBezTo>
                <a:cubicBezTo>
                  <a:pt x="485148" y="1099986"/>
                  <a:pt x="536032" y="1139752"/>
                  <a:pt x="567855" y="1172094"/>
                </a:cubicBezTo>
                <a:cubicBezTo>
                  <a:pt x="580528" y="1184766"/>
                  <a:pt x="585328" y="1191399"/>
                  <a:pt x="588160" y="1206257"/>
                </a:cubicBezTo>
                <a:lnTo>
                  <a:pt x="593038" y="1229095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C9A23990-CA5D-42C5-A737-689E26057084}"/>
              </a:ext>
            </a:extLst>
          </p:cNvPr>
          <p:cNvSpPr/>
          <p:nvPr/>
        </p:nvSpPr>
        <p:spPr>
          <a:xfrm rot="5400000">
            <a:off x="5082543" y="3237247"/>
            <a:ext cx="1622856" cy="1782444"/>
          </a:xfrm>
          <a:custGeom>
            <a:avLst/>
            <a:gdLst>
              <a:gd name="connsiteX0" fmla="*/ 0 w 2297159"/>
              <a:gd name="connsiteY0" fmla="*/ 1895652 h 1898827"/>
              <a:gd name="connsiteX1" fmla="*/ 471533 w 2297159"/>
              <a:gd name="connsiteY1" fmla="*/ 1607521 h 1898827"/>
              <a:gd name="connsiteX2" fmla="*/ 465931 w 2297159"/>
              <a:gd name="connsiteY2" fmla="*/ 412134 h 1898827"/>
              <a:gd name="connsiteX3" fmla="*/ 1045776 w 2297159"/>
              <a:gd name="connsiteY3" fmla="*/ 412480 h 1898827"/>
              <a:gd name="connsiteX4" fmla="*/ 1043959 w 2297159"/>
              <a:gd name="connsiteY4" fmla="*/ 397889 h 1898827"/>
              <a:gd name="connsiteX5" fmla="*/ 1023654 w 2297159"/>
              <a:gd name="connsiteY5" fmla="*/ 366434 h 1898827"/>
              <a:gd name="connsiteX6" fmla="*/ 939068 w 2297159"/>
              <a:gd name="connsiteY6" fmla="*/ 188553 h 1898827"/>
              <a:gd name="connsiteX7" fmla="*/ 1335561 w 2297159"/>
              <a:gd name="connsiteY7" fmla="*/ 182334 h 1898827"/>
              <a:gd name="connsiteX8" fmla="*/ 1259996 w 2297159"/>
              <a:gd name="connsiteY8" fmla="*/ 363324 h 1898827"/>
              <a:gd name="connsiteX9" fmla="*/ 1241574 w 2297159"/>
              <a:gd name="connsiteY9" fmla="*/ 398277 h 1898827"/>
              <a:gd name="connsiteX10" fmla="*/ 1241708 w 2297159"/>
              <a:gd name="connsiteY10" fmla="*/ 412598 h 1898827"/>
              <a:gd name="connsiteX11" fmla="*/ 1792334 w 2297159"/>
              <a:gd name="connsiteY11" fmla="*/ 412927 h 1898827"/>
              <a:gd name="connsiteX12" fmla="*/ 1801859 w 2297159"/>
              <a:gd name="connsiteY12" fmla="*/ 562152 h 1898827"/>
              <a:gd name="connsiteX13" fmla="*/ 1497059 w 2297159"/>
              <a:gd name="connsiteY13" fmla="*/ 993952 h 1898827"/>
              <a:gd name="connsiteX14" fmla="*/ 1811384 w 2297159"/>
              <a:gd name="connsiteY14" fmla="*/ 993952 h 1898827"/>
              <a:gd name="connsiteX15" fmla="*/ 1859009 w 2297159"/>
              <a:gd name="connsiteY15" fmla="*/ 1089202 h 1898827"/>
              <a:gd name="connsiteX16" fmla="*/ 1858217 w 2297159"/>
              <a:gd name="connsiteY16" fmla="*/ 1624190 h 1898827"/>
              <a:gd name="connsiteX17" fmla="*/ 2297159 w 2297159"/>
              <a:gd name="connsiteY17" fmla="*/ 1898827 h 1898827"/>
              <a:gd name="connsiteX18" fmla="*/ 1474373 w 2297159"/>
              <a:gd name="connsiteY18" fmla="*/ 1897636 h 1898827"/>
              <a:gd name="connsiteX19" fmla="*/ 1252033 w 2297159"/>
              <a:gd name="connsiteY19" fmla="*/ 1897365 h 1898827"/>
              <a:gd name="connsiteX20" fmla="*/ 1251920 w 2297159"/>
              <a:gd name="connsiteY20" fmla="*/ 1885325 h 1898827"/>
              <a:gd name="connsiteX21" fmla="*/ 1270342 w 2297159"/>
              <a:gd name="connsiteY21" fmla="*/ 1850372 h 1898827"/>
              <a:gd name="connsiteX22" fmla="*/ 1345907 w 2297159"/>
              <a:gd name="connsiteY22" fmla="*/ 1669381 h 1898827"/>
              <a:gd name="connsiteX23" fmla="*/ 949414 w 2297159"/>
              <a:gd name="connsiteY23" fmla="*/ 1675601 h 1898827"/>
              <a:gd name="connsiteX24" fmla="*/ 1034000 w 2297159"/>
              <a:gd name="connsiteY24" fmla="*/ 1853481 h 1898827"/>
              <a:gd name="connsiteX25" fmla="*/ 1054305 w 2297159"/>
              <a:gd name="connsiteY25" fmla="*/ 1884936 h 1898827"/>
              <a:gd name="connsiteX26" fmla="*/ 1055823 w 2297159"/>
              <a:gd name="connsiteY26" fmla="*/ 1897126 h 1898827"/>
              <a:gd name="connsiteX27" fmla="*/ 822786 w 2297159"/>
              <a:gd name="connsiteY27" fmla="*/ 1896843 h 1898827"/>
              <a:gd name="connsiteX28" fmla="*/ 0 w 2297159"/>
              <a:gd name="connsiteY28" fmla="*/ 1895652 h 18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7159" h="1898827">
                <a:moveTo>
                  <a:pt x="0" y="1895652"/>
                </a:moveTo>
                <a:cubicBezTo>
                  <a:pt x="85210" y="1815219"/>
                  <a:pt x="353778" y="1639535"/>
                  <a:pt x="471533" y="1607521"/>
                </a:cubicBezTo>
                <a:lnTo>
                  <a:pt x="465931" y="412134"/>
                </a:lnTo>
                <a:lnTo>
                  <a:pt x="1045776" y="412480"/>
                </a:lnTo>
                <a:lnTo>
                  <a:pt x="1043959" y="397889"/>
                </a:lnTo>
                <a:cubicBezTo>
                  <a:pt x="1041127" y="383031"/>
                  <a:pt x="1036327" y="379105"/>
                  <a:pt x="1023654" y="366434"/>
                </a:cubicBezTo>
                <a:cubicBezTo>
                  <a:pt x="991831" y="334092"/>
                  <a:pt x="938239" y="286200"/>
                  <a:pt x="939068" y="188553"/>
                </a:cubicBezTo>
                <a:cubicBezTo>
                  <a:pt x="969130" y="-59189"/>
                  <a:pt x="1311719" y="-64374"/>
                  <a:pt x="1335561" y="182334"/>
                </a:cubicBezTo>
                <a:cubicBezTo>
                  <a:pt x="1346135" y="262359"/>
                  <a:pt x="1310063" y="309731"/>
                  <a:pt x="1259996" y="363324"/>
                </a:cubicBezTo>
                <a:cubicBezTo>
                  <a:pt x="1252325" y="377162"/>
                  <a:pt x="1243779" y="383128"/>
                  <a:pt x="1241574" y="398277"/>
                </a:cubicBezTo>
                <a:lnTo>
                  <a:pt x="1241708" y="412598"/>
                </a:lnTo>
                <a:lnTo>
                  <a:pt x="1792334" y="412927"/>
                </a:lnTo>
                <a:cubicBezTo>
                  <a:pt x="1841017" y="471135"/>
                  <a:pt x="1823026" y="507119"/>
                  <a:pt x="1801859" y="562152"/>
                </a:cubicBezTo>
                <a:lnTo>
                  <a:pt x="1497059" y="993952"/>
                </a:lnTo>
                <a:lnTo>
                  <a:pt x="1811384" y="993952"/>
                </a:lnTo>
                <a:cubicBezTo>
                  <a:pt x="1863242" y="1015119"/>
                  <a:pt x="1864301" y="1048985"/>
                  <a:pt x="1859009" y="1089202"/>
                </a:cubicBezTo>
                <a:lnTo>
                  <a:pt x="1858217" y="1624190"/>
                </a:lnTo>
                <a:cubicBezTo>
                  <a:pt x="1973575" y="1653823"/>
                  <a:pt x="2219107" y="1834269"/>
                  <a:pt x="2297159" y="1898827"/>
                </a:cubicBezTo>
                <a:cubicBezTo>
                  <a:pt x="2092465" y="1898430"/>
                  <a:pt x="1795014" y="1898033"/>
                  <a:pt x="1474373" y="1897636"/>
                </a:cubicBezTo>
                <a:lnTo>
                  <a:pt x="1252033" y="1897365"/>
                </a:lnTo>
                <a:lnTo>
                  <a:pt x="1251920" y="1885325"/>
                </a:lnTo>
                <a:cubicBezTo>
                  <a:pt x="1254125" y="1870176"/>
                  <a:pt x="1262671" y="1864210"/>
                  <a:pt x="1270342" y="1850372"/>
                </a:cubicBezTo>
                <a:cubicBezTo>
                  <a:pt x="1320409" y="1796779"/>
                  <a:pt x="1356481" y="1749407"/>
                  <a:pt x="1345907" y="1669381"/>
                </a:cubicBezTo>
                <a:cubicBezTo>
                  <a:pt x="1322065" y="1422675"/>
                  <a:pt x="979476" y="1427859"/>
                  <a:pt x="949414" y="1675601"/>
                </a:cubicBezTo>
                <a:cubicBezTo>
                  <a:pt x="948585" y="1773247"/>
                  <a:pt x="1002177" y="1821139"/>
                  <a:pt x="1034000" y="1853481"/>
                </a:cubicBezTo>
                <a:cubicBezTo>
                  <a:pt x="1046673" y="1866153"/>
                  <a:pt x="1051473" y="1870078"/>
                  <a:pt x="1054305" y="1884936"/>
                </a:cubicBezTo>
                <a:lnTo>
                  <a:pt x="1055823" y="1897126"/>
                </a:lnTo>
                <a:lnTo>
                  <a:pt x="822786" y="1896843"/>
                </a:lnTo>
                <a:cubicBezTo>
                  <a:pt x="502145" y="1896446"/>
                  <a:pt x="204694" y="1896049"/>
                  <a:pt x="0" y="18956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DAA199E1-EFD5-4916-86E4-F8F38D0E8D4E}"/>
              </a:ext>
            </a:extLst>
          </p:cNvPr>
          <p:cNvSpPr/>
          <p:nvPr/>
        </p:nvSpPr>
        <p:spPr>
          <a:xfrm rot="5400000">
            <a:off x="6765950" y="3242220"/>
            <a:ext cx="1007073" cy="1782443"/>
          </a:xfrm>
          <a:custGeom>
            <a:avLst/>
            <a:gdLst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33755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4 w 1345182"/>
              <a:gd name="connsiteY25" fmla="*/ 1859251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5182" h="1907660">
                <a:moveTo>
                  <a:pt x="0" y="1907660"/>
                </a:moveTo>
                <a:lnTo>
                  <a:pt x="2828" y="1905965"/>
                </a:lnTo>
                <a:lnTo>
                  <a:pt x="3680" y="414616"/>
                </a:lnTo>
                <a:lnTo>
                  <a:pt x="314335" y="415020"/>
                </a:lnTo>
                <a:lnTo>
                  <a:pt x="572853" y="414856"/>
                </a:lnTo>
                <a:lnTo>
                  <a:pt x="570740" y="397889"/>
                </a:lnTo>
                <a:cubicBezTo>
                  <a:pt x="567908" y="383031"/>
                  <a:pt x="563108" y="379105"/>
                  <a:pt x="550435" y="366434"/>
                </a:cubicBezTo>
                <a:cubicBezTo>
                  <a:pt x="518612" y="334092"/>
                  <a:pt x="465020" y="286200"/>
                  <a:pt x="465849" y="188553"/>
                </a:cubicBezTo>
                <a:cubicBezTo>
                  <a:pt x="495911" y="-59189"/>
                  <a:pt x="838500" y="-64374"/>
                  <a:pt x="862342" y="182334"/>
                </a:cubicBezTo>
                <a:cubicBezTo>
                  <a:pt x="872916" y="262359"/>
                  <a:pt x="836844" y="309731"/>
                  <a:pt x="786777" y="363324"/>
                </a:cubicBezTo>
                <a:cubicBezTo>
                  <a:pt x="781663" y="372549"/>
                  <a:pt x="776160" y="378276"/>
                  <a:pt x="772407" y="385557"/>
                </a:cubicBezTo>
                <a:lnTo>
                  <a:pt x="768825" y="414732"/>
                </a:lnTo>
                <a:lnTo>
                  <a:pt x="917787" y="414638"/>
                </a:lnTo>
                <a:lnTo>
                  <a:pt x="1228443" y="415042"/>
                </a:lnTo>
                <a:cubicBezTo>
                  <a:pt x="1325831" y="465190"/>
                  <a:pt x="1362586" y="547281"/>
                  <a:pt x="1313755" y="638278"/>
                </a:cubicBezTo>
                <a:lnTo>
                  <a:pt x="1047466" y="937549"/>
                </a:lnTo>
                <a:lnTo>
                  <a:pt x="1306995" y="1166148"/>
                </a:lnTo>
                <a:cubicBezTo>
                  <a:pt x="1378847" y="1263182"/>
                  <a:pt x="1332235" y="1314295"/>
                  <a:pt x="1304946" y="1353561"/>
                </a:cubicBezTo>
                <a:lnTo>
                  <a:pt x="1041053" y="1638579"/>
                </a:lnTo>
                <a:lnTo>
                  <a:pt x="1328993" y="1907660"/>
                </a:lnTo>
                <a:lnTo>
                  <a:pt x="776061" y="1907660"/>
                </a:lnTo>
                <a:cubicBezTo>
                  <a:pt x="776018" y="1903041"/>
                  <a:pt x="775974" y="1898423"/>
                  <a:pt x="775931" y="1893804"/>
                </a:cubicBezTo>
                <a:cubicBezTo>
                  <a:pt x="778136" y="1878655"/>
                  <a:pt x="786682" y="1872689"/>
                  <a:pt x="794353" y="1858851"/>
                </a:cubicBezTo>
                <a:cubicBezTo>
                  <a:pt x="844420" y="1805258"/>
                  <a:pt x="880492" y="1757886"/>
                  <a:pt x="869918" y="1677860"/>
                </a:cubicBezTo>
                <a:cubicBezTo>
                  <a:pt x="846076" y="1431153"/>
                  <a:pt x="506199" y="1436337"/>
                  <a:pt x="476137" y="1684079"/>
                </a:cubicBezTo>
                <a:cubicBezTo>
                  <a:pt x="475308" y="1781725"/>
                  <a:pt x="526191" y="1826909"/>
                  <a:pt x="558014" y="1859251"/>
                </a:cubicBezTo>
                <a:cubicBezTo>
                  <a:pt x="570687" y="1871923"/>
                  <a:pt x="575484" y="1878557"/>
                  <a:pt x="578316" y="1893415"/>
                </a:cubicBezTo>
                <a:lnTo>
                  <a:pt x="580090" y="1907660"/>
                </a:lnTo>
                <a:lnTo>
                  <a:pt x="0" y="1907660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55">
            <a:extLst>
              <a:ext uri="{FF2B5EF4-FFF2-40B4-BE49-F238E27FC236}">
                <a16:creationId xmlns:a16="http://schemas.microsoft.com/office/drawing/2014/main" id="{C5A6F1CC-24D0-47DF-B562-049FF46E2DF3}"/>
              </a:ext>
            </a:extLst>
          </p:cNvPr>
          <p:cNvSpPr/>
          <p:nvPr/>
        </p:nvSpPr>
        <p:spPr>
          <a:xfrm rot="5400000">
            <a:off x="8127851" y="3249255"/>
            <a:ext cx="988334" cy="1782445"/>
          </a:xfrm>
          <a:custGeom>
            <a:avLst/>
            <a:gdLst>
              <a:gd name="connsiteX0" fmla="*/ 0 w 1331888"/>
              <a:gd name="connsiteY0" fmla="*/ 1902628 h 1902628"/>
              <a:gd name="connsiteX1" fmla="*/ 2604 w 1331888"/>
              <a:gd name="connsiteY1" fmla="*/ 1900941 h 1902628"/>
              <a:gd name="connsiteX2" fmla="*/ 1007 w 1331888"/>
              <a:gd name="connsiteY2" fmla="*/ 416356 h 1902628"/>
              <a:gd name="connsiteX3" fmla="*/ 510134 w 1331888"/>
              <a:gd name="connsiteY3" fmla="*/ 416568 h 1902628"/>
              <a:gd name="connsiteX4" fmla="*/ 591292 w 1331888"/>
              <a:gd name="connsiteY4" fmla="*/ 416504 h 1902628"/>
              <a:gd name="connsiteX5" fmla="*/ 588974 w 1331888"/>
              <a:gd name="connsiteY5" fmla="*/ 397889 h 1902628"/>
              <a:gd name="connsiteX6" fmla="*/ 568669 w 1331888"/>
              <a:gd name="connsiteY6" fmla="*/ 366434 h 1902628"/>
              <a:gd name="connsiteX7" fmla="*/ 484083 w 1331888"/>
              <a:gd name="connsiteY7" fmla="*/ 188553 h 1902628"/>
              <a:gd name="connsiteX8" fmla="*/ 880576 w 1331888"/>
              <a:gd name="connsiteY8" fmla="*/ 182334 h 1902628"/>
              <a:gd name="connsiteX9" fmla="*/ 805011 w 1331888"/>
              <a:gd name="connsiteY9" fmla="*/ 363324 h 1902628"/>
              <a:gd name="connsiteX10" fmla="*/ 790641 w 1331888"/>
              <a:gd name="connsiteY10" fmla="*/ 385557 h 1902628"/>
              <a:gd name="connsiteX11" fmla="*/ 786854 w 1331888"/>
              <a:gd name="connsiteY11" fmla="*/ 416403 h 1902628"/>
              <a:gd name="connsiteX12" fmla="*/ 879396 w 1331888"/>
              <a:gd name="connsiteY12" fmla="*/ 416468 h 1902628"/>
              <a:gd name="connsiteX13" fmla="*/ 1019260 w 1331888"/>
              <a:gd name="connsiteY13" fmla="*/ 416780 h 1902628"/>
              <a:gd name="connsiteX14" fmla="*/ 1314512 w 1331888"/>
              <a:gd name="connsiteY14" fmla="*/ 753303 h 1902628"/>
              <a:gd name="connsiteX15" fmla="*/ 1062163 w 1331888"/>
              <a:gd name="connsiteY15" fmla="*/ 1139324 h 1902628"/>
              <a:gd name="connsiteX16" fmla="*/ 1265424 w 1331888"/>
              <a:gd name="connsiteY16" fmla="*/ 1228773 h 1902628"/>
              <a:gd name="connsiteX17" fmla="*/ 1299255 w 1331888"/>
              <a:gd name="connsiteY17" fmla="*/ 1453436 h 1902628"/>
              <a:gd name="connsiteX18" fmla="*/ 1051494 w 1331888"/>
              <a:gd name="connsiteY18" fmla="*/ 1803836 h 1902628"/>
              <a:gd name="connsiteX19" fmla="*/ 1228153 w 1331888"/>
              <a:gd name="connsiteY19" fmla="*/ 1902628 h 1902628"/>
              <a:gd name="connsiteX20" fmla="*/ 769434 w 1331888"/>
              <a:gd name="connsiteY20" fmla="*/ 1902628 h 1902628"/>
              <a:gd name="connsiteX21" fmla="*/ 769284 w 1331888"/>
              <a:gd name="connsiteY21" fmla="*/ 1886710 h 1902628"/>
              <a:gd name="connsiteX22" fmla="*/ 787706 w 1331888"/>
              <a:gd name="connsiteY22" fmla="*/ 1851757 h 1902628"/>
              <a:gd name="connsiteX23" fmla="*/ 863271 w 1331888"/>
              <a:gd name="connsiteY23" fmla="*/ 1670766 h 1902628"/>
              <a:gd name="connsiteX24" fmla="*/ 466777 w 1331888"/>
              <a:gd name="connsiteY24" fmla="*/ 1676986 h 1902628"/>
              <a:gd name="connsiteX25" fmla="*/ 551364 w 1331888"/>
              <a:gd name="connsiteY25" fmla="*/ 1854866 h 1902628"/>
              <a:gd name="connsiteX26" fmla="*/ 571669 w 1331888"/>
              <a:gd name="connsiteY26" fmla="*/ 1886321 h 1902628"/>
              <a:gd name="connsiteX27" fmla="*/ 573700 w 1331888"/>
              <a:gd name="connsiteY27" fmla="*/ 1902628 h 19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31888" h="1902628">
                <a:moveTo>
                  <a:pt x="0" y="1902628"/>
                </a:moveTo>
                <a:lnTo>
                  <a:pt x="2604" y="1900941"/>
                </a:lnTo>
                <a:lnTo>
                  <a:pt x="1007" y="416356"/>
                </a:lnTo>
                <a:cubicBezTo>
                  <a:pt x="196281" y="416953"/>
                  <a:pt x="353207" y="416760"/>
                  <a:pt x="510134" y="416568"/>
                </a:cubicBezTo>
                <a:lnTo>
                  <a:pt x="591292" y="416504"/>
                </a:lnTo>
                <a:lnTo>
                  <a:pt x="588974" y="397889"/>
                </a:lnTo>
                <a:cubicBezTo>
                  <a:pt x="586142" y="383031"/>
                  <a:pt x="581342" y="379105"/>
                  <a:pt x="568669" y="366434"/>
                </a:cubicBezTo>
                <a:cubicBezTo>
                  <a:pt x="536846" y="334092"/>
                  <a:pt x="483254" y="286200"/>
                  <a:pt x="484083" y="188553"/>
                </a:cubicBezTo>
                <a:cubicBezTo>
                  <a:pt x="514145" y="-59189"/>
                  <a:pt x="856734" y="-64374"/>
                  <a:pt x="880576" y="182334"/>
                </a:cubicBezTo>
                <a:cubicBezTo>
                  <a:pt x="891150" y="262359"/>
                  <a:pt x="855078" y="309731"/>
                  <a:pt x="805011" y="363324"/>
                </a:cubicBezTo>
                <a:cubicBezTo>
                  <a:pt x="799897" y="372550"/>
                  <a:pt x="794394" y="378276"/>
                  <a:pt x="790641" y="385557"/>
                </a:cubicBezTo>
                <a:lnTo>
                  <a:pt x="786854" y="416403"/>
                </a:lnTo>
                <a:lnTo>
                  <a:pt x="879396" y="416468"/>
                </a:lnTo>
                <a:cubicBezTo>
                  <a:pt x="924020" y="416531"/>
                  <a:pt x="970441" y="416630"/>
                  <a:pt x="1019260" y="416780"/>
                </a:cubicBezTo>
                <a:cubicBezTo>
                  <a:pt x="1142274" y="430981"/>
                  <a:pt x="1397576" y="543656"/>
                  <a:pt x="1314512" y="753303"/>
                </a:cubicBezTo>
                <a:lnTo>
                  <a:pt x="1062163" y="1139324"/>
                </a:lnTo>
                <a:lnTo>
                  <a:pt x="1265424" y="1228773"/>
                </a:lnTo>
                <a:cubicBezTo>
                  <a:pt x="1372069" y="1280123"/>
                  <a:pt x="1324384" y="1414348"/>
                  <a:pt x="1299255" y="1453436"/>
                </a:cubicBezTo>
                <a:lnTo>
                  <a:pt x="1051494" y="1803836"/>
                </a:lnTo>
                <a:lnTo>
                  <a:pt x="1228153" y="1902628"/>
                </a:lnTo>
                <a:lnTo>
                  <a:pt x="769434" y="1902628"/>
                </a:lnTo>
                <a:lnTo>
                  <a:pt x="769284" y="1886710"/>
                </a:lnTo>
                <a:cubicBezTo>
                  <a:pt x="771489" y="1871561"/>
                  <a:pt x="780035" y="1865595"/>
                  <a:pt x="787706" y="1851757"/>
                </a:cubicBezTo>
                <a:cubicBezTo>
                  <a:pt x="837773" y="1798164"/>
                  <a:pt x="873845" y="1750792"/>
                  <a:pt x="863271" y="1670766"/>
                </a:cubicBezTo>
                <a:cubicBezTo>
                  <a:pt x="839429" y="1424059"/>
                  <a:pt x="496840" y="1429244"/>
                  <a:pt x="466777" y="1676986"/>
                </a:cubicBezTo>
                <a:cubicBezTo>
                  <a:pt x="465948" y="1774632"/>
                  <a:pt x="519541" y="1822524"/>
                  <a:pt x="551364" y="1854866"/>
                </a:cubicBezTo>
                <a:cubicBezTo>
                  <a:pt x="564037" y="1867538"/>
                  <a:pt x="568837" y="1871463"/>
                  <a:pt x="571669" y="1886321"/>
                </a:cubicBezTo>
                <a:lnTo>
                  <a:pt x="573700" y="1902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C36AFF-6F68-47CB-807A-5689DECFD4B6}"/>
              </a:ext>
            </a:extLst>
          </p:cNvPr>
          <p:cNvSpPr txBox="1"/>
          <p:nvPr/>
        </p:nvSpPr>
        <p:spPr>
          <a:xfrm>
            <a:off x="2245379" y="3932215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DCCC-FBDF-4CB6-9750-66298C4F9E39}"/>
              </a:ext>
            </a:extLst>
          </p:cNvPr>
          <p:cNvSpPr txBox="1"/>
          <p:nvPr/>
        </p:nvSpPr>
        <p:spPr>
          <a:xfrm>
            <a:off x="4126375" y="391855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256EB-C4D3-42A3-A1BB-A551EF63D32B}"/>
              </a:ext>
            </a:extLst>
          </p:cNvPr>
          <p:cNvSpPr txBox="1"/>
          <p:nvPr/>
        </p:nvSpPr>
        <p:spPr>
          <a:xfrm>
            <a:off x="5483429" y="3930362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1E52-98B4-405F-B61C-CBE0FD6370FF}"/>
              </a:ext>
            </a:extLst>
          </p:cNvPr>
          <p:cNvSpPr txBox="1"/>
          <p:nvPr/>
        </p:nvSpPr>
        <p:spPr>
          <a:xfrm>
            <a:off x="6927917" y="390120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D97BF-17AA-4C79-887F-641D953F4389}"/>
              </a:ext>
            </a:extLst>
          </p:cNvPr>
          <p:cNvSpPr txBox="1"/>
          <p:nvPr/>
        </p:nvSpPr>
        <p:spPr>
          <a:xfrm>
            <a:off x="8149194" y="3918564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7DE51-57EF-4312-9785-1437A5E9F859}"/>
              </a:ext>
            </a:extLst>
          </p:cNvPr>
          <p:cNvSpPr txBox="1"/>
          <p:nvPr/>
        </p:nvSpPr>
        <p:spPr>
          <a:xfrm>
            <a:off x="9460915" y="3918566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0E8CF-7951-4497-A710-384C4C21981B}"/>
              </a:ext>
            </a:extLst>
          </p:cNvPr>
          <p:cNvGrpSpPr/>
          <p:nvPr/>
        </p:nvGrpSpPr>
        <p:grpSpPr>
          <a:xfrm>
            <a:off x="1260666" y="5532248"/>
            <a:ext cx="2532575" cy="993918"/>
            <a:chOff x="1069284" y="5557604"/>
            <a:chExt cx="1902492" cy="6323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4AA834-140D-4B9C-AD72-D81D36BC140F}"/>
                </a:ext>
              </a:extLst>
            </p:cNvPr>
            <p:cNvSpPr/>
            <p:nvPr/>
          </p:nvSpPr>
          <p:spPr>
            <a:xfrm flipH="1">
              <a:off x="1110491" y="5720004"/>
              <a:ext cx="1861285" cy="46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To understand the flow of new ERC X for Rental &amp; Mortgage transactions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5AF03C-EB2E-4455-A5D8-FCECFFB1882F}"/>
                </a:ext>
              </a:extLst>
            </p:cNvPr>
            <p:cNvSpPr txBox="1"/>
            <p:nvPr/>
          </p:nvSpPr>
          <p:spPr>
            <a:xfrm flipH="1">
              <a:off x="1069284" y="5557604"/>
              <a:ext cx="1780742" cy="2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ERC X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22130A-C9E4-4CF0-BCCC-291BDE06DF9B}"/>
              </a:ext>
            </a:extLst>
          </p:cNvPr>
          <p:cNvGrpSpPr/>
          <p:nvPr/>
        </p:nvGrpSpPr>
        <p:grpSpPr>
          <a:xfrm>
            <a:off x="4573681" y="5182065"/>
            <a:ext cx="2231235" cy="1216985"/>
            <a:chOff x="1162048" y="5584900"/>
            <a:chExt cx="1596606" cy="12169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E23E5A-FAC0-4A37-B5AC-BE0F0F46C618}"/>
                </a:ext>
              </a:extLst>
            </p:cNvPr>
            <p:cNvSpPr/>
            <p:nvPr/>
          </p:nvSpPr>
          <p:spPr>
            <a:xfrm flipH="1">
              <a:off x="1192512" y="5847778"/>
              <a:ext cx="15661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 to identify the person liable for damages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4F454-0C01-476C-B6BB-7C4311D487E4}"/>
                </a:ext>
              </a:extLst>
            </p:cNvPr>
            <p:cNvSpPr txBox="1"/>
            <p:nvPr/>
          </p:nvSpPr>
          <p:spPr>
            <a:xfrm flipH="1">
              <a:off x="1162048" y="5584900"/>
              <a:ext cx="141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Liability 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C3C8D5-1A6C-40D4-9B2F-EB02190213BD}"/>
              </a:ext>
            </a:extLst>
          </p:cNvPr>
          <p:cNvGrpSpPr/>
          <p:nvPr/>
        </p:nvGrpSpPr>
        <p:grpSpPr>
          <a:xfrm>
            <a:off x="7072264" y="4961116"/>
            <a:ext cx="3128636" cy="1085734"/>
            <a:chOff x="978036" y="5562700"/>
            <a:chExt cx="2232216" cy="10857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5044F4-0FE0-4E58-A708-3260AF5FE578}"/>
                </a:ext>
              </a:extLst>
            </p:cNvPr>
            <p:cNvSpPr/>
            <p:nvPr/>
          </p:nvSpPr>
          <p:spPr>
            <a:xfrm flipH="1">
              <a:off x="1115110" y="5909770"/>
              <a:ext cx="201774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Linking the Auction Contract with the Rental Contract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563FEE-014A-45BC-B840-6BB6760D678A}"/>
                </a:ext>
              </a:extLst>
            </p:cNvPr>
            <p:cNvSpPr txBox="1"/>
            <p:nvPr/>
          </p:nvSpPr>
          <p:spPr>
            <a:xfrm flipH="1">
              <a:off x="978036" y="5562700"/>
              <a:ext cx="2232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Connecting Contracts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AC82EF-E80B-4FA6-83B5-79D53C0F1616}"/>
              </a:ext>
            </a:extLst>
          </p:cNvPr>
          <p:cNvGrpSpPr/>
          <p:nvPr/>
        </p:nvGrpSpPr>
        <p:grpSpPr>
          <a:xfrm>
            <a:off x="8959040" y="2645638"/>
            <a:ext cx="2523930" cy="833188"/>
            <a:chOff x="980854" y="5292523"/>
            <a:chExt cx="1777800" cy="8155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62698-17D8-4B7E-84AD-4A4D7028508B}"/>
                </a:ext>
              </a:extLst>
            </p:cNvPr>
            <p:cNvSpPr/>
            <p:nvPr/>
          </p:nvSpPr>
          <p:spPr>
            <a:xfrm flipH="1">
              <a:off x="1192510" y="5806834"/>
              <a:ext cx="1566144" cy="301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Everything about it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F03BBE-E767-455A-B6BF-14F1AFED0E29}"/>
                </a:ext>
              </a:extLst>
            </p:cNvPr>
            <p:cNvSpPr txBox="1"/>
            <p:nvPr/>
          </p:nvSpPr>
          <p:spPr>
            <a:xfrm flipH="1">
              <a:off x="980854" y="5292523"/>
              <a:ext cx="1566143" cy="57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Frontend Development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6A5E968-7AC7-4420-AC86-D53873543DC6}"/>
              </a:ext>
            </a:extLst>
          </p:cNvPr>
          <p:cNvSpPr/>
          <p:nvPr/>
        </p:nvSpPr>
        <p:spPr>
          <a:xfrm flipH="1">
            <a:off x="6298432" y="2798806"/>
            <a:ext cx="1979241" cy="7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modify what has been already registered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1D2F3-F11B-4DB8-9C0A-88496AC3968A}"/>
              </a:ext>
            </a:extLst>
          </p:cNvPr>
          <p:cNvSpPr txBox="1"/>
          <p:nvPr/>
        </p:nvSpPr>
        <p:spPr>
          <a:xfrm flipH="1">
            <a:off x="5804515" y="2453742"/>
            <a:ext cx="233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198B90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Termination</a:t>
            </a:r>
            <a:endParaRPr lang="en-US" sz="1600" dirty="0">
              <a:solidFill>
                <a:srgbClr val="198B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8E8009-E698-4654-820A-86A11873F176}"/>
              </a:ext>
            </a:extLst>
          </p:cNvPr>
          <p:cNvGrpSpPr/>
          <p:nvPr/>
        </p:nvGrpSpPr>
        <p:grpSpPr>
          <a:xfrm>
            <a:off x="3552354" y="1969006"/>
            <a:ext cx="2351563" cy="892554"/>
            <a:chOff x="1038833" y="5495574"/>
            <a:chExt cx="1793651" cy="892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A865C8-1F3F-4521-AA7A-2053F3D8FF5E}"/>
                </a:ext>
              </a:extLst>
            </p:cNvPr>
            <p:cNvSpPr/>
            <p:nvPr/>
          </p:nvSpPr>
          <p:spPr>
            <a:xfrm flipH="1">
              <a:off x="1038833" y="5834130"/>
              <a:ext cx="167076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Automatic </a:t>
              </a:r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Activation</a:t>
              </a: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 of Contracts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7A2387-7682-4802-98AD-D763F5E7784B}"/>
                </a:ext>
              </a:extLst>
            </p:cNvPr>
            <p:cNvSpPr txBox="1"/>
            <p:nvPr/>
          </p:nvSpPr>
          <p:spPr>
            <a:xfrm flipH="1">
              <a:off x="1051742" y="5495574"/>
              <a:ext cx="1780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Solidity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01AB-EC40-4A71-8819-1B50039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0733" y="6333711"/>
            <a:ext cx="6917210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D711-F1B6-4A98-B915-DE898C6E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40FD0-BABA-4420-B516-F03A75458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Project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B3D5-23B5-4F71-A08C-B00808A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3: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A4F7-080B-46DB-9DE8-26C29A41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endParaRPr lang="en-US" sz="3200" dirty="0"/>
          </a:p>
          <a:p>
            <a:r>
              <a:rPr lang="en-US" sz="3200" dirty="0"/>
              <a:t>Develop a digital real estate blockchain platform for the management of luxury home, apartments, investment property,  property rentals, and sales.</a:t>
            </a:r>
          </a:p>
          <a:p>
            <a:endParaRPr lang="en-US" sz="3200" dirty="0"/>
          </a:p>
          <a:p>
            <a:r>
              <a:rPr lang="en-US" sz="3200" dirty="0"/>
              <a:t>Utilize Digital Token Technology to manage the distribution of real estate smart contacts.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Utilize computer algorithms, blockchain, location data, predictive analytics and more to help investors locate and sell properties, find renters and maximize their real estate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1E7A-E8CF-495A-904C-90087D67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F1E4-96BA-49D2-A161-85A7EE3A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91A7-D8DE-4B4B-90A8-270016820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545514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200" dirty="0"/>
              <a:t>Online Web Portal</a:t>
            </a:r>
          </a:p>
          <a:p>
            <a:r>
              <a:rPr lang="en-US" sz="3200" dirty="0"/>
              <a:t>Property listing management</a:t>
            </a:r>
          </a:p>
          <a:p>
            <a:r>
              <a:rPr lang="en-US" sz="3200" dirty="0"/>
              <a:t>Auctions</a:t>
            </a:r>
          </a:p>
          <a:p>
            <a:r>
              <a:rPr lang="en-US" sz="3200" dirty="0"/>
              <a:t>Token Management</a:t>
            </a:r>
          </a:p>
          <a:p>
            <a:r>
              <a:rPr lang="en-US" sz="3200" dirty="0"/>
              <a:t>Smart Contracts:</a:t>
            </a:r>
          </a:p>
          <a:p>
            <a:pPr lvl="1"/>
            <a:r>
              <a:rPr lang="en-US" sz="3200" dirty="0"/>
              <a:t> Lease / Rental</a:t>
            </a:r>
          </a:p>
          <a:p>
            <a:pPr lvl="1"/>
            <a:r>
              <a:rPr lang="en-US" sz="3200" dirty="0"/>
              <a:t>Owner Tenants / Seller / Buyer</a:t>
            </a:r>
          </a:p>
          <a:p>
            <a:pPr lvl="1"/>
            <a:r>
              <a:rPr lang="en-US" sz="3200" dirty="0"/>
              <a:t>Security Deposit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Development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2915F-0F8D-45F0-AFC2-6F34AEB5FB13}"/>
              </a:ext>
            </a:extLst>
          </p:cNvPr>
          <p:cNvSpPr/>
          <p:nvPr/>
        </p:nvSpPr>
        <p:spPr>
          <a:xfrm>
            <a:off x="4933244" y="579760"/>
            <a:ext cx="6412089" cy="58887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6224-C68B-4499-9C43-9BF6DE9C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2DF4-8A52-4603-AFE2-80C1C42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8AB1-01B5-4DC5-8885-B252E1E5EAC6}"/>
              </a:ext>
            </a:extLst>
          </p:cNvPr>
          <p:cNvSpPr/>
          <p:nvPr/>
        </p:nvSpPr>
        <p:spPr>
          <a:xfrm>
            <a:off x="3561179" y="4581090"/>
            <a:ext cx="2150720" cy="20299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42530-8F2C-4601-9C5F-BC02AF989A52}"/>
              </a:ext>
            </a:extLst>
          </p:cNvPr>
          <p:cNvSpPr/>
          <p:nvPr/>
        </p:nvSpPr>
        <p:spPr>
          <a:xfrm>
            <a:off x="9461968" y="2252936"/>
            <a:ext cx="2148840" cy="203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2A599-B147-48E5-A0D1-29B498A4296D}"/>
              </a:ext>
            </a:extLst>
          </p:cNvPr>
          <p:cNvSpPr/>
          <p:nvPr/>
        </p:nvSpPr>
        <p:spPr>
          <a:xfrm>
            <a:off x="6541166" y="2218451"/>
            <a:ext cx="2148840" cy="203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6459B-E618-4E57-8ECB-D6B6D6256DBC}"/>
              </a:ext>
            </a:extLst>
          </p:cNvPr>
          <p:cNvSpPr/>
          <p:nvPr/>
        </p:nvSpPr>
        <p:spPr>
          <a:xfrm>
            <a:off x="3561179" y="2252936"/>
            <a:ext cx="2148840" cy="2032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4720E-6E47-49B2-B5BB-9429210745C3}"/>
              </a:ext>
            </a:extLst>
          </p:cNvPr>
          <p:cNvSpPr/>
          <p:nvPr/>
        </p:nvSpPr>
        <p:spPr>
          <a:xfrm>
            <a:off x="9483880" y="4581090"/>
            <a:ext cx="2148840" cy="2032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EB100-6739-44D7-9E18-3D36623E3762}"/>
              </a:ext>
            </a:extLst>
          </p:cNvPr>
          <p:cNvSpPr/>
          <p:nvPr/>
        </p:nvSpPr>
        <p:spPr>
          <a:xfrm>
            <a:off x="6523469" y="4581090"/>
            <a:ext cx="2148840" cy="20320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7484B-D468-43B2-AC13-F0536E9B054C}"/>
              </a:ext>
            </a:extLst>
          </p:cNvPr>
          <p:cNvSpPr/>
          <p:nvPr/>
        </p:nvSpPr>
        <p:spPr>
          <a:xfrm>
            <a:off x="579312" y="2252936"/>
            <a:ext cx="2150720" cy="20320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45909-25B5-4FFC-A2B2-80019A62E6C5}"/>
              </a:ext>
            </a:extLst>
          </p:cNvPr>
          <p:cNvSpPr/>
          <p:nvPr/>
        </p:nvSpPr>
        <p:spPr>
          <a:xfrm>
            <a:off x="559280" y="4581090"/>
            <a:ext cx="2148840" cy="20320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2082C-7572-4516-8620-85F94705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3EEC6-01F8-465E-9F03-9351A051735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1291</Words>
  <Application>Microsoft Office PowerPoint</Application>
  <PresentationFormat>Widescreen</PresentationFormat>
  <Paragraphs>226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Roboto</vt:lpstr>
      <vt:lpstr>Slack-Lato</vt:lpstr>
      <vt:lpstr>Wingdings 2</vt:lpstr>
      <vt:lpstr>Dividend</vt:lpstr>
      <vt:lpstr>Solidity</vt:lpstr>
      <vt:lpstr>Contents</vt:lpstr>
      <vt:lpstr>TEAM 1</vt:lpstr>
      <vt:lpstr>Project Description</vt:lpstr>
      <vt:lpstr>Project – 3: Description</vt:lpstr>
      <vt:lpstr>PROPERTY MANAGEMENT Process</vt:lpstr>
      <vt:lpstr>Property management Process Details</vt:lpstr>
      <vt:lpstr>Development platforms</vt:lpstr>
      <vt:lpstr>DEVELOPMENT PLATFORMs</vt:lpstr>
      <vt:lpstr>Financial transaction management</vt:lpstr>
      <vt:lpstr>Financial transaction management</vt:lpstr>
      <vt:lpstr>FTMS – BLOCKCHAIN TECHNOLOGY</vt:lpstr>
      <vt:lpstr>FTMS – DIGITIAL TOKENS</vt:lpstr>
      <vt:lpstr>FTMS – DIGITIAL wallet</vt:lpstr>
      <vt:lpstr>FTMS – Gas</vt:lpstr>
      <vt:lpstr>FTMS – SMART CONTRACTS</vt:lpstr>
      <vt:lpstr>Housing modeling analysis</vt:lpstr>
      <vt:lpstr>Ames, Iowa Assessor’s home sales (2006 -to - 2010)</vt:lpstr>
      <vt:lpstr>Ames Housing Data: cluster analysis</vt:lpstr>
      <vt:lpstr>Ames Housing Data: sales price by Price/sqft by cluster </vt:lpstr>
      <vt:lpstr>Ames Housing Data: cluster Profile </vt:lpstr>
      <vt:lpstr>Regression model to predict:  sales price</vt:lpstr>
      <vt:lpstr>Regression model to predict:  price_SqFoot</vt:lpstr>
      <vt:lpstr>Deep learning model to predict sales price</vt:lpstr>
      <vt:lpstr>Deep learning model to predict:  price_SqFoot</vt:lpstr>
      <vt:lpstr>Comparing models / model selection</vt:lpstr>
      <vt:lpstr>PM: Process OVERVIEW</vt:lpstr>
      <vt:lpstr>DEMONSTRATIONs</vt:lpstr>
      <vt:lpstr>NEXT STEPS</vt:lpstr>
      <vt:lpstr>KEY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AnalyticsStudent</dc:creator>
  <cp:lastModifiedBy>Sangani, Prashant (Cognizant)</cp:lastModifiedBy>
  <cp:revision>5</cp:revision>
  <dcterms:created xsi:type="dcterms:W3CDTF">2020-09-03T17:17:07Z</dcterms:created>
  <dcterms:modified xsi:type="dcterms:W3CDTF">2020-10-12T19:14:51Z</dcterms:modified>
</cp:coreProperties>
</file>