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8" r:id="rId3"/>
    <p:sldId id="259" r:id="rId4"/>
    <p:sldId id="260" r:id="rId5"/>
    <p:sldId id="266" r:id="rId6"/>
    <p:sldId id="267" r:id="rId7"/>
    <p:sldId id="269" r:id="rId8"/>
    <p:sldId id="270" r:id="rId9"/>
    <p:sldId id="273" r:id="rId10"/>
    <p:sldId id="274" r:id="rId11"/>
    <p:sldId id="282" r:id="rId12"/>
    <p:sldId id="288" r:id="rId13"/>
    <p:sldId id="278" r:id="rId14"/>
    <p:sldId id="265" r:id="rId15"/>
    <p:sldId id="280" r:id="rId16"/>
    <p:sldId id="279" r:id="rId17"/>
    <p:sldId id="292" r:id="rId18"/>
    <p:sldId id="293" r:id="rId19"/>
    <p:sldId id="283" r:id="rId20"/>
    <p:sldId id="284" r:id="rId21"/>
    <p:sldId id="290" r:id="rId22"/>
    <p:sldId id="291" r:id="rId23"/>
    <p:sldId id="289" r:id="rId24"/>
    <p:sldId id="285" r:id="rId25"/>
    <p:sldId id="286" r:id="rId26"/>
    <p:sldId id="28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3197" autoAdjust="0"/>
  </p:normalViewPr>
  <p:slideViewPr>
    <p:cSldViewPr snapToGrid="0">
      <p:cViewPr varScale="1">
        <p:scale>
          <a:sx n="62" d="100"/>
          <a:sy n="6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search?q=Ethereum&amp;filters=sid%3ae747825b-167c-52de-e0b7-3d96637e83cc&amp;form=ENTLNK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Global_Namespa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tent-addressable_storage" TargetMode="External"/><Relationship Id="rId5" Type="http://schemas.openxmlformats.org/officeDocument/2006/relationships/hyperlink" Target="https://en.wikipedia.org/wiki/Distributed_file_system" TargetMode="External"/><Relationship Id="rId4" Type="http://schemas.openxmlformats.org/officeDocument/2006/relationships/hyperlink" Target="https://en.wikipedia.org/wiki/Peer-to-peer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platform- back-end interface includes: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InterPlanetary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IPFS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munications protocol"/>
              </a:rPr>
              <a:t>protocol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network for storing and sharing data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istributed file system"/>
              </a:rPr>
              <a:t>distributed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IPFS uses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ontent-addressable storage"/>
              </a:rPr>
              <a:t>content-addressing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uniquely identify each file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Global Namespace"/>
              </a:rPr>
              <a:t>global namespace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connecting all computing devices.</a:t>
            </a:r>
            <a:endParaRPr lang="en-US" dirty="0"/>
          </a:p>
          <a:p>
            <a:r>
              <a:rPr lang="en-US" dirty="0"/>
              <a:t>IPFS  is talking to </a:t>
            </a:r>
            <a:r>
              <a:rPr lang="en-US" dirty="0" err="1"/>
              <a:t>metamask</a:t>
            </a:r>
            <a:r>
              <a:rPr lang="en-US" dirty="0"/>
              <a:t>, ganache, remix, and running solidity, python (Web3.py) , and </a:t>
            </a:r>
            <a:r>
              <a:rPr lang="en-US" dirty="0" err="1"/>
              <a:t>github</a:t>
            </a:r>
            <a:r>
              <a:rPr lang="en-US" dirty="0"/>
              <a:t> pages for the front-end interfacing.</a:t>
            </a:r>
          </a:p>
          <a:p>
            <a:r>
              <a:rPr lang="en-US" b="1" i="0" dirty="0" err="1">
                <a:solidFill>
                  <a:srgbClr val="111111"/>
                </a:solidFill>
                <a:effectLst/>
                <a:latin typeface="Roboto"/>
              </a:rPr>
              <a:t>MetaMask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 -  is a browser plugin that allows users to make </a:t>
            </a:r>
            <a:r>
              <a:rPr lang="en-US" b="0" i="0" u="none" strike="noStrike" dirty="0">
                <a:solidFill>
                  <a:srgbClr val="660099"/>
                </a:solidFill>
                <a:effectLst/>
                <a:latin typeface="Roboto"/>
                <a:hlinkClick r:id="rId8"/>
              </a:rPr>
              <a:t>Ethereum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transactions through regular websites. It facilitates the adoption of Ethereum because it bridges the gap between the user interfaces for Ethereum</a:t>
            </a:r>
            <a:endParaRPr lang="en-US" dirty="0"/>
          </a:p>
          <a:p>
            <a:r>
              <a:rPr lang="en-US" b="1" i="0" dirty="0">
                <a:solidFill>
                  <a:srgbClr val="767676"/>
                </a:solidFill>
                <a:effectLst/>
                <a:latin typeface="Roboto"/>
              </a:rPr>
              <a:t>Web3.py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helps you access your Ethereum node from Python. 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Making all of this possible is the </a:t>
            </a:r>
            <a:r>
              <a:rPr lang="en-US" dirty="0" err="1"/>
              <a:t>InterPlanetary</a:t>
            </a:r>
            <a:r>
              <a:rPr lang="en-US" dirty="0"/>
              <a:t> File System (IPFS), A communication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model with the lowest MSE.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80A03C-3F2C-4ED9-A9E1-50659555E1EC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384C-698F-439E-8EE7-03C3773E92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13F1EB-F0F2-489E-87A2-8EBB9C68C60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80A03C-3F2C-4ED9-A9E1-50659555E1EC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2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8E5F-0FC4-4B01-8488-75734B30B5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1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FB1B85-9530-4076-BC1F-B1DC52EBF920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27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6BCB-C32E-4344-B18D-5AF787672C53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9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754-AF08-414F-B73B-87470E96468E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17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321F-0441-44C7-A118-ED6AAE75696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78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0E88-6905-4B4C-B781-BF6A8009C66A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25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2D5A4-39DB-4CAF-961C-F448BB38C0A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4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8E5F-0FC4-4B01-8488-75734B30B5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D833-C843-46FE-B09F-0ABA8DCB647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0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384C-698F-439E-8EE7-03C3773E92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13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13F1EB-F0F2-489E-87A2-8EBB9C68C60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0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FB1B85-9530-4076-BC1F-B1DC52EBF920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6BCB-C32E-4344-B18D-5AF787672C53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754-AF08-414F-B73B-87470E96468E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321F-0441-44C7-A118-ED6AAE75696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0E88-6905-4B4C-B781-BF6A8009C66A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2D5A4-39DB-4CAF-961C-F448BB38C0A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D833-C843-46FE-B09F-0ABA8DCB647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8A7C98-6FC9-4FB4-9F1A-86C3186D498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8A7C98-6FC9-4FB4-9F1A-86C3186D498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48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1.jpg"/><Relationship Id="rId5" Type="http://schemas.openxmlformats.org/officeDocument/2006/relationships/image" Target="../media/image6.jpg"/><Relationship Id="rId10" Type="http://schemas.openxmlformats.org/officeDocument/2006/relationships/image" Target="../media/image2.pn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2" y="814167"/>
            <a:ext cx="3488268" cy="1124787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95689" y="910806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SMART Contracts</a:t>
            </a:r>
            <a:endParaRPr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Smart Real  Estate Contracts w/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65359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65359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7C3E0-C354-43D6-B278-E859D6ED7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10608495" y="5730466"/>
            <a:ext cx="1072964" cy="6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EE19F-5EEB-4C78-9CCD-EACED2DB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157" y="1113764"/>
            <a:ext cx="326974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Housing modeling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155905" y="1113764"/>
            <a:ext cx="6108179" cy="462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 sz="2400" b="1" dirty="0">
              <a:solidFill>
                <a:schemeClr val="tx2"/>
              </a:solidFill>
              <a:latin typeface="Slack-Lato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2"/>
                </a:solidFill>
                <a:latin typeface="Slack-Lato"/>
              </a:rPr>
              <a:t>Ames, Iowa Housing Sales</a:t>
            </a:r>
          </a:p>
          <a:p>
            <a:pPr lvl="1" algn="l"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  <a:latin typeface="Slack-Lato"/>
              </a:rPr>
              <a:t>From 2006-2010, 2930 rows, 82 columns which include 23 nominal, 23 ordinal, 14 discrete, and 20 continuous variables</a:t>
            </a:r>
            <a:endParaRPr lang="en-US" sz="2400" b="1" dirty="0">
              <a:solidFill>
                <a:schemeClr val="tx2"/>
              </a:solidFill>
              <a:latin typeface="Slack-Lato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2"/>
                </a:solidFill>
                <a:latin typeface="Slack-Lato"/>
              </a:rPr>
              <a:t>Model Selection </a:t>
            </a:r>
          </a:p>
          <a:p>
            <a:pPr lvl="1" algn="l"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  <a:latin typeface="Slack-Lato"/>
              </a:rPr>
              <a:t>Regression Analysis</a:t>
            </a:r>
          </a:p>
          <a:p>
            <a:pPr lvl="1" algn="l">
              <a:buFont typeface="Wingdings 2" panose="05020102010507070707" pitchFamily="18" charset="2"/>
              <a:buChar char=""/>
            </a:pPr>
            <a:r>
              <a:rPr lang="en-US" sz="2400" dirty="0">
                <a:solidFill>
                  <a:schemeClr val="tx2"/>
                </a:solidFill>
                <a:latin typeface="Slack-Lato"/>
              </a:rPr>
              <a:t>Deep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5905" y="6421018"/>
            <a:ext cx="488402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6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/ model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4D145-9156-4CC0-A77D-3DF6F18F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907308"/>
            <a:ext cx="11242963" cy="3956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60C545-5500-4BA8-9F0C-406ABD69E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36104"/>
            <a:ext cx="11041718" cy="957200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3096447" y="-1810577"/>
            <a:ext cx="5903408" cy="10914360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7685" y="4665467"/>
            <a:ext cx="1081186" cy="87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3600" y="4665467"/>
            <a:ext cx="1081186" cy="8716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5855" y="3899752"/>
            <a:ext cx="1081186" cy="87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1770" y="3899752"/>
            <a:ext cx="1081186" cy="87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025" y="3123085"/>
            <a:ext cx="1081186" cy="871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89940" y="3131884"/>
            <a:ext cx="1081186" cy="87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338" y="3617126"/>
            <a:ext cx="540592" cy="5229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361" y="6049553"/>
            <a:ext cx="540592" cy="522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4802" y="2848698"/>
            <a:ext cx="540592" cy="522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59941" y="2094899"/>
            <a:ext cx="540592" cy="522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356" y="4510605"/>
            <a:ext cx="540592" cy="5229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7811" y="5283785"/>
            <a:ext cx="540592" cy="522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110" y="3709345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133" y="6141772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2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583" y="5376004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129" y="4602825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6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575" y="2940917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3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713" y="2187118"/>
            <a:ext cx="409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Slack-Lato"/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bg1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4468" y="355011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Slack-Lato"/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6701" y="271969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latin typeface="Slack-Lato"/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7011" y="1842783"/>
            <a:ext cx="181295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6310" y="5920546"/>
            <a:ext cx="19971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lack-Lato"/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5317" y="5247767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latin typeface="Slack-Lato"/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4900" y="5094417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latin typeface="Slack-Lato"/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latin typeface="Slack-Lato"/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575" y="3365097"/>
            <a:ext cx="514584" cy="39885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665" y="4758572"/>
            <a:ext cx="770870" cy="770870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236" y="4735908"/>
            <a:ext cx="811332" cy="81133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5780" y="4014695"/>
            <a:ext cx="530446" cy="654414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Slack-Lato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052" y="3241174"/>
            <a:ext cx="691280" cy="691280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879" y="3978633"/>
            <a:ext cx="766072" cy="7660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0A3F9-9545-4826-B8BB-F61D073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69723" y="6363107"/>
            <a:ext cx="6924800" cy="353622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C2FA-5ED4-4512-962D-3E16405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723" y="5961889"/>
            <a:ext cx="1053664" cy="353622"/>
          </a:xfrm>
        </p:spPr>
        <p:txBody>
          <a:bodyPr/>
          <a:lstStyle/>
          <a:p>
            <a:fld id="{D57F1E4F-1CFF-5643-939E-217C01CDF565}" type="slidenum">
              <a:rPr lang="en-US" sz="1600" smtClean="0">
                <a:latin typeface="Slack-Lato"/>
              </a:rPr>
              <a:pPr/>
              <a:t>12</a:t>
            </a:fld>
            <a:endParaRPr lang="en-US" sz="1600" dirty="0">
              <a:latin typeface="Slack-Lat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A623A-941B-40E2-BCA8-D591BC35D7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04" b="5409"/>
          <a:stretch/>
        </p:blipFill>
        <p:spPr>
          <a:xfrm>
            <a:off x="9450183" y="703577"/>
            <a:ext cx="1804276" cy="10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9" grpId="0"/>
      <p:bldP spid="92" grpId="0"/>
      <p:bldP spid="95" grpId="0"/>
      <p:bldP spid="98" grpId="0"/>
      <p:bldP spid="101" grpId="0"/>
      <p:bldP spid="104" grpId="0"/>
      <p:bldP spid="108" grpId="0" animBg="1"/>
      <p:bldP spid="7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1" y="1113764"/>
            <a:ext cx="3865418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DEMONSTRATIONs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519D8-561A-4C01-A64D-963453FE3E07}"/>
              </a:ext>
            </a:extLst>
          </p:cNvPr>
          <p:cNvSpPr/>
          <p:nvPr/>
        </p:nvSpPr>
        <p:spPr>
          <a:xfrm>
            <a:off x="5080000" y="519545"/>
            <a:ext cx="6287911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A7D-7F95-482F-BEE2-77D516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Slack-Lato"/>
            </a:endParaRPr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Slack-Lato"/>
            </a:endParaRPr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27471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lack-Lato"/>
                  <a:cs typeface="Arial" pitchFamily="34" charset="0"/>
                </a:rPr>
                <a:t>Credit Scoring</a:t>
              </a:r>
              <a:endPara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2037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>
                      <a:lumMod val="75000"/>
                    </a:schemeClr>
                  </a:solidFill>
                  <a:latin typeface="Slack-Lato"/>
                  <a:cs typeface="Arial" pitchFamily="34" charset="0"/>
                </a:rPr>
                <a:t>Contract Duration</a:t>
              </a:r>
              <a:endParaRPr lang="ko-KR" altLang="en-US" sz="1600" b="1" dirty="0">
                <a:solidFill>
                  <a:schemeClr val="accent2">
                    <a:lumMod val="75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lack-Lato"/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Slack-Lato"/>
            </a:endParaRPr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lack-Lato"/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latin typeface="Slack-Lato"/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latin typeface="Slack-Lato"/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Slack-Lato"/>
            </a:endParaRPr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0A8DD-3F38-4FE6-98E1-48118BE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4016" y="6468645"/>
            <a:ext cx="6917210" cy="365125"/>
          </a:xfrm>
        </p:spPr>
        <p:txBody>
          <a:bodyPr/>
          <a:lstStyle/>
          <a:p>
            <a:r>
              <a:rPr lang="en-US" dirty="0"/>
              <a:t>TEAM 1: </a:t>
            </a:r>
            <a:r>
              <a:rPr lang="en-US" dirty="0" err="1"/>
              <a:t>FinTechies</a:t>
            </a:r>
            <a:r>
              <a:rPr lang="en-US" dirty="0"/>
              <a:t>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A8C-51D3-4FB0-8F43-CC7E379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latin typeface="Slack-Lato"/>
              </a:rPr>
              <a:pPr/>
              <a:t>14</a:t>
            </a:fld>
            <a:endParaRPr lang="en-US" sz="1600" dirty="0">
              <a:latin typeface="Slack-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5F32D-F337-45AB-8D62-B5DDB00F86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CHALLENGES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 dirty="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65950" y="3242220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sz="1600">
              <a:solidFill>
                <a:prstClr val="white"/>
              </a:solidFill>
              <a:latin typeface="Slack-La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dirty="0">
                <a:solidFill>
                  <a:prstClr val="white"/>
                </a:solidFill>
                <a:latin typeface="Slack-Lato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44"/>
            <a:ext cx="2532575" cy="1086253"/>
            <a:chOff x="1069284" y="5557604"/>
            <a:chExt cx="1902492" cy="6911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528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To understand the flow of new ERC X for Rental &amp; Mortgage transactions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4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ERC X</a:t>
              </a:r>
              <a:endParaRPr lang="en-US" sz="1600" dirty="0">
                <a:solidFill>
                  <a:schemeClr val="tx2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82065"/>
            <a:ext cx="2231235" cy="1093875"/>
            <a:chOff x="1162048" y="5584900"/>
            <a:chExt cx="1596606" cy="10938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Difficult to identify the person liable for damages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84900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Liability </a:t>
              </a:r>
              <a:endParaRPr lang="en-US" sz="1600" dirty="0">
                <a:solidFill>
                  <a:srgbClr val="00000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128636" cy="885351"/>
            <a:chOff x="978036" y="5562700"/>
            <a:chExt cx="2232216" cy="88535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115110" y="5863276"/>
              <a:ext cx="201774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Linking the Auction Contract with the Rental Contract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Connecting Contracts</a:t>
              </a:r>
              <a:endParaRPr lang="en-US" sz="1600" dirty="0">
                <a:solidFill>
                  <a:srgbClr val="00000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64"/>
            <a:ext cx="2446439" cy="662492"/>
            <a:chOff x="980854" y="5292523"/>
            <a:chExt cx="1723217" cy="6484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37927" y="5609616"/>
              <a:ext cx="1566144" cy="3314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Everything about 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331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Frontend Development</a:t>
              </a:r>
              <a:endParaRPr lang="en-US" sz="1600" dirty="0">
                <a:solidFill>
                  <a:srgbClr val="198B9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298432" y="2798806"/>
            <a:ext cx="1979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Slack-Lato"/>
                <a:cs typeface="Arial" panose="020B0604020202020204" pitchFamily="34" charset="0"/>
              </a:rPr>
              <a:t>Difficult to modify what has been already registered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04515" y="2453742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Slack-Lato"/>
                <a:ea typeface="Adobe Fan Heiti Std B" pitchFamily="34" charset="-128"/>
                <a:cs typeface="Arial" panose="020B0604020202020204" pitchFamily="34" charset="0"/>
              </a:rPr>
              <a:t>Termination</a:t>
            </a:r>
            <a:endParaRPr lang="en-US" sz="1600" dirty="0">
              <a:solidFill>
                <a:srgbClr val="198B90"/>
              </a:solidFill>
              <a:latin typeface="Slack-Lato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76837"/>
            <a:chOff x="1038833" y="5495574"/>
            <a:chExt cx="1793651" cy="87683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787636"/>
              <a:ext cx="167076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lack-Lato"/>
                  <a:cs typeface="Arial" panose="020B0604020202020204" pitchFamily="34" charset="0"/>
                </a:rPr>
                <a:t>Automatic Activation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Slack-Lato"/>
                  <a:ea typeface="Adobe Fan Heiti Std B" pitchFamily="34" charset="-128"/>
                  <a:cs typeface="Arial" panose="020B0604020202020204" pitchFamily="34" charset="0"/>
                </a:rPr>
                <a:t>Solidity</a:t>
              </a:r>
              <a:endParaRPr lang="en-US" sz="1600" dirty="0">
                <a:solidFill>
                  <a:srgbClr val="198B90"/>
                </a:solidFill>
                <a:latin typeface="Slack-Lato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01AB-EC40-4A71-8819-1B50039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0733" y="6333711"/>
            <a:ext cx="6917210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711-F1B6-4A98-B915-DE898C6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>
                <a:latin typeface="Slack-Lato"/>
              </a:rPr>
              <a:pPr/>
              <a:t>15</a:t>
            </a:fld>
            <a:endParaRPr lang="en-US" sz="1600" dirty="0">
              <a:latin typeface="Slack-La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40FD0-BABA-4420-B516-F03A75458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42" grpId="0"/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3FACCF-9813-43EC-A9A4-43DE7F4E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Slack-Lato"/>
              </a:rPr>
              <a:t>QUESTIONS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36B25D-7373-4578-8178-63444A7EE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641" y="1854346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endParaRPr lang="en-US" sz="4800" dirty="0">
              <a:solidFill>
                <a:srgbClr val="FFFFFF"/>
              </a:solidFill>
              <a:latin typeface="Slack-Lato"/>
            </a:endParaRPr>
          </a:p>
          <a:p>
            <a:r>
              <a:rPr lang="en-US" sz="4800" dirty="0">
                <a:solidFill>
                  <a:srgbClr val="FFFFFF"/>
                </a:solidFill>
                <a:latin typeface="Slack-Lato"/>
              </a:rPr>
              <a:t>THANK YOU</a:t>
            </a:r>
          </a:p>
          <a:p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13CD6-58CF-446E-9F29-0955B724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534" y="6024391"/>
            <a:ext cx="72237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AD1E-8B53-4A57-B4E6-03AA7BB9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028717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DFE134-90FC-4617-8053-27160FAF6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APPENDIX</a:t>
            </a: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75580-7BBF-456C-8E50-A742BC21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31835"/>
            <a:ext cx="7290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TEAM 1: FinTechies  // Smart Contracts with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D324A-64CB-4867-A87F-5EB215EF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12" y="5836161"/>
            <a:ext cx="9485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4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BE-4A08-4BCC-94C4-DA632913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Assessor’s home sales (2006 -to - 2010)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CACF-B5C1-48E1-8477-F80D2A2E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2709"/>
            <a:ext cx="11029615" cy="411479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Data Dictionary Highlights:</a:t>
            </a:r>
          </a:p>
          <a:p>
            <a:r>
              <a:rPr lang="en-US" sz="2400" dirty="0"/>
              <a:t>2930 Rows</a:t>
            </a:r>
          </a:p>
          <a:p>
            <a:r>
              <a:rPr lang="en-US" sz="2400" dirty="0"/>
              <a:t>82 columns which include 23 nominal, 23 ordinal, 14 discrete, and 20 continuous variables</a:t>
            </a:r>
          </a:p>
          <a:p>
            <a:r>
              <a:rPr lang="en-US" sz="2400" dirty="0"/>
              <a:t>Nominal Variables : Identifies the type of dwelling involved in the sale and zoning classification</a:t>
            </a:r>
          </a:p>
          <a:p>
            <a:r>
              <a:rPr lang="en-US" sz="2400" dirty="0"/>
              <a:t>Ordinal: General shape of property and type of utilities</a:t>
            </a:r>
          </a:p>
          <a:p>
            <a:r>
              <a:rPr lang="en-US" sz="2400" dirty="0"/>
              <a:t>Discrete: Original construction dates</a:t>
            </a:r>
          </a:p>
          <a:p>
            <a:r>
              <a:rPr lang="en-US" sz="2400" dirty="0"/>
              <a:t>Continuous: Masonry veneer area in square feet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9595-D593-488F-B8F8-1FEE7BA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D5B9-936E-4ADA-B4A6-6364D538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CD80A-1B72-455E-8948-E935B7430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95111-192E-480A-B759-1DE63424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3" y="2014608"/>
            <a:ext cx="8562975" cy="3638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C2A07-4092-46B8-B04F-D71F475DBB1D}"/>
              </a:ext>
            </a:extLst>
          </p:cNvPr>
          <p:cNvSpPr txBox="1"/>
          <p:nvPr/>
        </p:nvSpPr>
        <p:spPr>
          <a:xfrm>
            <a:off x="9476509" y="3179618"/>
            <a:ext cx="2134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Number of Clusters in the dataset.</a:t>
            </a:r>
          </a:p>
          <a:p>
            <a:endParaRPr lang="en-US" dirty="0"/>
          </a:p>
          <a:p>
            <a:r>
              <a:rPr lang="en-US" dirty="0"/>
              <a:t>K =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2FE38-F761-482A-8016-D0D1A15B7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lack-Lato"/>
              </a:rPr>
              <a:t>Team - </a:t>
            </a:r>
            <a:r>
              <a:rPr lang="en-US" sz="2400" dirty="0" err="1">
                <a:latin typeface="Slack-Lato"/>
              </a:rPr>
              <a:t>FinTechies</a:t>
            </a:r>
            <a:endParaRPr lang="en-US" sz="2400" dirty="0">
              <a:latin typeface="Slack-Lato"/>
            </a:endParaRPr>
          </a:p>
          <a:p>
            <a:r>
              <a:rPr lang="en-US" sz="2400" dirty="0">
                <a:latin typeface="Slack-Lato"/>
              </a:rPr>
              <a:t>Project Description</a:t>
            </a:r>
          </a:p>
          <a:p>
            <a:r>
              <a:rPr lang="en-US" sz="2400" dirty="0">
                <a:latin typeface="Slack-Lato"/>
              </a:rPr>
              <a:t>Property Management Process</a:t>
            </a:r>
          </a:p>
          <a:p>
            <a:r>
              <a:rPr lang="en-US" sz="2400" dirty="0">
                <a:latin typeface="Slack-Lato"/>
              </a:rPr>
              <a:t>Development platforms</a:t>
            </a:r>
          </a:p>
          <a:p>
            <a:r>
              <a:rPr lang="en-US" sz="2400" dirty="0">
                <a:latin typeface="Slack-Lato"/>
              </a:rPr>
              <a:t>Financial Transaction Management Solution</a:t>
            </a:r>
          </a:p>
          <a:p>
            <a:r>
              <a:rPr lang="en-US" sz="2400" dirty="0">
                <a:latin typeface="Slack-Lato"/>
              </a:rPr>
              <a:t>Demonstration(s)</a:t>
            </a:r>
          </a:p>
          <a:p>
            <a:r>
              <a:rPr lang="en-US" sz="2400" dirty="0">
                <a:latin typeface="Slack-Lato"/>
              </a:rPr>
              <a:t>Challenges</a:t>
            </a:r>
          </a:p>
          <a:p>
            <a:r>
              <a:rPr lang="en-US" sz="2400" dirty="0">
                <a:latin typeface="Slack-Lato"/>
              </a:rPr>
              <a:t>Next Steps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5905" y="6421018"/>
            <a:ext cx="48840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sales price by Price/</a:t>
            </a:r>
            <a:r>
              <a:rPr lang="en-US" dirty="0" err="1"/>
              <a:t>sqft</a:t>
            </a:r>
            <a:r>
              <a:rPr lang="en-US" dirty="0"/>
              <a:t> by cluster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68787-2726-409D-B6F8-D3F5E6E7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2" y="1976508"/>
            <a:ext cx="11137156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14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Profile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FBCA-21CC-473E-913E-DAA7F5DE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4" y="1853331"/>
            <a:ext cx="6633626" cy="4339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D2609-D7A7-4401-AC7B-A6FD70EADA21}"/>
              </a:ext>
            </a:extLst>
          </p:cNvPr>
          <p:cNvSpPr txBox="1"/>
          <p:nvPr/>
        </p:nvSpPr>
        <p:spPr>
          <a:xfrm>
            <a:off x="8302336" y="3013364"/>
            <a:ext cx="330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# 4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Expensive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+ Bedrooms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$200 - $300 per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116CC-762D-4B78-9C4A-28BA4D9C8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43F07-F010-4B20-B0A2-86563105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901536"/>
            <a:ext cx="6584805" cy="4232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E6DAC-F8D2-4887-A832-0157A41F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55" y="1911927"/>
            <a:ext cx="4755572" cy="4222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E1D2EF-AA7E-4840-8770-8D0435F57CB5}"/>
              </a:ext>
            </a:extLst>
          </p:cNvPr>
          <p:cNvSpPr/>
          <p:nvPr/>
        </p:nvSpPr>
        <p:spPr>
          <a:xfrm>
            <a:off x="7741660" y="4488873"/>
            <a:ext cx="820450" cy="935182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03AE7-9A74-4297-B61C-54DD04FE4898}"/>
              </a:ext>
            </a:extLst>
          </p:cNvPr>
          <p:cNvSpPr txBox="1"/>
          <p:nvPr/>
        </p:nvSpPr>
        <p:spPr>
          <a:xfrm>
            <a:off x="8598477" y="4748645"/>
            <a:ext cx="168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 Outliers are Present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5B64D2-540C-404B-9738-80A7F37860CC}"/>
              </a:ext>
            </a:extLst>
          </p:cNvPr>
          <p:cNvSpPr/>
          <p:nvPr/>
        </p:nvSpPr>
        <p:spPr>
          <a:xfrm>
            <a:off x="3231573" y="2275609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8E0D1-EBE2-4165-9EB1-485ADBFF9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FC35-FA28-4B2D-AFF8-86D4FEB6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5" y="1843938"/>
            <a:ext cx="6521387" cy="4472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1DEC02-5583-4E61-8C4D-3D55DFFFDFB9}"/>
              </a:ext>
            </a:extLst>
          </p:cNvPr>
          <p:cNvSpPr/>
          <p:nvPr/>
        </p:nvSpPr>
        <p:spPr>
          <a:xfrm>
            <a:off x="3278332" y="2348345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5BAE2C-4AF6-4E83-B2BC-D78FEC4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20" y="1843939"/>
            <a:ext cx="4796270" cy="447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1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4E00B-0434-4FB4-AB7E-B65DB9D488F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12889930752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C0D14-5179-4229-985F-8AA3D768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3" y="1974933"/>
            <a:ext cx="5494517" cy="3976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0E82092-E4EB-4903-88A4-59F3C0D3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5257A00-13ED-4417-A1B6-4A42F5E9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C6678-DB8D-484C-931D-A77ED99C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E9156-06CE-4AC4-9286-05B3B4DE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5" y="1934165"/>
            <a:ext cx="5859067" cy="4017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BFA1C-424B-441F-BAE1-2277C83460B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66.25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EA8E1-9DCF-496C-AD5F-1F5270797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FinTECHIES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b="1" dirty="0" err="1">
                <a:latin typeface="Slack-Lato"/>
              </a:rPr>
              <a:t>Kowsalya</a:t>
            </a:r>
            <a:r>
              <a:rPr lang="en-US" sz="2400" b="1" dirty="0">
                <a:latin typeface="Slack-Lato"/>
              </a:rPr>
              <a:t> </a:t>
            </a:r>
            <a:r>
              <a:rPr lang="en-US" sz="2400" b="1" dirty="0" err="1">
                <a:latin typeface="Slack-Lato"/>
              </a:rPr>
              <a:t>Jeyabalan</a:t>
            </a:r>
            <a:r>
              <a:rPr lang="en-US" sz="2400" b="1" dirty="0">
                <a:latin typeface="Slack-Lato"/>
              </a:rPr>
              <a:t> </a:t>
            </a:r>
          </a:p>
          <a:p>
            <a:r>
              <a:rPr lang="en-US" sz="2400" b="1" dirty="0" err="1">
                <a:latin typeface="Slack-Lato"/>
              </a:rPr>
              <a:t>Maitree</a:t>
            </a:r>
            <a:r>
              <a:rPr lang="en-US" sz="2400" b="1" dirty="0">
                <a:latin typeface="Slack-Lato"/>
              </a:rPr>
              <a:t> </a:t>
            </a:r>
            <a:r>
              <a:rPr lang="en-US" sz="2400" b="1" dirty="0" err="1">
                <a:latin typeface="Slack-Lato"/>
              </a:rPr>
              <a:t>Maniar</a:t>
            </a:r>
            <a:endParaRPr lang="en-US" sz="2400" b="1" dirty="0">
              <a:latin typeface="Slack-Lato"/>
            </a:endParaRPr>
          </a:p>
          <a:p>
            <a:r>
              <a:rPr lang="en-US" sz="2400" b="1" dirty="0">
                <a:latin typeface="Slack-Lato"/>
              </a:rPr>
              <a:t>Cody Sifford</a:t>
            </a:r>
          </a:p>
          <a:p>
            <a:r>
              <a:rPr lang="en-US" sz="2400" b="1" dirty="0">
                <a:latin typeface="Slack-Lato"/>
              </a:rPr>
              <a:t>Nate Walker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5905" y="6421018"/>
            <a:ext cx="48840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D5288-C04A-4BDB-B10E-79394FD37FED}"/>
              </a:ext>
            </a:extLst>
          </p:cNvPr>
          <p:cNvSpPr/>
          <p:nvPr/>
        </p:nvSpPr>
        <p:spPr>
          <a:xfrm>
            <a:off x="9081655" y="644711"/>
            <a:ext cx="2619764" cy="14542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endParaRPr lang="en-US" sz="2200" dirty="0">
              <a:latin typeface="Slack-Lato"/>
            </a:endParaRPr>
          </a:p>
          <a:p>
            <a:r>
              <a:rPr lang="en-US" sz="2200" dirty="0">
                <a:latin typeface="Slack-Lato"/>
              </a:rPr>
              <a:t>Develop a digital real estate blockchain platform for the management of luxury home, apartments, investment property,  property rentals, and sales.</a:t>
            </a:r>
          </a:p>
          <a:p>
            <a:endParaRPr lang="en-US" sz="2200" dirty="0">
              <a:latin typeface="Slack-Lato"/>
            </a:endParaRPr>
          </a:p>
          <a:p>
            <a:r>
              <a:rPr lang="en-US" sz="2200" dirty="0">
                <a:latin typeface="Slack-Lato"/>
              </a:rPr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2200" dirty="0">
              <a:latin typeface="Slack-Lato"/>
            </a:endParaRPr>
          </a:p>
          <a:p>
            <a:r>
              <a:rPr lang="en-US" sz="2200" dirty="0">
                <a:latin typeface="Slack-Lato"/>
              </a:rPr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91A7-D8DE-4B4B-90A8-270016820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lack-Lato"/>
              </a:rPr>
              <a:t>Online Web Portal</a:t>
            </a:r>
          </a:p>
          <a:p>
            <a:r>
              <a:rPr lang="en-US" sz="2400" dirty="0">
                <a:latin typeface="Slack-Lato"/>
              </a:rPr>
              <a:t>Property listing management</a:t>
            </a:r>
          </a:p>
          <a:p>
            <a:r>
              <a:rPr lang="en-US" sz="2400" dirty="0">
                <a:latin typeface="Slack-Lato"/>
              </a:rPr>
              <a:t>Auctions</a:t>
            </a:r>
          </a:p>
          <a:p>
            <a:r>
              <a:rPr lang="en-US" sz="2400" dirty="0">
                <a:latin typeface="Slack-Lato"/>
              </a:rPr>
              <a:t>Token Management</a:t>
            </a:r>
          </a:p>
          <a:p>
            <a:r>
              <a:rPr lang="en-US" sz="2400" dirty="0">
                <a:latin typeface="Slack-Lato"/>
              </a:rPr>
              <a:t>Smart Contracts:</a:t>
            </a:r>
          </a:p>
          <a:p>
            <a:pPr lvl="1"/>
            <a:r>
              <a:rPr lang="en-US" sz="2400" dirty="0">
                <a:latin typeface="Slack-Lato"/>
              </a:rPr>
              <a:t> Lease / Rental</a:t>
            </a:r>
          </a:p>
          <a:p>
            <a:pPr lvl="1"/>
            <a:r>
              <a:rPr lang="en-US" sz="2400" dirty="0">
                <a:latin typeface="Slack-Lato"/>
              </a:rPr>
              <a:t>Owner Tenants / Seller / Buyer</a:t>
            </a:r>
          </a:p>
          <a:p>
            <a:pPr lvl="1"/>
            <a:r>
              <a:rPr lang="en-US" sz="2400" dirty="0">
                <a:latin typeface="Slack-Lato"/>
              </a:rPr>
              <a:t>Security Deposit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5905" y="6421018"/>
            <a:ext cx="488402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3517812" y="4392713"/>
            <a:ext cx="2150720" cy="20299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9461967" y="2035715"/>
            <a:ext cx="2148840" cy="203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2A599-B147-48E5-A0D1-29B498A4296D}"/>
              </a:ext>
            </a:extLst>
          </p:cNvPr>
          <p:cNvSpPr/>
          <p:nvPr/>
        </p:nvSpPr>
        <p:spPr>
          <a:xfrm>
            <a:off x="6481981" y="2035715"/>
            <a:ext cx="2148840" cy="203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6459B-E618-4E57-8ECB-D6B6D6256DBC}"/>
              </a:ext>
            </a:extLst>
          </p:cNvPr>
          <p:cNvSpPr/>
          <p:nvPr/>
        </p:nvSpPr>
        <p:spPr>
          <a:xfrm>
            <a:off x="3561179" y="2038620"/>
            <a:ext cx="2148840" cy="203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4720E-6E47-49B2-B5BB-9429210745C3}"/>
              </a:ext>
            </a:extLst>
          </p:cNvPr>
          <p:cNvSpPr/>
          <p:nvPr/>
        </p:nvSpPr>
        <p:spPr>
          <a:xfrm>
            <a:off x="6523470" y="4395867"/>
            <a:ext cx="2148840" cy="2032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7484B-D468-43B2-AC13-F0536E9B054C}"/>
              </a:ext>
            </a:extLst>
          </p:cNvPr>
          <p:cNvSpPr/>
          <p:nvPr/>
        </p:nvSpPr>
        <p:spPr>
          <a:xfrm>
            <a:off x="579312" y="2038620"/>
            <a:ext cx="2150720" cy="20320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45909-25B5-4FFC-A2B2-80019A62E6C5}"/>
              </a:ext>
            </a:extLst>
          </p:cNvPr>
          <p:cNvSpPr/>
          <p:nvPr/>
        </p:nvSpPr>
        <p:spPr>
          <a:xfrm>
            <a:off x="559280" y="4393284"/>
            <a:ext cx="2148840" cy="2032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082C-7572-4516-8620-85F9470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602" y="6491122"/>
            <a:ext cx="6917210" cy="365125"/>
          </a:xfrm>
        </p:spPr>
        <p:txBody>
          <a:bodyPr/>
          <a:lstStyle/>
          <a:p>
            <a:r>
              <a:rPr lang="en-US" dirty="0"/>
              <a:t>TEAM 1: </a:t>
            </a:r>
            <a:r>
              <a:rPr lang="en-US" dirty="0" err="1"/>
              <a:t>FinTechies</a:t>
            </a:r>
            <a:r>
              <a:rPr lang="en-US" dirty="0"/>
              <a:t>  // Smart Contracts with a Push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EEC6-01F8-465E-9F03-9351A051735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F53FBB-9E30-43ED-8052-2FDB0DEADD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1967" y="4361817"/>
            <a:ext cx="2148840" cy="2129305"/>
          </a:xfrm>
          <a:prstGeom prst="rect">
            <a:avLst/>
          </a:prstGeom>
          <a:ln w="19050" cap="sq">
            <a:solidFill>
              <a:schemeClr val="tx1">
                <a:alpha val="0"/>
              </a:schemeClr>
            </a:solidFill>
          </a:ln>
          <a:effectLst>
            <a:outerShdw blurRad="50800" dist="50800" dir="5400000" algn="ctr" rotWithShape="0">
              <a:schemeClr val="tx2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 animBg="1"/>
      <p:bldP spid="13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/>
          <a:p>
            <a:endParaRPr lang="en-US" sz="3200" b="1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60" y="2967787"/>
            <a:ext cx="10965447" cy="33934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1D1C1D"/>
                </a:solidFill>
                <a:effectLst/>
                <a:latin typeface="Slack-Lato"/>
              </a:rPr>
              <a:t>BLOCKCHAIN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Adopted by the commercial real estate (CRE) industry. 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Transform core CRE operations such as property transactions like purchase, sale, financing, leasing, and management transactions.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D1C1D"/>
                </a:solidFill>
                <a:latin typeface="Slack-Lato"/>
              </a:rPr>
              <a:t>SMART CONTRACTS</a:t>
            </a:r>
          </a:p>
          <a:p>
            <a:r>
              <a:rPr lang="en-US" sz="2400" dirty="0">
                <a:latin typeface="Slack-Lato"/>
              </a:rPr>
              <a:t>Ethereum allows developers to write smart contracts which define the EVM  instructions</a:t>
            </a:r>
          </a:p>
          <a:p>
            <a:r>
              <a:rPr lang="en-US" sz="2400" dirty="0">
                <a:latin typeface="Slack-Lato"/>
              </a:rPr>
              <a:t>Smart contracts exist within the decentralized database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9FF4D-3F95-445D-8829-F90003901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2823410"/>
            <a:ext cx="11177670" cy="3144255"/>
          </a:xfrm>
        </p:spPr>
        <p:txBody>
          <a:bodyPr>
            <a:normAutofit fontScale="92500" lnSpcReduction="20000"/>
          </a:bodyPr>
          <a:lstStyle/>
          <a:p>
            <a:pPr marL="324000" lvl="1" indent="0">
              <a:buNone/>
            </a:pPr>
            <a:r>
              <a:rPr lang="en-US" sz="2800" b="1" dirty="0">
                <a:latin typeface="Slack-Lato"/>
              </a:rPr>
              <a:t>DIGITAL TOKEN</a:t>
            </a:r>
          </a:p>
          <a:p>
            <a:pPr lvl="1"/>
            <a:r>
              <a:rPr lang="en-US" sz="2400" dirty="0">
                <a:latin typeface="Slack-Lato"/>
              </a:rPr>
              <a:t>ERC 721 Standard</a:t>
            </a:r>
          </a:p>
          <a:p>
            <a:pPr lvl="1"/>
            <a:r>
              <a:rPr lang="en-US" sz="2400" dirty="0">
                <a:latin typeface="Slack-Lato"/>
              </a:rPr>
              <a:t>ERC 2615 Standard (Rental &amp; Mortgage)</a:t>
            </a:r>
          </a:p>
          <a:p>
            <a:pPr marL="324000" lvl="1" indent="0">
              <a:buNone/>
            </a:pPr>
            <a:r>
              <a:rPr lang="en-US" sz="2800" b="1" dirty="0">
                <a:latin typeface="Slack-Lato"/>
              </a:rPr>
              <a:t>GAS</a:t>
            </a:r>
          </a:p>
          <a:p>
            <a:pPr lvl="1"/>
            <a:r>
              <a:rPr lang="en-US" sz="2400" dirty="0">
                <a:latin typeface="Slack-Lato"/>
              </a:rPr>
              <a:t>Used when a user makes a smart contract function call, they must declare the amount of gas and pay that amount</a:t>
            </a:r>
          </a:p>
          <a:p>
            <a:pPr lvl="1"/>
            <a:r>
              <a:rPr lang="en-US" sz="2400" dirty="0">
                <a:latin typeface="Slack-Lato"/>
              </a:rPr>
              <a:t>Incentivizes nodes for participating in the network and computing jobs to deploy smart contracts into the database</a:t>
            </a: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800" b="1" dirty="0">
              <a:latin typeface="Slack-Lato"/>
            </a:endParaRPr>
          </a:p>
          <a:p>
            <a:pPr marL="324000" lvl="1" indent="0">
              <a:buNone/>
            </a:pPr>
            <a:endParaRPr lang="en-US" sz="2800" b="1" dirty="0">
              <a:latin typeface="Slack-Lat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A7C70-5274-4E95-A2DC-2CA20E88A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1090</Words>
  <Application>Microsoft Office PowerPoint</Application>
  <PresentationFormat>Widescreen</PresentationFormat>
  <Paragraphs>201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Gill Sans MT</vt:lpstr>
      <vt:lpstr>Roboto</vt:lpstr>
      <vt:lpstr>Slack-Lato</vt:lpstr>
      <vt:lpstr>Wingdings 2</vt:lpstr>
      <vt:lpstr>Dividend</vt:lpstr>
      <vt:lpstr>1_Dividend</vt:lpstr>
      <vt:lpstr>Solidity</vt:lpstr>
      <vt:lpstr>Contents</vt:lpstr>
      <vt:lpstr>FinTECHIES</vt:lpstr>
      <vt:lpstr>Project Description</vt:lpstr>
      <vt:lpstr>Property management Process Details</vt:lpstr>
      <vt:lpstr>DEVELOPMENT PLATFORMs</vt:lpstr>
      <vt:lpstr>Financial transaction management</vt:lpstr>
      <vt:lpstr>Financial Transaction Management</vt:lpstr>
      <vt:lpstr>Financial transactions management</vt:lpstr>
      <vt:lpstr>Housing modeling analysis</vt:lpstr>
      <vt:lpstr>Comparing models / model selection</vt:lpstr>
      <vt:lpstr>Process OVERVIEW</vt:lpstr>
      <vt:lpstr>DEMONSTRATIONs</vt:lpstr>
      <vt:lpstr>NEXT STEPS</vt:lpstr>
      <vt:lpstr>KEY CHALLENGES</vt:lpstr>
      <vt:lpstr>QUESTIONS</vt:lpstr>
      <vt:lpstr>APPENDIX</vt:lpstr>
      <vt:lpstr>Ames, Iowa Assessor’s home sales (2006 -to - 2010)</vt:lpstr>
      <vt:lpstr>Ames Housing Data: cluster analysis</vt:lpstr>
      <vt:lpstr>Ames Housing Data: sales price by Price/sqft by cluster </vt:lpstr>
      <vt:lpstr>Ames Housing Data: cluster Profile </vt:lpstr>
      <vt:lpstr>Regression model to predict:  sales price</vt:lpstr>
      <vt:lpstr>Regression model to predict:  price_SqFoot</vt:lpstr>
      <vt:lpstr>Deep learning model to predict sales price</vt:lpstr>
      <vt:lpstr>Deep learning model to predict:  price_SqFoot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Sangani, Prashant (Cognizant)</dc:creator>
  <cp:lastModifiedBy>Sangani, Prashant (Cognizant)</cp:lastModifiedBy>
  <cp:revision>3</cp:revision>
  <dcterms:created xsi:type="dcterms:W3CDTF">2020-10-13T03:12:20Z</dcterms:created>
  <dcterms:modified xsi:type="dcterms:W3CDTF">2020-10-13T03:17:46Z</dcterms:modified>
</cp:coreProperties>
</file>