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17"/>
  </p:notesMasterIdLst>
  <p:sldIdLst>
    <p:sldId id="258" r:id="rId3"/>
    <p:sldId id="259" r:id="rId4"/>
    <p:sldId id="260" r:id="rId5"/>
    <p:sldId id="266" r:id="rId6"/>
    <p:sldId id="267" r:id="rId7"/>
    <p:sldId id="269" r:id="rId8"/>
    <p:sldId id="270" r:id="rId9"/>
    <p:sldId id="273" r:id="rId10"/>
    <p:sldId id="274" r:id="rId11"/>
    <p:sldId id="278" r:id="rId12"/>
    <p:sldId id="265" r:id="rId13"/>
    <p:sldId id="279" r:id="rId14"/>
    <p:sldId id="280" r:id="rId15"/>
    <p:sldId id="29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5" autoAdjust="0"/>
    <p:restoredTop sz="93197" autoAdjust="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09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ing.com/search?q=Ethereum&amp;filters=sid%3ae747825b-167c-52de-e0b7-3d96637e83cc&amp;form=ENTLNK" TargetMode="External"/><Relationship Id="rId3" Type="http://schemas.openxmlformats.org/officeDocument/2006/relationships/hyperlink" Target="https://en.wikipedia.org/wiki/Communications_protocol" TargetMode="External"/><Relationship Id="rId7" Type="http://schemas.openxmlformats.org/officeDocument/2006/relationships/hyperlink" Target="https://en.wikipedia.org/wiki/Global_Namespac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Content-addressable_storage" TargetMode="External"/><Relationship Id="rId5" Type="http://schemas.openxmlformats.org/officeDocument/2006/relationships/hyperlink" Target="https://en.wikipedia.org/wiki/Distributed_file_system" TargetMode="External"/><Relationship Id="rId4" Type="http://schemas.openxmlformats.org/officeDocument/2006/relationships/hyperlink" Target="https://en.wikipedia.org/wiki/Peer-to-peer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746DE6-3336-457D-A091-FA20AC1C53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7458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94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development platform- back-end interface includes: 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InterPlanetary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File System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IPFS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is a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Communications protocol"/>
              </a:rPr>
              <a:t>protocol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Peer-to-peer"/>
              </a:rPr>
              <a:t>peer-to-peer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network for storing and sharing data in a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 tooltip="Distributed file system"/>
              </a:rPr>
              <a:t>distributed file system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IPFS uses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6" tooltip="Content-addressable storage"/>
              </a:rPr>
              <a:t>content-addressing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to uniquely identify each file in a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7" tooltip="Global Namespace"/>
              </a:rPr>
              <a:t>global namespace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connecting all computing devices.</a:t>
            </a:r>
            <a:endParaRPr lang="en-US" dirty="0"/>
          </a:p>
          <a:p>
            <a:r>
              <a:rPr lang="en-US" dirty="0"/>
              <a:t>IPFS  is talking to </a:t>
            </a:r>
            <a:r>
              <a:rPr lang="en-US" dirty="0" err="1"/>
              <a:t>metamask</a:t>
            </a:r>
            <a:r>
              <a:rPr lang="en-US" dirty="0"/>
              <a:t>, ganache, remix, and running solidity, python (Web3.py) , and </a:t>
            </a:r>
            <a:r>
              <a:rPr lang="en-US" dirty="0" err="1"/>
              <a:t>github</a:t>
            </a:r>
            <a:r>
              <a:rPr lang="en-US" dirty="0"/>
              <a:t> pages for the front-end interfacing.</a:t>
            </a:r>
          </a:p>
          <a:p>
            <a:r>
              <a:rPr lang="en-US" b="1" i="0" dirty="0" err="1">
                <a:solidFill>
                  <a:srgbClr val="111111"/>
                </a:solidFill>
                <a:effectLst/>
                <a:latin typeface="Roboto"/>
              </a:rPr>
              <a:t>MetaMask</a:t>
            </a:r>
            <a:r>
              <a:rPr lang="en-US" b="0" i="0" dirty="0">
                <a:solidFill>
                  <a:srgbClr val="111111"/>
                </a:solidFill>
                <a:effectLst/>
                <a:latin typeface="Roboto"/>
              </a:rPr>
              <a:t> -  is a browser plugin that allows users to make </a:t>
            </a:r>
            <a:r>
              <a:rPr lang="en-US" b="0" i="0" u="none" strike="noStrike" dirty="0">
                <a:solidFill>
                  <a:srgbClr val="660099"/>
                </a:solidFill>
                <a:effectLst/>
                <a:latin typeface="Roboto"/>
                <a:hlinkClick r:id="rId8"/>
              </a:rPr>
              <a:t>Ethereum</a:t>
            </a:r>
            <a:r>
              <a:rPr lang="en-US" b="0" i="0" dirty="0">
                <a:solidFill>
                  <a:srgbClr val="111111"/>
                </a:solidFill>
                <a:effectLst/>
                <a:latin typeface="Roboto"/>
              </a:rPr>
              <a:t> transactions through regular websites. It facilitates the adoption of Ethereum because it bridges the gap between the user interfaces for Ethereum</a:t>
            </a:r>
            <a:endParaRPr lang="en-US" dirty="0"/>
          </a:p>
          <a:p>
            <a:r>
              <a:rPr lang="en-US" b="1" i="0" dirty="0">
                <a:solidFill>
                  <a:srgbClr val="767676"/>
                </a:solidFill>
                <a:effectLst/>
                <a:latin typeface="Roboto"/>
              </a:rPr>
              <a:t>Web3.py</a:t>
            </a:r>
            <a:r>
              <a:rPr lang="en-US" b="0" i="0" dirty="0">
                <a:solidFill>
                  <a:srgbClr val="666666"/>
                </a:solidFill>
                <a:effectLst/>
                <a:latin typeface="Roboto"/>
              </a:rPr>
              <a:t> helps you access your Ethereum node from Python. </a:t>
            </a:r>
          </a:p>
          <a:p>
            <a:r>
              <a:rPr lang="en-US" b="0" i="0" dirty="0">
                <a:solidFill>
                  <a:srgbClr val="666666"/>
                </a:solidFill>
                <a:effectLst/>
                <a:latin typeface="Roboto"/>
              </a:rPr>
              <a:t>Making all of this possible is the </a:t>
            </a:r>
            <a:r>
              <a:rPr lang="en-US" dirty="0" err="1"/>
              <a:t>InterPlanetary</a:t>
            </a:r>
            <a:r>
              <a:rPr lang="en-US" dirty="0"/>
              <a:t> File System (IPFS), A communication Protocol.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5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92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 Estate Tokenization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42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30750A2-6D1A-4EDF-B440-C640C8C924A4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FinTechies // Smart Contracts with a Push Button  // University of North Carolina, CHarlotte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BF5E-4CB7-4822-B199-B7ACB30F88D1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FinTechies // Smart Contracts with a Push Button  // University of North Carolina, CHarlotte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4B7DA2C-FFDF-401D-A9BC-434A1A62821E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FinTechies // Smart Contracts with a Push Button  // University of North Carolina, CHarlotte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9D4710-7449-43B6-9196-FF2F5954F3C9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FinTechies // Smart Contracts with a Push Button  // University of North Carolina, CHarlotte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220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89198-DB70-478E-9AAE-282482888D87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FinTechies // Smart Contracts with a Push Button  // University of North Carolina, CHarlotte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812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5711776-36AB-4E7B-996D-8D83BA26CA67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FinTechies // Smart Contracts with a Push Button  // University of North Carolina, CHarlotte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627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713F-3E23-4C24-A610-9EFA2D9BD779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FinTechies // Smart Contracts with a Push Button  // University of North Carolina, CHarlotte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99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05DE-B345-49A5-8376-D720F799EE90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FinTechies // Smart Contracts with a Push Button  // University of North Carolina, CHarlotte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917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0160-E56C-429E-A3F3-BA59E7B48259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FinTechies // Smart Contracts with a Push Button  // University of North Carolina, CHarlotte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278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6454-2296-4B50-BB0E-F023800A1266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FinTechies // Smart Contracts with a Push Button  // University of North Carolina, CHarlotte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325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C4DDD3F-9686-4A5C-B1F5-5A32C47EAC3C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FinTechies // Smart Contracts with a Push Button  // University of North Carolina, CHarlotte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647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C1ED-8854-4B7C-A9CB-8406E79CB313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FinTechies // Smart Contracts with a Push Button  // University of North Carolina, CHarlotte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9E9C-3A8F-4324-8AA2-B550654BAC13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FinTechies // Smart Contracts with a Push Button  // University of North Carolina, CHarlotte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409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932D-FE66-4532-BA9D-D807EE4D1B4C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FinTechies // Smart Contracts with a Push Button  // University of North Carolina, CHarlotte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7130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DF839F-2C66-4EE7-BC04-DA6ADE4A3725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FinTechies // Smart Contracts with a Push Button  // University of North Carolina, CHarlotte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906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B86D056-9E19-4F0A-84F8-F2989CC492D9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FinTechies // Smart Contracts with a Push Button  // University of North Carolina, CHarlotte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062A-D7AA-4D1A-A7DB-34D70C5E6BE6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FinTechies // Smart Contracts with a Push Button  // University of North Carolina, CHarlotte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57BBB-B515-4D2E-812F-20EAE54DB7EE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FinTechies // Smart Contracts with a Push Button  // University of North Carolina, CHarlotte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F61D-C23E-45E0-8371-AB1CEF8E3447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FinTechies // Smart Contracts with a Push Button  // University of North Carolina, CHarlotte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107B5-AFAC-4141-87F6-839B67EBFA17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FinTechies // Smart Contracts with a Push Button  // University of North Carolina, CHarlotte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94D5E78-CF68-44CF-B268-0826C472AAAD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FinTechies // Smart Contracts with a Push Button  // University of North Carolina, CHarlotte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187D-1EA2-4D6B-921F-D10CD50B9728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FinTechies // Smart Contracts with a Push Button  // University of North Carolina, CHarlotte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35D7BEC-17C2-49E8-9631-DF8930AD3FE4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FinTechies // Smart Contracts with a Push Button  // University of North Carolina, CHarlotte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688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B3D6ECB-12F7-4002-A594-93B70D2AE7CB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FinTechies // Smart Contracts with a Push Button  // University of North Carolina, CHarlotte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482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46533" y="1098755"/>
            <a:ext cx="8448193" cy="931508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BLOC HOME</a:t>
            </a:r>
            <a:endParaRPr sz="54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A5C5A1-139A-4020-82F8-4FDA3B3AEC08}"/>
              </a:ext>
            </a:extLst>
          </p:cNvPr>
          <p:cNvSpPr txBox="1"/>
          <p:nvPr/>
        </p:nvSpPr>
        <p:spPr>
          <a:xfrm>
            <a:off x="499841" y="5707627"/>
            <a:ext cx="1118729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Smart Real  Estate Contracts w/ A Push Button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AE9C3B-EAB4-487C-B1A5-70C1AB92D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65359">
                    <a:lumMod val="75000"/>
                    <a:lumOff val="2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65359">
                  <a:lumMod val="75000"/>
                  <a:lumOff val="2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8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A1443-A165-4B6B-9C58-11D8DC3A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843" y="636104"/>
            <a:ext cx="11041718" cy="957200"/>
          </a:xfrm>
        </p:spPr>
        <p:txBody>
          <a:bodyPr/>
          <a:lstStyle/>
          <a:p>
            <a:r>
              <a:rPr lang="en-US" dirty="0"/>
              <a:t>Process OVERVIEW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68C91CB-A97C-4392-877F-C54B47D939DC}"/>
              </a:ext>
            </a:extLst>
          </p:cNvPr>
          <p:cNvGrpSpPr/>
          <p:nvPr/>
        </p:nvGrpSpPr>
        <p:grpSpPr>
          <a:xfrm rot="16200000">
            <a:off x="3096447" y="-1810577"/>
            <a:ext cx="5903408" cy="10914360"/>
            <a:chOff x="2829457" y="880439"/>
            <a:chExt cx="6114379" cy="8312796"/>
          </a:xfrm>
          <a:solidFill>
            <a:schemeClr val="bg1">
              <a:lumMod val="75000"/>
            </a:schemeClr>
          </a:solidFill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8437F10-2317-46AD-B9E1-955705D2589C}"/>
                </a:ext>
              </a:extLst>
            </p:cNvPr>
            <p:cNvSpPr/>
            <p:nvPr/>
          </p:nvSpPr>
          <p:spPr>
            <a:xfrm>
              <a:off x="5039716" y="880439"/>
              <a:ext cx="17002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82DDF4B-B651-4324-8C88-C4FA220B5FE0}"/>
                </a:ext>
              </a:extLst>
            </p:cNvPr>
            <p:cNvSpPr/>
            <p:nvPr/>
          </p:nvSpPr>
          <p:spPr>
            <a:xfrm rot="16200000">
              <a:off x="4420016" y="1592386"/>
              <a:ext cx="139441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DF49876-19AB-44D9-A501-113225933A4F}"/>
                </a:ext>
              </a:extLst>
            </p:cNvPr>
            <p:cNvSpPr/>
            <p:nvPr/>
          </p:nvSpPr>
          <p:spPr>
            <a:xfrm>
              <a:off x="3769736" y="2242665"/>
              <a:ext cx="17002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F950961-6770-4231-BD4D-712E1373CBAA}"/>
                </a:ext>
              </a:extLst>
            </p:cNvPr>
            <p:cNvSpPr/>
            <p:nvPr/>
          </p:nvSpPr>
          <p:spPr>
            <a:xfrm rot="16200000">
              <a:off x="4780014" y="2594612"/>
              <a:ext cx="139441" cy="21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53B9A56-BD19-46F2-BBE0-CB01D6D997AD}"/>
                </a:ext>
              </a:extLst>
            </p:cNvPr>
            <p:cNvSpPr/>
            <p:nvPr/>
          </p:nvSpPr>
          <p:spPr>
            <a:xfrm>
              <a:off x="5759714" y="3604891"/>
              <a:ext cx="17002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F212CDB-2B8E-479F-AA86-50EEB29DDB72}"/>
                </a:ext>
              </a:extLst>
            </p:cNvPr>
            <p:cNvSpPr/>
            <p:nvPr/>
          </p:nvSpPr>
          <p:spPr>
            <a:xfrm rot="16200000">
              <a:off x="5140014" y="4316838"/>
              <a:ext cx="139441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56441CC-0BC9-4A6D-87D1-3EF8201A065E}"/>
                </a:ext>
              </a:extLst>
            </p:cNvPr>
            <p:cNvSpPr/>
            <p:nvPr/>
          </p:nvSpPr>
          <p:spPr>
            <a:xfrm>
              <a:off x="4479104" y="4967117"/>
              <a:ext cx="17002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29BBAA2-8A03-4C6A-983D-5F8924DE1AFE}"/>
                </a:ext>
              </a:extLst>
            </p:cNvPr>
            <p:cNvSpPr/>
            <p:nvPr/>
          </p:nvSpPr>
          <p:spPr>
            <a:xfrm rot="16200000">
              <a:off x="5489383" y="5319064"/>
              <a:ext cx="139441" cy="21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DFC5BEB-58D8-4995-A8AE-02E694EA97A8}"/>
                </a:ext>
              </a:extLst>
            </p:cNvPr>
            <p:cNvSpPr/>
            <p:nvPr/>
          </p:nvSpPr>
          <p:spPr>
            <a:xfrm>
              <a:off x="6469083" y="6329343"/>
              <a:ext cx="17002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81B402A-7FF1-40DD-A27A-6D23C63383C2}"/>
                </a:ext>
              </a:extLst>
            </p:cNvPr>
            <p:cNvSpPr/>
            <p:nvPr/>
          </p:nvSpPr>
          <p:spPr>
            <a:xfrm rot="16200000">
              <a:off x="5849382" y="7041291"/>
              <a:ext cx="139441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3C48A54-EFC8-4C60-AC52-3CFE5B6B9A79}"/>
                </a:ext>
              </a:extLst>
            </p:cNvPr>
            <p:cNvSpPr/>
            <p:nvPr/>
          </p:nvSpPr>
          <p:spPr>
            <a:xfrm>
              <a:off x="5206227" y="7753232"/>
              <a:ext cx="17002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E07104E-F357-4823-BBCD-2920270EABD2}"/>
                </a:ext>
              </a:extLst>
            </p:cNvPr>
            <p:cNvSpPr/>
            <p:nvPr/>
          </p:nvSpPr>
          <p:spPr>
            <a:xfrm rot="16200000">
              <a:off x="7003896" y="7253295"/>
              <a:ext cx="139441" cy="37404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C358A1E-5C9A-4FDA-9BB4-A5057B8C91F0}"/>
                </a:ext>
              </a:extLst>
            </p:cNvPr>
            <p:cNvSpPr/>
            <p:nvPr/>
          </p:nvSpPr>
          <p:spPr>
            <a:xfrm rot="16200000">
              <a:off x="3949876" y="-239980"/>
              <a:ext cx="139441" cy="23802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2E594E50-4BDF-470C-B502-03889BD3407F}"/>
              </a:ext>
            </a:extLst>
          </p:cNvPr>
          <p:cNvSpPr/>
          <p:nvPr/>
        </p:nvSpPr>
        <p:spPr>
          <a:xfrm>
            <a:off x="2837685" y="4665467"/>
            <a:ext cx="1081186" cy="871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Slack-Lato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6E9C86E-3C86-4C20-8632-908CDFAE15E9}"/>
              </a:ext>
            </a:extLst>
          </p:cNvPr>
          <p:cNvSpPr/>
          <p:nvPr/>
        </p:nvSpPr>
        <p:spPr>
          <a:xfrm>
            <a:off x="1053600" y="4665467"/>
            <a:ext cx="1081186" cy="8716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Slack-Lato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452833F-9F37-4402-B558-A62B3E4A4D2C}"/>
              </a:ext>
            </a:extLst>
          </p:cNvPr>
          <p:cNvSpPr/>
          <p:nvPr/>
        </p:nvSpPr>
        <p:spPr>
          <a:xfrm>
            <a:off x="6405855" y="3899752"/>
            <a:ext cx="1081186" cy="8716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Slack-Lato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D32BF51-90F8-4CAA-BB01-D3C5CC577D3E}"/>
              </a:ext>
            </a:extLst>
          </p:cNvPr>
          <p:cNvSpPr/>
          <p:nvPr/>
        </p:nvSpPr>
        <p:spPr>
          <a:xfrm>
            <a:off x="4621770" y="3899752"/>
            <a:ext cx="1081186" cy="871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Slack-Lato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F9979AF-5E2E-4D65-91FB-3D540E8B40C0}"/>
              </a:ext>
            </a:extLst>
          </p:cNvPr>
          <p:cNvSpPr/>
          <p:nvPr/>
        </p:nvSpPr>
        <p:spPr>
          <a:xfrm>
            <a:off x="9974025" y="3123085"/>
            <a:ext cx="1081186" cy="8716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Slack-Lato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B1EE0B5-E4CF-4D0B-9F42-19D557081532}"/>
              </a:ext>
            </a:extLst>
          </p:cNvPr>
          <p:cNvSpPr/>
          <p:nvPr/>
        </p:nvSpPr>
        <p:spPr>
          <a:xfrm>
            <a:off x="8189940" y="3131884"/>
            <a:ext cx="1081186" cy="871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Slack-Lato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CA186D4-BFE4-4B19-ACB0-7055D37919D0}"/>
              </a:ext>
            </a:extLst>
          </p:cNvPr>
          <p:cNvSpPr/>
          <p:nvPr/>
        </p:nvSpPr>
        <p:spPr>
          <a:xfrm>
            <a:off x="1324338" y="3617126"/>
            <a:ext cx="540592" cy="5229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Slack-Lato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61C587A-B558-497E-91FC-982A25AC1783}"/>
              </a:ext>
            </a:extLst>
          </p:cNvPr>
          <p:cNvSpPr/>
          <p:nvPr/>
        </p:nvSpPr>
        <p:spPr>
          <a:xfrm>
            <a:off x="3073361" y="6049553"/>
            <a:ext cx="540592" cy="5229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9248573-0233-4DC8-B892-9C4C64BDBD93}"/>
              </a:ext>
            </a:extLst>
          </p:cNvPr>
          <p:cNvSpPr/>
          <p:nvPr/>
        </p:nvSpPr>
        <p:spPr>
          <a:xfrm>
            <a:off x="4914802" y="2848698"/>
            <a:ext cx="540592" cy="5229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Slack-Lato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20412DD-5A29-4E26-857D-D2D742246CBB}"/>
              </a:ext>
            </a:extLst>
          </p:cNvPr>
          <p:cNvSpPr/>
          <p:nvPr/>
        </p:nvSpPr>
        <p:spPr>
          <a:xfrm>
            <a:off x="8459941" y="2094899"/>
            <a:ext cx="540592" cy="5229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Slack-Lato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BB6103A-D12C-476A-95C2-441F62F73D57}"/>
              </a:ext>
            </a:extLst>
          </p:cNvPr>
          <p:cNvSpPr/>
          <p:nvPr/>
        </p:nvSpPr>
        <p:spPr>
          <a:xfrm>
            <a:off x="10306356" y="4510605"/>
            <a:ext cx="540592" cy="5229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Slack-Lato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EC73148-BED6-4BFB-9E57-821EB5C9D6ED}"/>
              </a:ext>
            </a:extLst>
          </p:cNvPr>
          <p:cNvSpPr/>
          <p:nvPr/>
        </p:nvSpPr>
        <p:spPr>
          <a:xfrm>
            <a:off x="6717811" y="5283785"/>
            <a:ext cx="540592" cy="5229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Slack-Lato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44A1B05-C8DA-4030-A63A-0FE5ED3A74D2}"/>
              </a:ext>
            </a:extLst>
          </p:cNvPr>
          <p:cNvSpPr txBox="1"/>
          <p:nvPr/>
        </p:nvSpPr>
        <p:spPr>
          <a:xfrm>
            <a:off x="1390110" y="3709345"/>
            <a:ext cx="40905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Slack-Lato"/>
                <a:cs typeface="Arial" pitchFamily="34" charset="0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Slack-Lato"/>
              <a:cs typeface="Arial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C16EB9E-0EAE-47F3-99C9-6A69F1E2D4C7}"/>
              </a:ext>
            </a:extLst>
          </p:cNvPr>
          <p:cNvSpPr txBox="1"/>
          <p:nvPr/>
        </p:nvSpPr>
        <p:spPr>
          <a:xfrm>
            <a:off x="3139133" y="6141772"/>
            <a:ext cx="40905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Slack-Lato"/>
                <a:cs typeface="Arial" pitchFamily="34" charset="0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Slack-Lato"/>
              <a:cs typeface="Arial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0B9E98-4CDC-4EA1-A737-200262E9D899}"/>
              </a:ext>
            </a:extLst>
          </p:cNvPr>
          <p:cNvSpPr txBox="1"/>
          <p:nvPr/>
        </p:nvSpPr>
        <p:spPr>
          <a:xfrm>
            <a:off x="6783583" y="5376004"/>
            <a:ext cx="40905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Slack-Lato"/>
                <a:cs typeface="Arial" pitchFamily="34" charset="0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Slack-Lato"/>
              <a:cs typeface="Arial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B3E88CF-C888-4F18-83F2-88C1B4A8E700}"/>
              </a:ext>
            </a:extLst>
          </p:cNvPr>
          <p:cNvSpPr txBox="1"/>
          <p:nvPr/>
        </p:nvSpPr>
        <p:spPr>
          <a:xfrm>
            <a:off x="10372129" y="4602825"/>
            <a:ext cx="40905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Slack-Lato"/>
                <a:cs typeface="Arial" pitchFamily="34" charset="0"/>
              </a:rPr>
              <a:t>6</a:t>
            </a:r>
            <a:endParaRPr lang="ko-KR" altLang="en-US" sz="1600" b="1" dirty="0">
              <a:solidFill>
                <a:schemeClr val="bg1"/>
              </a:solidFill>
              <a:latin typeface="Slack-Lato"/>
              <a:cs typeface="Arial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8CCB174-74FC-4536-9623-CE707923E1BC}"/>
              </a:ext>
            </a:extLst>
          </p:cNvPr>
          <p:cNvSpPr txBox="1"/>
          <p:nvPr/>
        </p:nvSpPr>
        <p:spPr>
          <a:xfrm>
            <a:off x="4980575" y="2940917"/>
            <a:ext cx="40905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Slack-Lato"/>
                <a:cs typeface="Arial" pitchFamily="34" charset="0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Slack-Lato"/>
              <a:cs typeface="Arial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B039713-BC1D-4BCD-8EF4-E20E918DD4C6}"/>
              </a:ext>
            </a:extLst>
          </p:cNvPr>
          <p:cNvSpPr txBox="1"/>
          <p:nvPr/>
        </p:nvSpPr>
        <p:spPr>
          <a:xfrm>
            <a:off x="8525713" y="2187118"/>
            <a:ext cx="40905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Slack-Lato"/>
                <a:cs typeface="Arial" pitchFamily="34" charset="0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Slack-Lato"/>
              <a:cs typeface="Arial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870940B-504B-4F7D-8B11-156C5F7489FE}"/>
              </a:ext>
            </a:extLst>
          </p:cNvPr>
          <p:cNvSpPr txBox="1"/>
          <p:nvPr/>
        </p:nvSpPr>
        <p:spPr>
          <a:xfrm>
            <a:off x="1944468" y="3550111"/>
            <a:ext cx="189066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Slack-Lato"/>
                <a:cs typeface="Arial" pitchFamily="34" charset="0"/>
              </a:rPr>
              <a:t>Property Listed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Slack-Lato"/>
              <a:cs typeface="Arial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DED9BFF-4303-4AAE-BF68-F4FF6D5CC060}"/>
              </a:ext>
            </a:extLst>
          </p:cNvPr>
          <p:cNvSpPr txBox="1"/>
          <p:nvPr/>
        </p:nvSpPr>
        <p:spPr>
          <a:xfrm>
            <a:off x="5546701" y="2719691"/>
            <a:ext cx="189066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  <a:latin typeface="Slack-Lato"/>
                <a:cs typeface="Arial" pitchFamily="34" charset="0"/>
              </a:rPr>
              <a:t>Transfer of NFT</a:t>
            </a:r>
            <a:endParaRPr lang="ko-KR" altLang="en-US" sz="1600" b="1" dirty="0">
              <a:solidFill>
                <a:schemeClr val="accent2"/>
              </a:solidFill>
              <a:latin typeface="Slack-Lato"/>
              <a:cs typeface="Arial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BCFF561-A2DE-4DC4-B870-D6CFE34C7B33}"/>
              </a:ext>
            </a:extLst>
          </p:cNvPr>
          <p:cNvSpPr txBox="1"/>
          <p:nvPr/>
        </p:nvSpPr>
        <p:spPr>
          <a:xfrm>
            <a:off x="9087011" y="1842783"/>
            <a:ext cx="181295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accent4"/>
                </a:solidFill>
                <a:cs typeface="Arial" pitchFamily="34" charset="0"/>
              </a:rPr>
              <a:t>Lease Agreement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B4AC61D-B6CD-4DCB-A10D-48123A12C4DD}"/>
              </a:ext>
            </a:extLst>
          </p:cNvPr>
          <p:cNvSpPr txBox="1"/>
          <p:nvPr/>
        </p:nvSpPr>
        <p:spPr>
          <a:xfrm>
            <a:off x="3706310" y="5920546"/>
            <a:ext cx="199714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lack-Lato"/>
                <a:cs typeface="Arial" pitchFamily="34" charset="0"/>
              </a:rPr>
              <a:t>Auction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Slack-Lato"/>
              <a:cs typeface="Arial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EA1B8F9-E633-4C1E-A9B2-416EF1E04C2F}"/>
              </a:ext>
            </a:extLst>
          </p:cNvPr>
          <p:cNvSpPr txBox="1"/>
          <p:nvPr/>
        </p:nvSpPr>
        <p:spPr>
          <a:xfrm>
            <a:off x="7335317" y="5247767"/>
            <a:ext cx="189066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accent3"/>
                </a:solidFill>
                <a:latin typeface="Slack-Lato"/>
                <a:cs typeface="Arial" pitchFamily="34" charset="0"/>
              </a:rPr>
              <a:t>Available for Rental</a:t>
            </a:r>
            <a:endParaRPr lang="ko-KR" altLang="en-US" sz="1600" b="1" dirty="0">
              <a:solidFill>
                <a:schemeClr val="accent3"/>
              </a:solidFill>
              <a:latin typeface="Slack-Lato"/>
              <a:cs typeface="Arial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E76DB9E-5E3F-41E8-8937-BAF7D354DE6F}"/>
              </a:ext>
            </a:extLst>
          </p:cNvPr>
          <p:cNvSpPr txBox="1"/>
          <p:nvPr/>
        </p:nvSpPr>
        <p:spPr>
          <a:xfrm>
            <a:off x="9774900" y="5094417"/>
            <a:ext cx="189066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accent5"/>
                </a:solidFill>
                <a:latin typeface="Slack-Lato"/>
                <a:cs typeface="Arial" pitchFamily="34" charset="0"/>
              </a:rPr>
              <a:t>Security Deposit</a:t>
            </a:r>
            <a:endParaRPr lang="ko-KR" altLang="en-US" sz="1600" b="1" dirty="0">
              <a:solidFill>
                <a:schemeClr val="accent5"/>
              </a:solidFill>
              <a:latin typeface="Slack-Lato"/>
              <a:cs typeface="Arial" pitchFamily="34" charset="0"/>
            </a:endParaRPr>
          </a:p>
        </p:txBody>
      </p:sp>
      <p:sp>
        <p:nvSpPr>
          <p:cNvPr id="108" name="Rectangle 9">
            <a:extLst>
              <a:ext uri="{FF2B5EF4-FFF2-40B4-BE49-F238E27FC236}">
                <a16:creationId xmlns:a16="http://schemas.microsoft.com/office/drawing/2014/main" id="{A1D7EEF6-ACEC-4DE5-80C5-DC55A20C0E32}"/>
              </a:ext>
            </a:extLst>
          </p:cNvPr>
          <p:cNvSpPr/>
          <p:nvPr/>
        </p:nvSpPr>
        <p:spPr>
          <a:xfrm>
            <a:off x="10244575" y="3365097"/>
            <a:ext cx="514584" cy="398852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 dirty="0">
              <a:latin typeface="Slack-Lato"/>
            </a:endParaRPr>
          </a:p>
        </p:txBody>
      </p:sp>
      <p:pic>
        <p:nvPicPr>
          <p:cNvPr id="4" name="Graphic 3" descr="Gavel">
            <a:extLst>
              <a:ext uri="{FF2B5EF4-FFF2-40B4-BE49-F238E27FC236}">
                <a16:creationId xmlns:a16="http://schemas.microsoft.com/office/drawing/2014/main" id="{741B1C70-2FB7-4BFD-B253-679B9DD7E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2665" y="4758572"/>
            <a:ext cx="770870" cy="770870"/>
          </a:xfrm>
          <a:prstGeom prst="rect">
            <a:avLst/>
          </a:prstGeom>
        </p:spPr>
      </p:pic>
      <p:pic>
        <p:nvPicPr>
          <p:cNvPr id="6" name="Graphic 5" descr="City">
            <a:extLst>
              <a:ext uri="{FF2B5EF4-FFF2-40B4-BE49-F238E27FC236}">
                <a16:creationId xmlns:a16="http://schemas.microsoft.com/office/drawing/2014/main" id="{168570FE-17E7-4775-A4C8-36000DD4F0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3236" y="4735908"/>
            <a:ext cx="811332" cy="811332"/>
          </a:xfrm>
          <a:prstGeom prst="rect">
            <a:avLst/>
          </a:prstGeom>
        </p:spPr>
      </p:pic>
      <p:sp>
        <p:nvSpPr>
          <p:cNvPr id="7" name="Google Shape;310;p10">
            <a:extLst>
              <a:ext uri="{FF2B5EF4-FFF2-40B4-BE49-F238E27FC236}">
                <a16:creationId xmlns:a16="http://schemas.microsoft.com/office/drawing/2014/main" id="{FE3D8798-21B6-45B9-B3D0-E20B4D8B4891}"/>
              </a:ext>
            </a:extLst>
          </p:cNvPr>
          <p:cNvSpPr/>
          <p:nvPr/>
        </p:nvSpPr>
        <p:spPr>
          <a:xfrm>
            <a:off x="6645780" y="4014695"/>
            <a:ext cx="530446" cy="654414"/>
          </a:xfrm>
          <a:custGeom>
            <a:avLst/>
            <a:gdLst/>
            <a:ahLst/>
            <a:cxnLst/>
            <a:rect l="l" t="t" r="r" b="b"/>
            <a:pathLst>
              <a:path w="50" h="64" extrusionOk="0">
                <a:moveTo>
                  <a:pt x="50" y="61"/>
                </a:moveTo>
                <a:cubicBezTo>
                  <a:pt x="50" y="63"/>
                  <a:pt x="49" y="64"/>
                  <a:pt x="48" y="64"/>
                </a:cubicBezTo>
                <a:cubicBezTo>
                  <a:pt x="2" y="64"/>
                  <a:pt x="2" y="64"/>
                  <a:pt x="2" y="64"/>
                </a:cubicBezTo>
                <a:cubicBezTo>
                  <a:pt x="1" y="64"/>
                  <a:pt x="0" y="63"/>
                  <a:pt x="0" y="61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50" y="1"/>
                  <a:pt x="50" y="2"/>
                </a:cubicBezTo>
                <a:lnTo>
                  <a:pt x="50" y="61"/>
                </a:lnTo>
                <a:close/>
                <a:moveTo>
                  <a:pt x="45" y="59"/>
                </a:moveTo>
                <a:cubicBezTo>
                  <a:pt x="45" y="4"/>
                  <a:pt x="45" y="4"/>
                  <a:pt x="45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59"/>
                  <a:pt x="4" y="59"/>
                  <a:pt x="4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1"/>
                  <a:pt x="19" y="50"/>
                  <a:pt x="19" y="50"/>
                </a:cubicBezTo>
                <a:cubicBezTo>
                  <a:pt x="31" y="50"/>
                  <a:pt x="31" y="50"/>
                  <a:pt x="31" y="50"/>
                </a:cubicBezTo>
                <a:cubicBezTo>
                  <a:pt x="31" y="50"/>
                  <a:pt x="32" y="51"/>
                  <a:pt x="32" y="51"/>
                </a:cubicBezTo>
                <a:cubicBezTo>
                  <a:pt x="32" y="59"/>
                  <a:pt x="32" y="59"/>
                  <a:pt x="32" y="59"/>
                </a:cubicBezTo>
                <a:lnTo>
                  <a:pt x="45" y="59"/>
                </a:lnTo>
                <a:close/>
                <a:moveTo>
                  <a:pt x="13" y="12"/>
                </a:moveTo>
                <a:cubicBezTo>
                  <a:pt x="13" y="13"/>
                  <a:pt x="13" y="13"/>
                  <a:pt x="12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3"/>
                  <a:pt x="9" y="13"/>
                  <a:pt x="9" y="12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9"/>
                  <a:pt x="9" y="9"/>
                  <a:pt x="10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3" y="9"/>
                  <a:pt x="13" y="9"/>
                  <a:pt x="13" y="10"/>
                </a:cubicBezTo>
                <a:lnTo>
                  <a:pt x="13" y="12"/>
                </a:lnTo>
                <a:close/>
                <a:moveTo>
                  <a:pt x="13" y="21"/>
                </a:moveTo>
                <a:cubicBezTo>
                  <a:pt x="13" y="22"/>
                  <a:pt x="13" y="23"/>
                  <a:pt x="12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9" y="23"/>
                  <a:pt x="9" y="22"/>
                  <a:pt x="9" y="21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19"/>
                  <a:pt x="9" y="18"/>
                  <a:pt x="10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3" y="18"/>
                  <a:pt x="13" y="19"/>
                  <a:pt x="13" y="19"/>
                </a:cubicBezTo>
                <a:lnTo>
                  <a:pt x="13" y="21"/>
                </a:lnTo>
                <a:close/>
                <a:moveTo>
                  <a:pt x="13" y="31"/>
                </a:moveTo>
                <a:cubicBezTo>
                  <a:pt x="13" y="31"/>
                  <a:pt x="13" y="32"/>
                  <a:pt x="12" y="32"/>
                </a:cubicBezTo>
                <a:cubicBezTo>
                  <a:pt x="10" y="32"/>
                  <a:pt x="10" y="32"/>
                  <a:pt x="10" y="32"/>
                </a:cubicBezTo>
                <a:cubicBezTo>
                  <a:pt x="9" y="32"/>
                  <a:pt x="9" y="31"/>
                  <a:pt x="9" y="31"/>
                </a:cubicBezTo>
                <a:cubicBezTo>
                  <a:pt x="9" y="28"/>
                  <a:pt x="9" y="28"/>
                  <a:pt x="9" y="28"/>
                </a:cubicBezTo>
                <a:cubicBezTo>
                  <a:pt x="9" y="28"/>
                  <a:pt x="9" y="27"/>
                  <a:pt x="10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3" y="27"/>
                  <a:pt x="13" y="28"/>
                  <a:pt x="13" y="28"/>
                </a:cubicBezTo>
                <a:lnTo>
                  <a:pt x="13" y="31"/>
                </a:lnTo>
                <a:close/>
                <a:moveTo>
                  <a:pt x="13" y="40"/>
                </a:moveTo>
                <a:cubicBezTo>
                  <a:pt x="13" y="40"/>
                  <a:pt x="13" y="41"/>
                  <a:pt x="12" y="41"/>
                </a:cubicBezTo>
                <a:cubicBezTo>
                  <a:pt x="10" y="41"/>
                  <a:pt x="10" y="41"/>
                  <a:pt x="10" y="41"/>
                </a:cubicBezTo>
                <a:cubicBezTo>
                  <a:pt x="9" y="41"/>
                  <a:pt x="9" y="40"/>
                  <a:pt x="9" y="40"/>
                </a:cubicBezTo>
                <a:cubicBezTo>
                  <a:pt x="9" y="37"/>
                  <a:pt x="9" y="37"/>
                  <a:pt x="9" y="37"/>
                </a:cubicBezTo>
                <a:cubicBezTo>
                  <a:pt x="9" y="37"/>
                  <a:pt x="9" y="36"/>
                  <a:pt x="10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3" y="36"/>
                  <a:pt x="13" y="37"/>
                  <a:pt x="13" y="37"/>
                </a:cubicBezTo>
                <a:lnTo>
                  <a:pt x="13" y="40"/>
                </a:lnTo>
                <a:close/>
                <a:moveTo>
                  <a:pt x="13" y="49"/>
                </a:moveTo>
                <a:cubicBezTo>
                  <a:pt x="13" y="49"/>
                  <a:pt x="13" y="50"/>
                  <a:pt x="12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9" y="50"/>
                  <a:pt x="9" y="49"/>
                  <a:pt x="9" y="49"/>
                </a:cubicBezTo>
                <a:cubicBezTo>
                  <a:pt x="9" y="47"/>
                  <a:pt x="9" y="47"/>
                  <a:pt x="9" y="47"/>
                </a:cubicBezTo>
                <a:cubicBezTo>
                  <a:pt x="9" y="46"/>
                  <a:pt x="9" y="45"/>
                  <a:pt x="10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3" y="45"/>
                  <a:pt x="13" y="46"/>
                  <a:pt x="13" y="47"/>
                </a:cubicBezTo>
                <a:lnTo>
                  <a:pt x="13" y="49"/>
                </a:lnTo>
                <a:close/>
                <a:moveTo>
                  <a:pt x="23" y="12"/>
                </a:moveTo>
                <a:cubicBezTo>
                  <a:pt x="23" y="13"/>
                  <a:pt x="22" y="13"/>
                  <a:pt x="21" y="13"/>
                </a:cubicBezTo>
                <a:cubicBezTo>
                  <a:pt x="19" y="13"/>
                  <a:pt x="19" y="13"/>
                  <a:pt x="19" y="13"/>
                </a:cubicBezTo>
                <a:cubicBezTo>
                  <a:pt x="19" y="13"/>
                  <a:pt x="18" y="13"/>
                  <a:pt x="18" y="12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9"/>
                  <a:pt x="19" y="9"/>
                  <a:pt x="19" y="9"/>
                </a:cubicBezTo>
                <a:cubicBezTo>
                  <a:pt x="21" y="9"/>
                  <a:pt x="21" y="9"/>
                  <a:pt x="21" y="9"/>
                </a:cubicBezTo>
                <a:cubicBezTo>
                  <a:pt x="22" y="9"/>
                  <a:pt x="23" y="9"/>
                  <a:pt x="23" y="10"/>
                </a:cubicBezTo>
                <a:lnTo>
                  <a:pt x="23" y="12"/>
                </a:lnTo>
                <a:close/>
                <a:moveTo>
                  <a:pt x="23" y="21"/>
                </a:moveTo>
                <a:cubicBezTo>
                  <a:pt x="23" y="22"/>
                  <a:pt x="22" y="23"/>
                  <a:pt x="21" y="23"/>
                </a:cubicBezTo>
                <a:cubicBezTo>
                  <a:pt x="19" y="23"/>
                  <a:pt x="19" y="23"/>
                  <a:pt x="19" y="23"/>
                </a:cubicBezTo>
                <a:cubicBezTo>
                  <a:pt x="19" y="23"/>
                  <a:pt x="18" y="22"/>
                  <a:pt x="18" y="21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9" y="18"/>
                  <a:pt x="19" y="18"/>
                </a:cubicBezTo>
                <a:cubicBezTo>
                  <a:pt x="21" y="18"/>
                  <a:pt x="21" y="18"/>
                  <a:pt x="21" y="18"/>
                </a:cubicBezTo>
                <a:cubicBezTo>
                  <a:pt x="22" y="18"/>
                  <a:pt x="23" y="19"/>
                  <a:pt x="23" y="19"/>
                </a:cubicBezTo>
                <a:lnTo>
                  <a:pt x="23" y="21"/>
                </a:lnTo>
                <a:close/>
                <a:moveTo>
                  <a:pt x="23" y="31"/>
                </a:moveTo>
                <a:cubicBezTo>
                  <a:pt x="23" y="31"/>
                  <a:pt x="22" y="32"/>
                  <a:pt x="21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8" y="31"/>
                  <a:pt x="18" y="31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9" y="27"/>
                  <a:pt x="19" y="27"/>
                </a:cubicBezTo>
                <a:cubicBezTo>
                  <a:pt x="21" y="27"/>
                  <a:pt x="21" y="27"/>
                  <a:pt x="21" y="27"/>
                </a:cubicBezTo>
                <a:cubicBezTo>
                  <a:pt x="22" y="27"/>
                  <a:pt x="23" y="28"/>
                  <a:pt x="23" y="28"/>
                </a:cubicBezTo>
                <a:lnTo>
                  <a:pt x="23" y="31"/>
                </a:lnTo>
                <a:close/>
                <a:moveTo>
                  <a:pt x="23" y="40"/>
                </a:moveTo>
                <a:cubicBezTo>
                  <a:pt x="23" y="40"/>
                  <a:pt x="22" y="41"/>
                  <a:pt x="21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9" y="41"/>
                  <a:pt x="18" y="40"/>
                  <a:pt x="18" y="40"/>
                </a:cubicBezTo>
                <a:cubicBezTo>
                  <a:pt x="18" y="37"/>
                  <a:pt x="18" y="37"/>
                  <a:pt x="18" y="37"/>
                </a:cubicBezTo>
                <a:cubicBezTo>
                  <a:pt x="18" y="37"/>
                  <a:pt x="19" y="36"/>
                  <a:pt x="19" y="36"/>
                </a:cubicBezTo>
                <a:cubicBezTo>
                  <a:pt x="21" y="36"/>
                  <a:pt x="21" y="36"/>
                  <a:pt x="21" y="36"/>
                </a:cubicBezTo>
                <a:cubicBezTo>
                  <a:pt x="22" y="36"/>
                  <a:pt x="23" y="37"/>
                  <a:pt x="23" y="37"/>
                </a:cubicBezTo>
                <a:lnTo>
                  <a:pt x="23" y="40"/>
                </a:lnTo>
                <a:close/>
                <a:moveTo>
                  <a:pt x="32" y="12"/>
                </a:moveTo>
                <a:cubicBezTo>
                  <a:pt x="32" y="13"/>
                  <a:pt x="31" y="13"/>
                  <a:pt x="31" y="13"/>
                </a:cubicBezTo>
                <a:cubicBezTo>
                  <a:pt x="28" y="13"/>
                  <a:pt x="28" y="13"/>
                  <a:pt x="28" y="13"/>
                </a:cubicBezTo>
                <a:cubicBezTo>
                  <a:pt x="28" y="13"/>
                  <a:pt x="27" y="13"/>
                  <a:pt x="27" y="12"/>
                </a:cubicBezTo>
                <a:cubicBezTo>
                  <a:pt x="27" y="10"/>
                  <a:pt x="27" y="10"/>
                  <a:pt x="27" y="10"/>
                </a:cubicBezTo>
                <a:cubicBezTo>
                  <a:pt x="27" y="9"/>
                  <a:pt x="28" y="9"/>
                  <a:pt x="28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2" y="9"/>
                  <a:pt x="32" y="10"/>
                </a:cubicBezTo>
                <a:lnTo>
                  <a:pt x="32" y="12"/>
                </a:lnTo>
                <a:close/>
                <a:moveTo>
                  <a:pt x="32" y="21"/>
                </a:moveTo>
                <a:cubicBezTo>
                  <a:pt x="32" y="22"/>
                  <a:pt x="31" y="23"/>
                  <a:pt x="31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7" y="22"/>
                  <a:pt x="27" y="21"/>
                </a:cubicBezTo>
                <a:cubicBezTo>
                  <a:pt x="27" y="19"/>
                  <a:pt x="27" y="19"/>
                  <a:pt x="27" y="19"/>
                </a:cubicBezTo>
                <a:cubicBezTo>
                  <a:pt x="27" y="19"/>
                  <a:pt x="28" y="18"/>
                  <a:pt x="28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2" y="19"/>
                  <a:pt x="32" y="19"/>
                </a:cubicBezTo>
                <a:lnTo>
                  <a:pt x="32" y="21"/>
                </a:lnTo>
                <a:close/>
                <a:moveTo>
                  <a:pt x="32" y="31"/>
                </a:moveTo>
                <a:cubicBezTo>
                  <a:pt x="32" y="31"/>
                  <a:pt x="31" y="32"/>
                  <a:pt x="31" y="32"/>
                </a:cubicBezTo>
                <a:cubicBezTo>
                  <a:pt x="28" y="32"/>
                  <a:pt x="28" y="32"/>
                  <a:pt x="28" y="32"/>
                </a:cubicBezTo>
                <a:cubicBezTo>
                  <a:pt x="28" y="32"/>
                  <a:pt x="27" y="31"/>
                  <a:pt x="27" y="31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8" y="27"/>
                  <a:pt x="28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7"/>
                  <a:pt x="32" y="28"/>
                  <a:pt x="32" y="28"/>
                </a:cubicBezTo>
                <a:lnTo>
                  <a:pt x="32" y="31"/>
                </a:lnTo>
                <a:close/>
                <a:moveTo>
                  <a:pt x="32" y="40"/>
                </a:moveTo>
                <a:cubicBezTo>
                  <a:pt x="32" y="40"/>
                  <a:pt x="31" y="41"/>
                  <a:pt x="31" y="41"/>
                </a:cubicBezTo>
                <a:cubicBezTo>
                  <a:pt x="28" y="41"/>
                  <a:pt x="28" y="41"/>
                  <a:pt x="28" y="41"/>
                </a:cubicBezTo>
                <a:cubicBezTo>
                  <a:pt x="28" y="41"/>
                  <a:pt x="27" y="40"/>
                  <a:pt x="27" y="40"/>
                </a:cubicBezTo>
                <a:cubicBezTo>
                  <a:pt x="27" y="37"/>
                  <a:pt x="27" y="37"/>
                  <a:pt x="27" y="37"/>
                </a:cubicBezTo>
                <a:cubicBezTo>
                  <a:pt x="27" y="37"/>
                  <a:pt x="28" y="36"/>
                  <a:pt x="28" y="36"/>
                </a:cubicBezTo>
                <a:cubicBezTo>
                  <a:pt x="31" y="36"/>
                  <a:pt x="31" y="36"/>
                  <a:pt x="31" y="36"/>
                </a:cubicBezTo>
                <a:cubicBezTo>
                  <a:pt x="31" y="36"/>
                  <a:pt x="32" y="37"/>
                  <a:pt x="32" y="37"/>
                </a:cubicBezTo>
                <a:lnTo>
                  <a:pt x="32" y="40"/>
                </a:lnTo>
                <a:close/>
                <a:moveTo>
                  <a:pt x="41" y="12"/>
                </a:moveTo>
                <a:cubicBezTo>
                  <a:pt x="41" y="13"/>
                  <a:pt x="40" y="13"/>
                  <a:pt x="40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6" y="13"/>
                  <a:pt x="36" y="12"/>
                </a:cubicBezTo>
                <a:cubicBezTo>
                  <a:pt x="36" y="10"/>
                  <a:pt x="36" y="10"/>
                  <a:pt x="36" y="10"/>
                </a:cubicBezTo>
                <a:cubicBezTo>
                  <a:pt x="36" y="9"/>
                  <a:pt x="37" y="9"/>
                  <a:pt x="37" y="9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9"/>
                  <a:pt x="41" y="9"/>
                  <a:pt x="41" y="10"/>
                </a:cubicBezTo>
                <a:lnTo>
                  <a:pt x="41" y="12"/>
                </a:lnTo>
                <a:close/>
                <a:moveTo>
                  <a:pt x="41" y="21"/>
                </a:moveTo>
                <a:cubicBezTo>
                  <a:pt x="41" y="22"/>
                  <a:pt x="40" y="23"/>
                  <a:pt x="40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37" y="23"/>
                  <a:pt x="36" y="22"/>
                  <a:pt x="36" y="21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7" y="18"/>
                  <a:pt x="37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8"/>
                  <a:pt x="41" y="19"/>
                  <a:pt x="41" y="19"/>
                </a:cubicBezTo>
                <a:lnTo>
                  <a:pt x="41" y="21"/>
                </a:lnTo>
                <a:close/>
                <a:moveTo>
                  <a:pt x="41" y="31"/>
                </a:moveTo>
                <a:cubicBezTo>
                  <a:pt x="41" y="31"/>
                  <a:pt x="40" y="32"/>
                  <a:pt x="40" y="32"/>
                </a:cubicBezTo>
                <a:cubicBezTo>
                  <a:pt x="37" y="32"/>
                  <a:pt x="37" y="32"/>
                  <a:pt x="37" y="32"/>
                </a:cubicBezTo>
                <a:cubicBezTo>
                  <a:pt x="37" y="32"/>
                  <a:pt x="36" y="31"/>
                  <a:pt x="36" y="31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7" y="27"/>
                  <a:pt x="37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1" y="28"/>
                  <a:pt x="41" y="28"/>
                </a:cubicBezTo>
                <a:lnTo>
                  <a:pt x="41" y="31"/>
                </a:lnTo>
                <a:close/>
                <a:moveTo>
                  <a:pt x="41" y="40"/>
                </a:moveTo>
                <a:cubicBezTo>
                  <a:pt x="41" y="40"/>
                  <a:pt x="40" y="41"/>
                  <a:pt x="40" y="41"/>
                </a:cubicBezTo>
                <a:cubicBezTo>
                  <a:pt x="37" y="41"/>
                  <a:pt x="37" y="41"/>
                  <a:pt x="37" y="41"/>
                </a:cubicBezTo>
                <a:cubicBezTo>
                  <a:pt x="37" y="41"/>
                  <a:pt x="36" y="40"/>
                  <a:pt x="36" y="40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7" y="36"/>
                  <a:pt x="37" y="36"/>
                </a:cubicBezTo>
                <a:cubicBezTo>
                  <a:pt x="40" y="36"/>
                  <a:pt x="40" y="36"/>
                  <a:pt x="40" y="36"/>
                </a:cubicBezTo>
                <a:cubicBezTo>
                  <a:pt x="40" y="36"/>
                  <a:pt x="41" y="37"/>
                  <a:pt x="41" y="37"/>
                </a:cubicBezTo>
                <a:lnTo>
                  <a:pt x="41" y="40"/>
                </a:lnTo>
                <a:close/>
                <a:moveTo>
                  <a:pt x="41" y="49"/>
                </a:moveTo>
                <a:cubicBezTo>
                  <a:pt x="41" y="49"/>
                  <a:pt x="40" y="50"/>
                  <a:pt x="40" y="50"/>
                </a:cubicBezTo>
                <a:cubicBezTo>
                  <a:pt x="37" y="50"/>
                  <a:pt x="37" y="50"/>
                  <a:pt x="37" y="50"/>
                </a:cubicBezTo>
                <a:cubicBezTo>
                  <a:pt x="37" y="50"/>
                  <a:pt x="36" y="49"/>
                  <a:pt x="36" y="49"/>
                </a:cubicBezTo>
                <a:cubicBezTo>
                  <a:pt x="36" y="47"/>
                  <a:pt x="36" y="47"/>
                  <a:pt x="36" y="47"/>
                </a:cubicBezTo>
                <a:cubicBezTo>
                  <a:pt x="36" y="46"/>
                  <a:pt x="37" y="45"/>
                  <a:pt x="37" y="45"/>
                </a:cubicBezTo>
                <a:cubicBezTo>
                  <a:pt x="40" y="45"/>
                  <a:pt x="40" y="45"/>
                  <a:pt x="40" y="45"/>
                </a:cubicBezTo>
                <a:cubicBezTo>
                  <a:pt x="40" y="45"/>
                  <a:pt x="41" y="46"/>
                  <a:pt x="41" y="47"/>
                </a:cubicBezTo>
                <a:lnTo>
                  <a:pt x="41" y="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Slack-Lato"/>
              <a:ea typeface="Arial"/>
              <a:cs typeface="Arial"/>
              <a:sym typeface="Arial"/>
            </a:endParaRPr>
          </a:p>
        </p:txBody>
      </p:sp>
      <p:pic>
        <p:nvPicPr>
          <p:cNvPr id="9" name="Graphic 8" descr="Contract">
            <a:extLst>
              <a:ext uri="{FF2B5EF4-FFF2-40B4-BE49-F238E27FC236}">
                <a16:creationId xmlns:a16="http://schemas.microsoft.com/office/drawing/2014/main" id="{70A2D5A6-5F3D-4ED8-8F6C-4F272A70C7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69052" y="3241174"/>
            <a:ext cx="691280" cy="691280"/>
          </a:xfrm>
          <a:prstGeom prst="rect">
            <a:avLst/>
          </a:prstGeom>
        </p:spPr>
      </p:pic>
      <p:pic>
        <p:nvPicPr>
          <p:cNvPr id="11" name="Graphic 10" descr="Transfer">
            <a:extLst>
              <a:ext uri="{FF2B5EF4-FFF2-40B4-BE49-F238E27FC236}">
                <a16:creationId xmlns:a16="http://schemas.microsoft.com/office/drawing/2014/main" id="{22D245D3-7229-44B1-84F1-0C7EBC848B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85879" y="3978633"/>
            <a:ext cx="766072" cy="76607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D0A3F9-9545-4826-B8BB-F61D073C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3288" y="6363107"/>
            <a:ext cx="6924800" cy="353622"/>
          </a:xfrm>
        </p:spPr>
        <p:txBody>
          <a:bodyPr/>
          <a:lstStyle/>
          <a:p>
            <a:r>
              <a:rPr lang="en-US"/>
              <a:t>FinTechies // Smart Contracts with a Push Button  // University of North Carolina, CHarlotte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AC2FA-5ED4-4512-962D-3E1640559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7479" y="6385957"/>
            <a:ext cx="1053664" cy="353622"/>
          </a:xfrm>
        </p:spPr>
        <p:txBody>
          <a:bodyPr/>
          <a:lstStyle/>
          <a:p>
            <a:fld id="{D57F1E4F-1CFF-5643-939E-217C01CDF565}" type="slidenum">
              <a:rPr lang="en-US" smtClean="0">
                <a:latin typeface="+mj-lt"/>
              </a:rPr>
              <a:pPr/>
              <a:t>10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026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/>
      <p:bldP spid="83" grpId="0"/>
      <p:bldP spid="84" grpId="0"/>
      <p:bldP spid="85" grpId="0"/>
      <p:bldP spid="86" grpId="0"/>
      <p:bldP spid="87" grpId="0"/>
      <p:bldP spid="89" grpId="0"/>
      <p:bldP spid="92" grpId="0"/>
      <p:bldP spid="95" grpId="0"/>
      <p:bldP spid="98" grpId="0"/>
      <p:bldP spid="101" grpId="0"/>
      <p:bldP spid="104" grpId="0"/>
      <p:bldP spid="108" grpId="0" animBg="1"/>
      <p:bldP spid="7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987CAC5-608C-4637-9F4D-19E879782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5ABED4-61CA-4171-AF06-7F3D59612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38AD67-DDAB-47CB-9177-5DE55ED1B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BC997F-3436-4A66-ABD7-075554AE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34DA17-9FF4-41C4-9EB3-0116A286C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44729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2412D-AFE0-49DA-926D-9B7814A85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267" y="1009397"/>
            <a:ext cx="3078342" cy="4801468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530B5-7C81-4EDD-A78A-9B3AFC87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9909" y="6453809"/>
            <a:ext cx="6431344" cy="3676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accent2"/>
                </a:solidFill>
              </a:rPr>
              <a:t>FinTechies // Smart Contracts with a Push Button  // University of North Carolina, CHarlotte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49A7D-7F95-482F-BEE2-77D516BF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2"/>
              </a:solidFill>
            </a:endParaRPr>
          </a:p>
        </p:txBody>
      </p:sp>
      <p:pic>
        <p:nvPicPr>
          <p:cNvPr id="1026" name="Picture 2" descr="blue, logo, eth, ethereum, Efir, HD wallpaper">
            <a:extLst>
              <a:ext uri="{FF2B5EF4-FFF2-40B4-BE49-F238E27FC236}">
                <a16:creationId xmlns:a16="http://schemas.microsoft.com/office/drawing/2014/main" id="{B7451B9A-522C-4578-BD33-0AFBEB9E0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829" y="644728"/>
            <a:ext cx="7525955" cy="574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32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KEY BENEFITS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D4BAB-CBD8-41A9-BA02-B4E68B01F48C}"/>
              </a:ext>
            </a:extLst>
          </p:cNvPr>
          <p:cNvSpPr/>
          <p:nvPr/>
        </p:nvSpPr>
        <p:spPr>
          <a:xfrm>
            <a:off x="1293683" y="2809095"/>
            <a:ext cx="4180745" cy="2671751"/>
          </a:xfrm>
          <a:prstGeom prst="ellipse">
            <a:avLst/>
          </a:prstGeom>
          <a:solidFill>
            <a:srgbClr val="198B9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600" dirty="0">
              <a:solidFill>
                <a:prstClr val="white"/>
              </a:solidFill>
              <a:latin typeface="Slack-Lato"/>
            </a:endParaRPr>
          </a:p>
        </p:txBody>
      </p:sp>
      <p:sp>
        <p:nvSpPr>
          <p:cNvPr id="14" name="Freeform 34">
            <a:extLst>
              <a:ext uri="{FF2B5EF4-FFF2-40B4-BE49-F238E27FC236}">
                <a16:creationId xmlns:a16="http://schemas.microsoft.com/office/drawing/2014/main" id="{AB428E77-3C4D-4F4E-BA8B-477EE1E85DDE}"/>
              </a:ext>
            </a:extLst>
          </p:cNvPr>
          <p:cNvSpPr/>
          <p:nvPr/>
        </p:nvSpPr>
        <p:spPr>
          <a:xfrm rot="5400000">
            <a:off x="1263217" y="2846556"/>
            <a:ext cx="2675218" cy="2590447"/>
          </a:xfrm>
          <a:custGeom>
            <a:avLst/>
            <a:gdLst>
              <a:gd name="connsiteX0" fmla="*/ 1568292 w 3534918"/>
              <a:gd name="connsiteY0" fmla="*/ 188553 h 2182978"/>
              <a:gd name="connsiteX1" fmla="*/ 1964785 w 3534918"/>
              <a:gd name="connsiteY1" fmla="*/ 182334 h 2182978"/>
              <a:gd name="connsiteX2" fmla="*/ 1889220 w 3534918"/>
              <a:gd name="connsiteY2" fmla="*/ 363324 h 2182978"/>
              <a:gd name="connsiteX3" fmla="*/ 1870975 w 3534918"/>
              <a:gd name="connsiteY3" fmla="*/ 417120 h 2182978"/>
              <a:gd name="connsiteX4" fmla="*/ 1675578 w 3534918"/>
              <a:gd name="connsiteY4" fmla="*/ 417120 h 2182978"/>
              <a:gd name="connsiteX5" fmla="*/ 1652878 w 3534918"/>
              <a:gd name="connsiteY5" fmla="*/ 366434 h 2182978"/>
              <a:gd name="connsiteX6" fmla="*/ 1568292 w 3534918"/>
              <a:gd name="connsiteY6" fmla="*/ 188553 h 2182978"/>
              <a:gd name="connsiteX7" fmla="*/ 99 w 3534918"/>
              <a:gd name="connsiteY7" fmla="*/ 515291 h 2182978"/>
              <a:gd name="connsiteX8" fmla="*/ 4887 w 3534918"/>
              <a:gd name="connsiteY8" fmla="*/ 417379 h 2182978"/>
              <a:gd name="connsiteX9" fmla="*/ 3534429 w 3534918"/>
              <a:gd name="connsiteY9" fmla="*/ 417379 h 2182978"/>
              <a:gd name="connsiteX10" fmla="*/ 1762039 w 3534918"/>
              <a:gd name="connsiteY10" fmla="*/ 2182978 h 2182978"/>
              <a:gd name="connsiteX11" fmla="*/ 99 w 3534918"/>
              <a:gd name="connsiteY11" fmla="*/ 515291 h 2182978"/>
              <a:gd name="connsiteX0" fmla="*/ 1568292 w 3527701"/>
              <a:gd name="connsiteY0" fmla="*/ 188553 h 2182978"/>
              <a:gd name="connsiteX1" fmla="*/ 1964785 w 3527701"/>
              <a:gd name="connsiteY1" fmla="*/ 182334 h 2182978"/>
              <a:gd name="connsiteX2" fmla="*/ 1889220 w 3527701"/>
              <a:gd name="connsiteY2" fmla="*/ 363324 h 2182978"/>
              <a:gd name="connsiteX3" fmla="*/ 1870975 w 3527701"/>
              <a:gd name="connsiteY3" fmla="*/ 417120 h 2182978"/>
              <a:gd name="connsiteX4" fmla="*/ 1675578 w 3527701"/>
              <a:gd name="connsiteY4" fmla="*/ 417120 h 2182978"/>
              <a:gd name="connsiteX5" fmla="*/ 1652878 w 3527701"/>
              <a:gd name="connsiteY5" fmla="*/ 366434 h 2182978"/>
              <a:gd name="connsiteX6" fmla="*/ 1568292 w 3527701"/>
              <a:gd name="connsiteY6" fmla="*/ 188553 h 2182978"/>
              <a:gd name="connsiteX7" fmla="*/ 99 w 3527701"/>
              <a:gd name="connsiteY7" fmla="*/ 515291 h 2182978"/>
              <a:gd name="connsiteX8" fmla="*/ 4887 w 3527701"/>
              <a:gd name="connsiteY8" fmla="*/ 417379 h 2182978"/>
              <a:gd name="connsiteX9" fmla="*/ 3527205 w 3527701"/>
              <a:gd name="connsiteY9" fmla="*/ 417379 h 2182978"/>
              <a:gd name="connsiteX10" fmla="*/ 1762039 w 3527701"/>
              <a:gd name="connsiteY10" fmla="*/ 2182978 h 2182978"/>
              <a:gd name="connsiteX11" fmla="*/ 99 w 3527701"/>
              <a:gd name="connsiteY11" fmla="*/ 515291 h 2182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27701" h="2182978">
                <a:moveTo>
                  <a:pt x="1568292" y="188553"/>
                </a:moveTo>
                <a:cubicBezTo>
                  <a:pt x="1598354" y="-59189"/>
                  <a:pt x="1940943" y="-64373"/>
                  <a:pt x="1964785" y="182334"/>
                </a:cubicBezTo>
                <a:cubicBezTo>
                  <a:pt x="1975359" y="262359"/>
                  <a:pt x="1939287" y="309731"/>
                  <a:pt x="1889220" y="363324"/>
                </a:cubicBezTo>
                <a:cubicBezTo>
                  <a:pt x="1878992" y="381774"/>
                  <a:pt x="1867208" y="386230"/>
                  <a:pt x="1870975" y="417120"/>
                </a:cubicBezTo>
                <a:lnTo>
                  <a:pt x="1675578" y="417120"/>
                </a:lnTo>
                <a:cubicBezTo>
                  <a:pt x="1672677" y="384675"/>
                  <a:pt x="1669775" y="383329"/>
                  <a:pt x="1652878" y="366434"/>
                </a:cubicBezTo>
                <a:cubicBezTo>
                  <a:pt x="1621055" y="334092"/>
                  <a:pt x="1567463" y="286200"/>
                  <a:pt x="1568292" y="188553"/>
                </a:cubicBezTo>
                <a:close/>
                <a:moveTo>
                  <a:pt x="99" y="515291"/>
                </a:moveTo>
                <a:cubicBezTo>
                  <a:pt x="-435" y="479996"/>
                  <a:pt x="1189" y="447200"/>
                  <a:pt x="4887" y="417379"/>
                </a:cubicBezTo>
                <a:lnTo>
                  <a:pt x="3527205" y="417379"/>
                </a:lnTo>
                <a:cubicBezTo>
                  <a:pt x="3546017" y="1056712"/>
                  <a:pt x="3031019" y="2168485"/>
                  <a:pt x="1762039" y="2182978"/>
                </a:cubicBezTo>
                <a:cubicBezTo>
                  <a:pt x="501638" y="2136332"/>
                  <a:pt x="8106" y="1044717"/>
                  <a:pt x="99" y="51529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US" sz="1600">
              <a:solidFill>
                <a:prstClr val="white"/>
              </a:solidFill>
              <a:latin typeface="Slack-Lato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3B2A206-988A-40E3-B9B5-E9575F7EBDE4}"/>
              </a:ext>
            </a:extLst>
          </p:cNvPr>
          <p:cNvSpPr/>
          <p:nvPr/>
        </p:nvSpPr>
        <p:spPr>
          <a:xfrm>
            <a:off x="1277938" y="4414686"/>
            <a:ext cx="543772" cy="54377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600">
              <a:solidFill>
                <a:prstClr val="white"/>
              </a:solidFill>
              <a:latin typeface="Slack-Lato"/>
            </a:endParaRPr>
          </a:p>
        </p:txBody>
      </p:sp>
      <p:sp>
        <p:nvSpPr>
          <p:cNvPr id="16" name="Freeform 52">
            <a:extLst>
              <a:ext uri="{FF2B5EF4-FFF2-40B4-BE49-F238E27FC236}">
                <a16:creationId xmlns:a16="http://schemas.microsoft.com/office/drawing/2014/main" id="{AEFC62F3-0AF7-4176-AED9-F7D937AA9E70}"/>
              </a:ext>
            </a:extLst>
          </p:cNvPr>
          <p:cNvSpPr/>
          <p:nvPr/>
        </p:nvSpPr>
        <p:spPr>
          <a:xfrm rot="5400000">
            <a:off x="9192716" y="3555630"/>
            <a:ext cx="1026393" cy="1200918"/>
          </a:xfrm>
          <a:custGeom>
            <a:avLst/>
            <a:gdLst>
              <a:gd name="connsiteX0" fmla="*/ 0 w 1352889"/>
              <a:gd name="connsiteY0" fmla="*/ 1227932 h 1227932"/>
              <a:gd name="connsiteX1" fmla="*/ 2198 w 1352889"/>
              <a:gd name="connsiteY1" fmla="*/ 1226544 h 1227932"/>
              <a:gd name="connsiteX2" fmla="*/ 850 w 1352889"/>
              <a:gd name="connsiteY2" fmla="*/ 738441 h 1227932"/>
              <a:gd name="connsiteX3" fmla="*/ 434227 w 1352889"/>
              <a:gd name="connsiteY3" fmla="*/ 114902 h 1227932"/>
              <a:gd name="connsiteX4" fmla="*/ 735870 w 1352889"/>
              <a:gd name="connsiteY4" fmla="*/ 72709 h 1227932"/>
              <a:gd name="connsiteX5" fmla="*/ 1308794 w 1352889"/>
              <a:gd name="connsiteY5" fmla="*/ 642524 h 1227932"/>
              <a:gd name="connsiteX6" fmla="*/ 1313540 w 1352889"/>
              <a:gd name="connsiteY6" fmla="*/ 858333 h 1227932"/>
              <a:gd name="connsiteX7" fmla="*/ 1036822 w 1352889"/>
              <a:gd name="connsiteY7" fmla="*/ 1227932 h 1227932"/>
              <a:gd name="connsiteX8" fmla="*/ 779944 w 1352889"/>
              <a:gd name="connsiteY8" fmla="*/ 1227932 h 1227932"/>
              <a:gd name="connsiteX9" fmla="*/ 779784 w 1352889"/>
              <a:gd name="connsiteY9" fmla="*/ 1210901 h 1227932"/>
              <a:gd name="connsiteX10" fmla="*/ 798206 w 1352889"/>
              <a:gd name="connsiteY10" fmla="*/ 1175948 h 1227932"/>
              <a:gd name="connsiteX11" fmla="*/ 873771 w 1352889"/>
              <a:gd name="connsiteY11" fmla="*/ 994957 h 1227932"/>
              <a:gd name="connsiteX12" fmla="*/ 477278 w 1352889"/>
              <a:gd name="connsiteY12" fmla="*/ 1001177 h 1227932"/>
              <a:gd name="connsiteX13" fmla="*/ 561864 w 1352889"/>
              <a:gd name="connsiteY13" fmla="*/ 1179057 h 1227932"/>
              <a:gd name="connsiteX14" fmla="*/ 582169 w 1352889"/>
              <a:gd name="connsiteY14" fmla="*/ 1210512 h 1227932"/>
              <a:gd name="connsiteX15" fmla="*/ 584338 w 1352889"/>
              <a:gd name="connsiteY15" fmla="*/ 1227932 h 1227932"/>
              <a:gd name="connsiteX16" fmla="*/ 0 w 1352889"/>
              <a:gd name="connsiteY16" fmla="*/ 1227932 h 1227932"/>
              <a:gd name="connsiteX0" fmla="*/ 0 w 1352889"/>
              <a:gd name="connsiteY0" fmla="*/ 1227932 h 1227932"/>
              <a:gd name="connsiteX1" fmla="*/ 2198 w 1352889"/>
              <a:gd name="connsiteY1" fmla="*/ 1226544 h 1227932"/>
              <a:gd name="connsiteX2" fmla="*/ 850 w 1352889"/>
              <a:gd name="connsiteY2" fmla="*/ 738441 h 1227932"/>
              <a:gd name="connsiteX3" fmla="*/ 434227 w 1352889"/>
              <a:gd name="connsiteY3" fmla="*/ 114902 h 1227932"/>
              <a:gd name="connsiteX4" fmla="*/ 735870 w 1352889"/>
              <a:gd name="connsiteY4" fmla="*/ 72709 h 1227932"/>
              <a:gd name="connsiteX5" fmla="*/ 1308794 w 1352889"/>
              <a:gd name="connsiteY5" fmla="*/ 642524 h 1227932"/>
              <a:gd name="connsiteX6" fmla="*/ 1313540 w 1352889"/>
              <a:gd name="connsiteY6" fmla="*/ 858333 h 1227932"/>
              <a:gd name="connsiteX7" fmla="*/ 1025989 w 1352889"/>
              <a:gd name="connsiteY7" fmla="*/ 1227931 h 1227932"/>
              <a:gd name="connsiteX8" fmla="*/ 779944 w 1352889"/>
              <a:gd name="connsiteY8" fmla="*/ 1227932 h 1227932"/>
              <a:gd name="connsiteX9" fmla="*/ 779784 w 1352889"/>
              <a:gd name="connsiteY9" fmla="*/ 1210901 h 1227932"/>
              <a:gd name="connsiteX10" fmla="*/ 798206 w 1352889"/>
              <a:gd name="connsiteY10" fmla="*/ 1175948 h 1227932"/>
              <a:gd name="connsiteX11" fmla="*/ 873771 w 1352889"/>
              <a:gd name="connsiteY11" fmla="*/ 994957 h 1227932"/>
              <a:gd name="connsiteX12" fmla="*/ 477278 w 1352889"/>
              <a:gd name="connsiteY12" fmla="*/ 1001177 h 1227932"/>
              <a:gd name="connsiteX13" fmla="*/ 561864 w 1352889"/>
              <a:gd name="connsiteY13" fmla="*/ 1179057 h 1227932"/>
              <a:gd name="connsiteX14" fmla="*/ 582169 w 1352889"/>
              <a:gd name="connsiteY14" fmla="*/ 1210512 h 1227932"/>
              <a:gd name="connsiteX15" fmla="*/ 584338 w 1352889"/>
              <a:gd name="connsiteY15" fmla="*/ 1227932 h 1227932"/>
              <a:gd name="connsiteX16" fmla="*/ 0 w 1352889"/>
              <a:gd name="connsiteY16" fmla="*/ 1227932 h 1227932"/>
              <a:gd name="connsiteX0" fmla="*/ 0 w 1352889"/>
              <a:gd name="connsiteY0" fmla="*/ 1227932 h 1227932"/>
              <a:gd name="connsiteX1" fmla="*/ 2198 w 1352889"/>
              <a:gd name="connsiteY1" fmla="*/ 1226544 h 1227932"/>
              <a:gd name="connsiteX2" fmla="*/ 850 w 1352889"/>
              <a:gd name="connsiteY2" fmla="*/ 738441 h 1227932"/>
              <a:gd name="connsiteX3" fmla="*/ 434227 w 1352889"/>
              <a:gd name="connsiteY3" fmla="*/ 114902 h 1227932"/>
              <a:gd name="connsiteX4" fmla="*/ 735870 w 1352889"/>
              <a:gd name="connsiteY4" fmla="*/ 72709 h 1227932"/>
              <a:gd name="connsiteX5" fmla="*/ 1308794 w 1352889"/>
              <a:gd name="connsiteY5" fmla="*/ 642524 h 1227932"/>
              <a:gd name="connsiteX6" fmla="*/ 1313540 w 1352889"/>
              <a:gd name="connsiteY6" fmla="*/ 858333 h 1227932"/>
              <a:gd name="connsiteX7" fmla="*/ 1025989 w 1352889"/>
              <a:gd name="connsiteY7" fmla="*/ 1227931 h 1227932"/>
              <a:gd name="connsiteX8" fmla="*/ 779944 w 1352889"/>
              <a:gd name="connsiteY8" fmla="*/ 1227932 h 1227932"/>
              <a:gd name="connsiteX9" fmla="*/ 779784 w 1352889"/>
              <a:gd name="connsiteY9" fmla="*/ 1210901 h 1227932"/>
              <a:gd name="connsiteX10" fmla="*/ 798206 w 1352889"/>
              <a:gd name="connsiteY10" fmla="*/ 1175948 h 1227932"/>
              <a:gd name="connsiteX11" fmla="*/ 873771 w 1352889"/>
              <a:gd name="connsiteY11" fmla="*/ 994957 h 1227932"/>
              <a:gd name="connsiteX12" fmla="*/ 477278 w 1352889"/>
              <a:gd name="connsiteY12" fmla="*/ 1001177 h 1227932"/>
              <a:gd name="connsiteX13" fmla="*/ 567285 w 1352889"/>
              <a:gd name="connsiteY13" fmla="*/ 1170930 h 1227932"/>
              <a:gd name="connsiteX14" fmla="*/ 582169 w 1352889"/>
              <a:gd name="connsiteY14" fmla="*/ 1210512 h 1227932"/>
              <a:gd name="connsiteX15" fmla="*/ 584338 w 1352889"/>
              <a:gd name="connsiteY15" fmla="*/ 1227932 h 1227932"/>
              <a:gd name="connsiteX16" fmla="*/ 0 w 1352889"/>
              <a:gd name="connsiteY16" fmla="*/ 1227932 h 1227932"/>
              <a:gd name="connsiteX0" fmla="*/ 0 w 1352889"/>
              <a:gd name="connsiteY0" fmla="*/ 1227932 h 1227932"/>
              <a:gd name="connsiteX1" fmla="*/ 2198 w 1352889"/>
              <a:gd name="connsiteY1" fmla="*/ 1226544 h 1227932"/>
              <a:gd name="connsiteX2" fmla="*/ 850 w 1352889"/>
              <a:gd name="connsiteY2" fmla="*/ 738441 h 1227932"/>
              <a:gd name="connsiteX3" fmla="*/ 434227 w 1352889"/>
              <a:gd name="connsiteY3" fmla="*/ 114902 h 1227932"/>
              <a:gd name="connsiteX4" fmla="*/ 735870 w 1352889"/>
              <a:gd name="connsiteY4" fmla="*/ 72709 h 1227932"/>
              <a:gd name="connsiteX5" fmla="*/ 1308794 w 1352889"/>
              <a:gd name="connsiteY5" fmla="*/ 642524 h 1227932"/>
              <a:gd name="connsiteX6" fmla="*/ 1313540 w 1352889"/>
              <a:gd name="connsiteY6" fmla="*/ 858333 h 1227932"/>
              <a:gd name="connsiteX7" fmla="*/ 1025989 w 1352889"/>
              <a:gd name="connsiteY7" fmla="*/ 1227931 h 1227932"/>
              <a:gd name="connsiteX8" fmla="*/ 779944 w 1352889"/>
              <a:gd name="connsiteY8" fmla="*/ 1227932 h 1227932"/>
              <a:gd name="connsiteX9" fmla="*/ 779784 w 1352889"/>
              <a:gd name="connsiteY9" fmla="*/ 1210901 h 1227932"/>
              <a:gd name="connsiteX10" fmla="*/ 798206 w 1352889"/>
              <a:gd name="connsiteY10" fmla="*/ 1175948 h 1227932"/>
              <a:gd name="connsiteX11" fmla="*/ 873771 w 1352889"/>
              <a:gd name="connsiteY11" fmla="*/ 994957 h 1227932"/>
              <a:gd name="connsiteX12" fmla="*/ 485407 w 1352889"/>
              <a:gd name="connsiteY12" fmla="*/ 1001176 h 1227932"/>
              <a:gd name="connsiteX13" fmla="*/ 567285 w 1352889"/>
              <a:gd name="connsiteY13" fmla="*/ 1170930 h 1227932"/>
              <a:gd name="connsiteX14" fmla="*/ 582169 w 1352889"/>
              <a:gd name="connsiteY14" fmla="*/ 1210512 h 1227932"/>
              <a:gd name="connsiteX15" fmla="*/ 584338 w 1352889"/>
              <a:gd name="connsiteY15" fmla="*/ 1227932 h 1227932"/>
              <a:gd name="connsiteX16" fmla="*/ 0 w 1352889"/>
              <a:gd name="connsiteY16" fmla="*/ 1227932 h 1227932"/>
              <a:gd name="connsiteX0" fmla="*/ 0 w 1352889"/>
              <a:gd name="connsiteY0" fmla="*/ 1227932 h 1227932"/>
              <a:gd name="connsiteX1" fmla="*/ 2198 w 1352889"/>
              <a:gd name="connsiteY1" fmla="*/ 1226544 h 1227932"/>
              <a:gd name="connsiteX2" fmla="*/ 850 w 1352889"/>
              <a:gd name="connsiteY2" fmla="*/ 738441 h 1227932"/>
              <a:gd name="connsiteX3" fmla="*/ 434227 w 1352889"/>
              <a:gd name="connsiteY3" fmla="*/ 114902 h 1227932"/>
              <a:gd name="connsiteX4" fmla="*/ 735870 w 1352889"/>
              <a:gd name="connsiteY4" fmla="*/ 72709 h 1227932"/>
              <a:gd name="connsiteX5" fmla="*/ 1308794 w 1352889"/>
              <a:gd name="connsiteY5" fmla="*/ 642524 h 1227932"/>
              <a:gd name="connsiteX6" fmla="*/ 1313540 w 1352889"/>
              <a:gd name="connsiteY6" fmla="*/ 858333 h 1227932"/>
              <a:gd name="connsiteX7" fmla="*/ 1025989 w 1352889"/>
              <a:gd name="connsiteY7" fmla="*/ 1227931 h 1227932"/>
              <a:gd name="connsiteX8" fmla="*/ 779944 w 1352889"/>
              <a:gd name="connsiteY8" fmla="*/ 1227932 h 1227932"/>
              <a:gd name="connsiteX9" fmla="*/ 779784 w 1352889"/>
              <a:gd name="connsiteY9" fmla="*/ 1210901 h 1227932"/>
              <a:gd name="connsiteX10" fmla="*/ 798206 w 1352889"/>
              <a:gd name="connsiteY10" fmla="*/ 1175948 h 1227932"/>
              <a:gd name="connsiteX11" fmla="*/ 873771 w 1352889"/>
              <a:gd name="connsiteY11" fmla="*/ 994957 h 1227932"/>
              <a:gd name="connsiteX12" fmla="*/ 485407 w 1352889"/>
              <a:gd name="connsiteY12" fmla="*/ 1001176 h 1227932"/>
              <a:gd name="connsiteX13" fmla="*/ 567285 w 1352889"/>
              <a:gd name="connsiteY13" fmla="*/ 1170930 h 1227932"/>
              <a:gd name="connsiteX14" fmla="*/ 587590 w 1352889"/>
              <a:gd name="connsiteY14" fmla="*/ 1205093 h 1227932"/>
              <a:gd name="connsiteX15" fmla="*/ 584338 w 1352889"/>
              <a:gd name="connsiteY15" fmla="*/ 1227932 h 1227932"/>
              <a:gd name="connsiteX16" fmla="*/ 0 w 1352889"/>
              <a:gd name="connsiteY16" fmla="*/ 1227932 h 1227932"/>
              <a:gd name="connsiteX0" fmla="*/ 0 w 1352889"/>
              <a:gd name="connsiteY0" fmla="*/ 1227932 h 1227932"/>
              <a:gd name="connsiteX1" fmla="*/ 2198 w 1352889"/>
              <a:gd name="connsiteY1" fmla="*/ 1226544 h 1227932"/>
              <a:gd name="connsiteX2" fmla="*/ 850 w 1352889"/>
              <a:gd name="connsiteY2" fmla="*/ 738441 h 1227932"/>
              <a:gd name="connsiteX3" fmla="*/ 434227 w 1352889"/>
              <a:gd name="connsiteY3" fmla="*/ 114902 h 1227932"/>
              <a:gd name="connsiteX4" fmla="*/ 735870 w 1352889"/>
              <a:gd name="connsiteY4" fmla="*/ 72709 h 1227932"/>
              <a:gd name="connsiteX5" fmla="*/ 1308794 w 1352889"/>
              <a:gd name="connsiteY5" fmla="*/ 642524 h 1227932"/>
              <a:gd name="connsiteX6" fmla="*/ 1313540 w 1352889"/>
              <a:gd name="connsiteY6" fmla="*/ 858333 h 1227932"/>
              <a:gd name="connsiteX7" fmla="*/ 1025989 w 1352889"/>
              <a:gd name="connsiteY7" fmla="*/ 1227931 h 1227932"/>
              <a:gd name="connsiteX8" fmla="*/ 779944 w 1352889"/>
              <a:gd name="connsiteY8" fmla="*/ 1227932 h 1227932"/>
              <a:gd name="connsiteX9" fmla="*/ 779784 w 1352889"/>
              <a:gd name="connsiteY9" fmla="*/ 1210901 h 1227932"/>
              <a:gd name="connsiteX10" fmla="*/ 798206 w 1352889"/>
              <a:gd name="connsiteY10" fmla="*/ 1175948 h 1227932"/>
              <a:gd name="connsiteX11" fmla="*/ 873771 w 1352889"/>
              <a:gd name="connsiteY11" fmla="*/ 994957 h 1227932"/>
              <a:gd name="connsiteX12" fmla="*/ 485407 w 1352889"/>
              <a:gd name="connsiteY12" fmla="*/ 1001176 h 1227932"/>
              <a:gd name="connsiteX13" fmla="*/ 567285 w 1352889"/>
              <a:gd name="connsiteY13" fmla="*/ 1170930 h 1227932"/>
              <a:gd name="connsiteX14" fmla="*/ 587590 w 1352889"/>
              <a:gd name="connsiteY14" fmla="*/ 1205093 h 1227932"/>
              <a:gd name="connsiteX15" fmla="*/ 592468 w 1352889"/>
              <a:gd name="connsiteY15" fmla="*/ 1227931 h 1227932"/>
              <a:gd name="connsiteX16" fmla="*/ 0 w 1352889"/>
              <a:gd name="connsiteY16" fmla="*/ 1227932 h 1227932"/>
              <a:gd name="connsiteX0" fmla="*/ 591618 w 1352039"/>
              <a:gd name="connsiteY0" fmla="*/ 1227931 h 1227932"/>
              <a:gd name="connsiteX1" fmla="*/ 1348 w 1352039"/>
              <a:gd name="connsiteY1" fmla="*/ 1226544 h 1227932"/>
              <a:gd name="connsiteX2" fmla="*/ 0 w 1352039"/>
              <a:gd name="connsiteY2" fmla="*/ 738441 h 1227932"/>
              <a:gd name="connsiteX3" fmla="*/ 433377 w 1352039"/>
              <a:gd name="connsiteY3" fmla="*/ 114902 h 1227932"/>
              <a:gd name="connsiteX4" fmla="*/ 735020 w 1352039"/>
              <a:gd name="connsiteY4" fmla="*/ 72709 h 1227932"/>
              <a:gd name="connsiteX5" fmla="*/ 1307944 w 1352039"/>
              <a:gd name="connsiteY5" fmla="*/ 642524 h 1227932"/>
              <a:gd name="connsiteX6" fmla="*/ 1312690 w 1352039"/>
              <a:gd name="connsiteY6" fmla="*/ 858333 h 1227932"/>
              <a:gd name="connsiteX7" fmla="*/ 1025139 w 1352039"/>
              <a:gd name="connsiteY7" fmla="*/ 1227931 h 1227932"/>
              <a:gd name="connsiteX8" fmla="*/ 779094 w 1352039"/>
              <a:gd name="connsiteY8" fmla="*/ 1227932 h 1227932"/>
              <a:gd name="connsiteX9" fmla="*/ 778934 w 1352039"/>
              <a:gd name="connsiteY9" fmla="*/ 1210901 h 1227932"/>
              <a:gd name="connsiteX10" fmla="*/ 797356 w 1352039"/>
              <a:gd name="connsiteY10" fmla="*/ 1175948 h 1227932"/>
              <a:gd name="connsiteX11" fmla="*/ 872921 w 1352039"/>
              <a:gd name="connsiteY11" fmla="*/ 994957 h 1227932"/>
              <a:gd name="connsiteX12" fmla="*/ 484557 w 1352039"/>
              <a:gd name="connsiteY12" fmla="*/ 1001176 h 1227932"/>
              <a:gd name="connsiteX13" fmla="*/ 566435 w 1352039"/>
              <a:gd name="connsiteY13" fmla="*/ 1170930 h 1227932"/>
              <a:gd name="connsiteX14" fmla="*/ 586740 w 1352039"/>
              <a:gd name="connsiteY14" fmla="*/ 1205093 h 1227932"/>
              <a:gd name="connsiteX15" fmla="*/ 591618 w 1352039"/>
              <a:gd name="connsiteY15" fmla="*/ 1227931 h 1227932"/>
              <a:gd name="connsiteX0" fmla="*/ 593038 w 1353459"/>
              <a:gd name="connsiteY0" fmla="*/ 1227931 h 1227932"/>
              <a:gd name="connsiteX1" fmla="*/ 59 w 1353459"/>
              <a:gd name="connsiteY1" fmla="*/ 1226544 h 1227932"/>
              <a:gd name="connsiteX2" fmla="*/ 1420 w 1353459"/>
              <a:gd name="connsiteY2" fmla="*/ 738441 h 1227932"/>
              <a:gd name="connsiteX3" fmla="*/ 434797 w 1353459"/>
              <a:gd name="connsiteY3" fmla="*/ 114902 h 1227932"/>
              <a:gd name="connsiteX4" fmla="*/ 736440 w 1353459"/>
              <a:gd name="connsiteY4" fmla="*/ 72709 h 1227932"/>
              <a:gd name="connsiteX5" fmla="*/ 1309364 w 1353459"/>
              <a:gd name="connsiteY5" fmla="*/ 642524 h 1227932"/>
              <a:gd name="connsiteX6" fmla="*/ 1314110 w 1353459"/>
              <a:gd name="connsiteY6" fmla="*/ 858333 h 1227932"/>
              <a:gd name="connsiteX7" fmla="*/ 1026559 w 1353459"/>
              <a:gd name="connsiteY7" fmla="*/ 1227931 h 1227932"/>
              <a:gd name="connsiteX8" fmla="*/ 780514 w 1353459"/>
              <a:gd name="connsiteY8" fmla="*/ 1227932 h 1227932"/>
              <a:gd name="connsiteX9" fmla="*/ 780354 w 1353459"/>
              <a:gd name="connsiteY9" fmla="*/ 1210901 h 1227932"/>
              <a:gd name="connsiteX10" fmla="*/ 798776 w 1353459"/>
              <a:gd name="connsiteY10" fmla="*/ 1175948 h 1227932"/>
              <a:gd name="connsiteX11" fmla="*/ 874341 w 1353459"/>
              <a:gd name="connsiteY11" fmla="*/ 994957 h 1227932"/>
              <a:gd name="connsiteX12" fmla="*/ 485977 w 1353459"/>
              <a:gd name="connsiteY12" fmla="*/ 1001176 h 1227932"/>
              <a:gd name="connsiteX13" fmla="*/ 567855 w 1353459"/>
              <a:gd name="connsiteY13" fmla="*/ 1170930 h 1227932"/>
              <a:gd name="connsiteX14" fmla="*/ 588160 w 1353459"/>
              <a:gd name="connsiteY14" fmla="*/ 1205093 h 1227932"/>
              <a:gd name="connsiteX15" fmla="*/ 593038 w 1353459"/>
              <a:gd name="connsiteY15" fmla="*/ 1227931 h 1227932"/>
              <a:gd name="connsiteX0" fmla="*/ 593038 w 1353459"/>
              <a:gd name="connsiteY0" fmla="*/ 1227931 h 1227932"/>
              <a:gd name="connsiteX1" fmla="*/ 59 w 1353459"/>
              <a:gd name="connsiteY1" fmla="*/ 1226544 h 1227932"/>
              <a:gd name="connsiteX2" fmla="*/ 1420 w 1353459"/>
              <a:gd name="connsiteY2" fmla="*/ 738441 h 1227932"/>
              <a:gd name="connsiteX3" fmla="*/ 434797 w 1353459"/>
              <a:gd name="connsiteY3" fmla="*/ 114902 h 1227932"/>
              <a:gd name="connsiteX4" fmla="*/ 736440 w 1353459"/>
              <a:gd name="connsiteY4" fmla="*/ 72709 h 1227932"/>
              <a:gd name="connsiteX5" fmla="*/ 1309364 w 1353459"/>
              <a:gd name="connsiteY5" fmla="*/ 642524 h 1227932"/>
              <a:gd name="connsiteX6" fmla="*/ 1314110 w 1353459"/>
              <a:gd name="connsiteY6" fmla="*/ 858333 h 1227932"/>
              <a:gd name="connsiteX7" fmla="*/ 1026559 w 1353459"/>
              <a:gd name="connsiteY7" fmla="*/ 1227931 h 1227932"/>
              <a:gd name="connsiteX8" fmla="*/ 780514 w 1353459"/>
              <a:gd name="connsiteY8" fmla="*/ 1227932 h 1227932"/>
              <a:gd name="connsiteX9" fmla="*/ 780354 w 1353459"/>
              <a:gd name="connsiteY9" fmla="*/ 1210901 h 1227932"/>
              <a:gd name="connsiteX10" fmla="*/ 798776 w 1353459"/>
              <a:gd name="connsiteY10" fmla="*/ 1175948 h 1227932"/>
              <a:gd name="connsiteX11" fmla="*/ 874341 w 1353459"/>
              <a:gd name="connsiteY11" fmla="*/ 994957 h 1227932"/>
              <a:gd name="connsiteX12" fmla="*/ 485977 w 1353459"/>
              <a:gd name="connsiteY12" fmla="*/ 1001176 h 1227932"/>
              <a:gd name="connsiteX13" fmla="*/ 567855 w 1353459"/>
              <a:gd name="connsiteY13" fmla="*/ 1170930 h 1227932"/>
              <a:gd name="connsiteX14" fmla="*/ 588160 w 1353459"/>
              <a:gd name="connsiteY14" fmla="*/ 1205093 h 1227932"/>
              <a:gd name="connsiteX15" fmla="*/ 593038 w 1353459"/>
              <a:gd name="connsiteY15" fmla="*/ 1227931 h 1227932"/>
              <a:gd name="connsiteX0" fmla="*/ 593038 w 1353459"/>
              <a:gd name="connsiteY0" fmla="*/ 1229095 h 1229096"/>
              <a:gd name="connsiteX1" fmla="*/ 59 w 1353459"/>
              <a:gd name="connsiteY1" fmla="*/ 1227708 h 1229096"/>
              <a:gd name="connsiteX2" fmla="*/ 1420 w 1353459"/>
              <a:gd name="connsiteY2" fmla="*/ 739605 h 1229096"/>
              <a:gd name="connsiteX3" fmla="*/ 434797 w 1353459"/>
              <a:gd name="connsiteY3" fmla="*/ 116066 h 1229096"/>
              <a:gd name="connsiteX4" fmla="*/ 736440 w 1353459"/>
              <a:gd name="connsiteY4" fmla="*/ 73873 h 1229096"/>
              <a:gd name="connsiteX5" fmla="*/ 1309364 w 1353459"/>
              <a:gd name="connsiteY5" fmla="*/ 643688 h 1229096"/>
              <a:gd name="connsiteX6" fmla="*/ 1314110 w 1353459"/>
              <a:gd name="connsiteY6" fmla="*/ 859497 h 1229096"/>
              <a:gd name="connsiteX7" fmla="*/ 1026559 w 1353459"/>
              <a:gd name="connsiteY7" fmla="*/ 1229095 h 1229096"/>
              <a:gd name="connsiteX8" fmla="*/ 780514 w 1353459"/>
              <a:gd name="connsiteY8" fmla="*/ 1229096 h 1229096"/>
              <a:gd name="connsiteX9" fmla="*/ 780354 w 1353459"/>
              <a:gd name="connsiteY9" fmla="*/ 1212065 h 1229096"/>
              <a:gd name="connsiteX10" fmla="*/ 798776 w 1353459"/>
              <a:gd name="connsiteY10" fmla="*/ 1177112 h 1229096"/>
              <a:gd name="connsiteX11" fmla="*/ 874341 w 1353459"/>
              <a:gd name="connsiteY11" fmla="*/ 996121 h 1229096"/>
              <a:gd name="connsiteX12" fmla="*/ 485977 w 1353459"/>
              <a:gd name="connsiteY12" fmla="*/ 1002340 h 1229096"/>
              <a:gd name="connsiteX13" fmla="*/ 567855 w 1353459"/>
              <a:gd name="connsiteY13" fmla="*/ 1172094 h 1229096"/>
              <a:gd name="connsiteX14" fmla="*/ 588160 w 1353459"/>
              <a:gd name="connsiteY14" fmla="*/ 1206257 h 1229096"/>
              <a:gd name="connsiteX15" fmla="*/ 593038 w 1353459"/>
              <a:gd name="connsiteY15" fmla="*/ 1229095 h 1229096"/>
              <a:gd name="connsiteX0" fmla="*/ 593038 w 1353459"/>
              <a:gd name="connsiteY0" fmla="*/ 1220670 h 1220671"/>
              <a:gd name="connsiteX1" fmla="*/ 59 w 1353459"/>
              <a:gd name="connsiteY1" fmla="*/ 1219283 h 1220671"/>
              <a:gd name="connsiteX2" fmla="*/ 1420 w 1353459"/>
              <a:gd name="connsiteY2" fmla="*/ 731180 h 1220671"/>
              <a:gd name="connsiteX3" fmla="*/ 434797 w 1353459"/>
              <a:gd name="connsiteY3" fmla="*/ 107641 h 1220671"/>
              <a:gd name="connsiteX4" fmla="*/ 736440 w 1353459"/>
              <a:gd name="connsiteY4" fmla="*/ 65448 h 1220671"/>
              <a:gd name="connsiteX5" fmla="*/ 1309364 w 1353459"/>
              <a:gd name="connsiteY5" fmla="*/ 635263 h 1220671"/>
              <a:gd name="connsiteX6" fmla="*/ 1314110 w 1353459"/>
              <a:gd name="connsiteY6" fmla="*/ 851072 h 1220671"/>
              <a:gd name="connsiteX7" fmla="*/ 1026559 w 1353459"/>
              <a:gd name="connsiteY7" fmla="*/ 1220670 h 1220671"/>
              <a:gd name="connsiteX8" fmla="*/ 780514 w 1353459"/>
              <a:gd name="connsiteY8" fmla="*/ 1220671 h 1220671"/>
              <a:gd name="connsiteX9" fmla="*/ 780354 w 1353459"/>
              <a:gd name="connsiteY9" fmla="*/ 1203640 h 1220671"/>
              <a:gd name="connsiteX10" fmla="*/ 798776 w 1353459"/>
              <a:gd name="connsiteY10" fmla="*/ 1168687 h 1220671"/>
              <a:gd name="connsiteX11" fmla="*/ 874341 w 1353459"/>
              <a:gd name="connsiteY11" fmla="*/ 987696 h 1220671"/>
              <a:gd name="connsiteX12" fmla="*/ 485977 w 1353459"/>
              <a:gd name="connsiteY12" fmla="*/ 993915 h 1220671"/>
              <a:gd name="connsiteX13" fmla="*/ 567855 w 1353459"/>
              <a:gd name="connsiteY13" fmla="*/ 1163669 h 1220671"/>
              <a:gd name="connsiteX14" fmla="*/ 588160 w 1353459"/>
              <a:gd name="connsiteY14" fmla="*/ 1197832 h 1220671"/>
              <a:gd name="connsiteX15" fmla="*/ 593038 w 1353459"/>
              <a:gd name="connsiteY15" fmla="*/ 1220670 h 1220671"/>
              <a:gd name="connsiteX0" fmla="*/ 593038 w 1353459"/>
              <a:gd name="connsiteY0" fmla="*/ 1229095 h 1229096"/>
              <a:gd name="connsiteX1" fmla="*/ 59 w 1353459"/>
              <a:gd name="connsiteY1" fmla="*/ 1227708 h 1229096"/>
              <a:gd name="connsiteX2" fmla="*/ 1420 w 1353459"/>
              <a:gd name="connsiteY2" fmla="*/ 739605 h 1229096"/>
              <a:gd name="connsiteX3" fmla="*/ 434797 w 1353459"/>
              <a:gd name="connsiteY3" fmla="*/ 116066 h 1229096"/>
              <a:gd name="connsiteX4" fmla="*/ 736440 w 1353459"/>
              <a:gd name="connsiteY4" fmla="*/ 73873 h 1229096"/>
              <a:gd name="connsiteX5" fmla="*/ 1309364 w 1353459"/>
              <a:gd name="connsiteY5" fmla="*/ 643688 h 1229096"/>
              <a:gd name="connsiteX6" fmla="*/ 1314110 w 1353459"/>
              <a:gd name="connsiteY6" fmla="*/ 859497 h 1229096"/>
              <a:gd name="connsiteX7" fmla="*/ 1026559 w 1353459"/>
              <a:gd name="connsiteY7" fmla="*/ 1229095 h 1229096"/>
              <a:gd name="connsiteX8" fmla="*/ 780514 w 1353459"/>
              <a:gd name="connsiteY8" fmla="*/ 1229096 h 1229096"/>
              <a:gd name="connsiteX9" fmla="*/ 780354 w 1353459"/>
              <a:gd name="connsiteY9" fmla="*/ 1212065 h 1229096"/>
              <a:gd name="connsiteX10" fmla="*/ 798776 w 1353459"/>
              <a:gd name="connsiteY10" fmla="*/ 1177112 h 1229096"/>
              <a:gd name="connsiteX11" fmla="*/ 874341 w 1353459"/>
              <a:gd name="connsiteY11" fmla="*/ 996121 h 1229096"/>
              <a:gd name="connsiteX12" fmla="*/ 485977 w 1353459"/>
              <a:gd name="connsiteY12" fmla="*/ 1002340 h 1229096"/>
              <a:gd name="connsiteX13" fmla="*/ 567855 w 1353459"/>
              <a:gd name="connsiteY13" fmla="*/ 1172094 h 1229096"/>
              <a:gd name="connsiteX14" fmla="*/ 588160 w 1353459"/>
              <a:gd name="connsiteY14" fmla="*/ 1206257 h 1229096"/>
              <a:gd name="connsiteX15" fmla="*/ 593038 w 1353459"/>
              <a:gd name="connsiteY15" fmla="*/ 1229095 h 1229096"/>
              <a:gd name="connsiteX0" fmla="*/ 593038 w 1353459"/>
              <a:gd name="connsiteY0" fmla="*/ 1229095 h 1229096"/>
              <a:gd name="connsiteX1" fmla="*/ 59 w 1353459"/>
              <a:gd name="connsiteY1" fmla="*/ 1227708 h 1229096"/>
              <a:gd name="connsiteX2" fmla="*/ 1420 w 1353459"/>
              <a:gd name="connsiteY2" fmla="*/ 739605 h 1229096"/>
              <a:gd name="connsiteX3" fmla="*/ 434797 w 1353459"/>
              <a:gd name="connsiteY3" fmla="*/ 116066 h 1229096"/>
              <a:gd name="connsiteX4" fmla="*/ 736440 w 1353459"/>
              <a:gd name="connsiteY4" fmla="*/ 73873 h 1229096"/>
              <a:gd name="connsiteX5" fmla="*/ 1309364 w 1353459"/>
              <a:gd name="connsiteY5" fmla="*/ 643688 h 1229096"/>
              <a:gd name="connsiteX6" fmla="*/ 1314110 w 1353459"/>
              <a:gd name="connsiteY6" fmla="*/ 859497 h 1229096"/>
              <a:gd name="connsiteX7" fmla="*/ 1026559 w 1353459"/>
              <a:gd name="connsiteY7" fmla="*/ 1229095 h 1229096"/>
              <a:gd name="connsiteX8" fmla="*/ 780514 w 1353459"/>
              <a:gd name="connsiteY8" fmla="*/ 1229096 h 1229096"/>
              <a:gd name="connsiteX9" fmla="*/ 780354 w 1353459"/>
              <a:gd name="connsiteY9" fmla="*/ 1212065 h 1229096"/>
              <a:gd name="connsiteX10" fmla="*/ 798776 w 1353459"/>
              <a:gd name="connsiteY10" fmla="*/ 1177112 h 1229096"/>
              <a:gd name="connsiteX11" fmla="*/ 874341 w 1353459"/>
              <a:gd name="connsiteY11" fmla="*/ 996121 h 1229096"/>
              <a:gd name="connsiteX12" fmla="*/ 485977 w 1353459"/>
              <a:gd name="connsiteY12" fmla="*/ 1002340 h 1229096"/>
              <a:gd name="connsiteX13" fmla="*/ 567855 w 1353459"/>
              <a:gd name="connsiteY13" fmla="*/ 1172094 h 1229096"/>
              <a:gd name="connsiteX14" fmla="*/ 588160 w 1353459"/>
              <a:gd name="connsiteY14" fmla="*/ 1206257 h 1229096"/>
              <a:gd name="connsiteX15" fmla="*/ 593038 w 1353459"/>
              <a:gd name="connsiteY15" fmla="*/ 1229095 h 1229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53459" h="1229096">
                <a:moveTo>
                  <a:pt x="593038" y="1229095"/>
                </a:moveTo>
                <a:lnTo>
                  <a:pt x="59" y="1227708"/>
                </a:lnTo>
                <a:cubicBezTo>
                  <a:pt x="-390" y="1065007"/>
                  <a:pt x="1869" y="902306"/>
                  <a:pt x="1420" y="739605"/>
                </a:cubicBezTo>
                <a:cubicBezTo>
                  <a:pt x="4894" y="631051"/>
                  <a:pt x="330835" y="247212"/>
                  <a:pt x="434797" y="116066"/>
                </a:cubicBezTo>
                <a:cubicBezTo>
                  <a:pt x="472958" y="65182"/>
                  <a:pt x="579847" y="-91483"/>
                  <a:pt x="736440" y="73873"/>
                </a:cubicBezTo>
                <a:lnTo>
                  <a:pt x="1309364" y="643688"/>
                </a:lnTo>
                <a:cubicBezTo>
                  <a:pt x="1385108" y="728801"/>
                  <a:pt x="1347230" y="817811"/>
                  <a:pt x="1314110" y="859497"/>
                </a:cubicBezTo>
                <a:lnTo>
                  <a:pt x="1026559" y="1229095"/>
                </a:lnTo>
                <a:lnTo>
                  <a:pt x="780514" y="1229096"/>
                </a:lnTo>
                <a:cubicBezTo>
                  <a:pt x="780461" y="1223419"/>
                  <a:pt x="780407" y="1217742"/>
                  <a:pt x="780354" y="1212065"/>
                </a:cubicBezTo>
                <a:cubicBezTo>
                  <a:pt x="782559" y="1196916"/>
                  <a:pt x="791105" y="1190950"/>
                  <a:pt x="798776" y="1177112"/>
                </a:cubicBezTo>
                <a:cubicBezTo>
                  <a:pt x="848843" y="1123519"/>
                  <a:pt x="884915" y="1076147"/>
                  <a:pt x="874341" y="996121"/>
                </a:cubicBezTo>
                <a:cubicBezTo>
                  <a:pt x="850499" y="749414"/>
                  <a:pt x="516039" y="754598"/>
                  <a:pt x="485977" y="1002340"/>
                </a:cubicBezTo>
                <a:cubicBezTo>
                  <a:pt x="485148" y="1099986"/>
                  <a:pt x="536032" y="1139752"/>
                  <a:pt x="567855" y="1172094"/>
                </a:cubicBezTo>
                <a:cubicBezTo>
                  <a:pt x="580528" y="1184766"/>
                  <a:pt x="585328" y="1191399"/>
                  <a:pt x="588160" y="1206257"/>
                </a:cubicBezTo>
                <a:lnTo>
                  <a:pt x="593038" y="1229095"/>
                </a:lnTo>
                <a:close/>
              </a:path>
            </a:pathLst>
          </a:custGeom>
          <a:solidFill>
            <a:srgbClr val="198B9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US" sz="1600" dirty="0">
              <a:solidFill>
                <a:prstClr val="white"/>
              </a:solidFill>
              <a:latin typeface="Slack-Lato"/>
            </a:endParaRPr>
          </a:p>
        </p:txBody>
      </p:sp>
      <p:sp>
        <p:nvSpPr>
          <p:cNvPr id="17" name="Freeform 41">
            <a:extLst>
              <a:ext uri="{FF2B5EF4-FFF2-40B4-BE49-F238E27FC236}">
                <a16:creationId xmlns:a16="http://schemas.microsoft.com/office/drawing/2014/main" id="{C9A23990-CA5D-42C5-A737-689E26057084}"/>
              </a:ext>
            </a:extLst>
          </p:cNvPr>
          <p:cNvSpPr/>
          <p:nvPr/>
        </p:nvSpPr>
        <p:spPr>
          <a:xfrm rot="5400000">
            <a:off x="5082543" y="3237247"/>
            <a:ext cx="1622856" cy="1782444"/>
          </a:xfrm>
          <a:custGeom>
            <a:avLst/>
            <a:gdLst>
              <a:gd name="connsiteX0" fmla="*/ 0 w 2297159"/>
              <a:gd name="connsiteY0" fmla="*/ 1895652 h 1898827"/>
              <a:gd name="connsiteX1" fmla="*/ 471533 w 2297159"/>
              <a:gd name="connsiteY1" fmla="*/ 1607521 h 1898827"/>
              <a:gd name="connsiteX2" fmla="*/ 465931 w 2297159"/>
              <a:gd name="connsiteY2" fmla="*/ 412134 h 1898827"/>
              <a:gd name="connsiteX3" fmla="*/ 1045776 w 2297159"/>
              <a:gd name="connsiteY3" fmla="*/ 412480 h 1898827"/>
              <a:gd name="connsiteX4" fmla="*/ 1043959 w 2297159"/>
              <a:gd name="connsiteY4" fmla="*/ 397889 h 1898827"/>
              <a:gd name="connsiteX5" fmla="*/ 1023654 w 2297159"/>
              <a:gd name="connsiteY5" fmla="*/ 366434 h 1898827"/>
              <a:gd name="connsiteX6" fmla="*/ 939068 w 2297159"/>
              <a:gd name="connsiteY6" fmla="*/ 188553 h 1898827"/>
              <a:gd name="connsiteX7" fmla="*/ 1335561 w 2297159"/>
              <a:gd name="connsiteY7" fmla="*/ 182334 h 1898827"/>
              <a:gd name="connsiteX8" fmla="*/ 1259996 w 2297159"/>
              <a:gd name="connsiteY8" fmla="*/ 363324 h 1898827"/>
              <a:gd name="connsiteX9" fmla="*/ 1241574 w 2297159"/>
              <a:gd name="connsiteY9" fmla="*/ 398277 h 1898827"/>
              <a:gd name="connsiteX10" fmla="*/ 1241708 w 2297159"/>
              <a:gd name="connsiteY10" fmla="*/ 412598 h 1898827"/>
              <a:gd name="connsiteX11" fmla="*/ 1792334 w 2297159"/>
              <a:gd name="connsiteY11" fmla="*/ 412927 h 1898827"/>
              <a:gd name="connsiteX12" fmla="*/ 1801859 w 2297159"/>
              <a:gd name="connsiteY12" fmla="*/ 562152 h 1898827"/>
              <a:gd name="connsiteX13" fmla="*/ 1497059 w 2297159"/>
              <a:gd name="connsiteY13" fmla="*/ 993952 h 1898827"/>
              <a:gd name="connsiteX14" fmla="*/ 1811384 w 2297159"/>
              <a:gd name="connsiteY14" fmla="*/ 993952 h 1898827"/>
              <a:gd name="connsiteX15" fmla="*/ 1859009 w 2297159"/>
              <a:gd name="connsiteY15" fmla="*/ 1089202 h 1898827"/>
              <a:gd name="connsiteX16" fmla="*/ 1858217 w 2297159"/>
              <a:gd name="connsiteY16" fmla="*/ 1624190 h 1898827"/>
              <a:gd name="connsiteX17" fmla="*/ 2297159 w 2297159"/>
              <a:gd name="connsiteY17" fmla="*/ 1898827 h 1898827"/>
              <a:gd name="connsiteX18" fmla="*/ 1474373 w 2297159"/>
              <a:gd name="connsiteY18" fmla="*/ 1897636 h 1898827"/>
              <a:gd name="connsiteX19" fmla="*/ 1252033 w 2297159"/>
              <a:gd name="connsiteY19" fmla="*/ 1897365 h 1898827"/>
              <a:gd name="connsiteX20" fmla="*/ 1251920 w 2297159"/>
              <a:gd name="connsiteY20" fmla="*/ 1885325 h 1898827"/>
              <a:gd name="connsiteX21" fmla="*/ 1270342 w 2297159"/>
              <a:gd name="connsiteY21" fmla="*/ 1850372 h 1898827"/>
              <a:gd name="connsiteX22" fmla="*/ 1345907 w 2297159"/>
              <a:gd name="connsiteY22" fmla="*/ 1669381 h 1898827"/>
              <a:gd name="connsiteX23" fmla="*/ 949414 w 2297159"/>
              <a:gd name="connsiteY23" fmla="*/ 1675601 h 1898827"/>
              <a:gd name="connsiteX24" fmla="*/ 1034000 w 2297159"/>
              <a:gd name="connsiteY24" fmla="*/ 1853481 h 1898827"/>
              <a:gd name="connsiteX25" fmla="*/ 1054305 w 2297159"/>
              <a:gd name="connsiteY25" fmla="*/ 1884936 h 1898827"/>
              <a:gd name="connsiteX26" fmla="*/ 1055823 w 2297159"/>
              <a:gd name="connsiteY26" fmla="*/ 1897126 h 1898827"/>
              <a:gd name="connsiteX27" fmla="*/ 822786 w 2297159"/>
              <a:gd name="connsiteY27" fmla="*/ 1896843 h 1898827"/>
              <a:gd name="connsiteX28" fmla="*/ 0 w 2297159"/>
              <a:gd name="connsiteY28" fmla="*/ 1895652 h 1898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297159" h="1898827">
                <a:moveTo>
                  <a:pt x="0" y="1895652"/>
                </a:moveTo>
                <a:cubicBezTo>
                  <a:pt x="85210" y="1815219"/>
                  <a:pt x="353778" y="1639535"/>
                  <a:pt x="471533" y="1607521"/>
                </a:cubicBezTo>
                <a:lnTo>
                  <a:pt x="465931" y="412134"/>
                </a:lnTo>
                <a:lnTo>
                  <a:pt x="1045776" y="412480"/>
                </a:lnTo>
                <a:lnTo>
                  <a:pt x="1043959" y="397889"/>
                </a:lnTo>
                <a:cubicBezTo>
                  <a:pt x="1041127" y="383031"/>
                  <a:pt x="1036327" y="379105"/>
                  <a:pt x="1023654" y="366434"/>
                </a:cubicBezTo>
                <a:cubicBezTo>
                  <a:pt x="991831" y="334092"/>
                  <a:pt x="938239" y="286200"/>
                  <a:pt x="939068" y="188553"/>
                </a:cubicBezTo>
                <a:cubicBezTo>
                  <a:pt x="969130" y="-59189"/>
                  <a:pt x="1311719" y="-64374"/>
                  <a:pt x="1335561" y="182334"/>
                </a:cubicBezTo>
                <a:cubicBezTo>
                  <a:pt x="1346135" y="262359"/>
                  <a:pt x="1310063" y="309731"/>
                  <a:pt x="1259996" y="363324"/>
                </a:cubicBezTo>
                <a:cubicBezTo>
                  <a:pt x="1252325" y="377162"/>
                  <a:pt x="1243779" y="383128"/>
                  <a:pt x="1241574" y="398277"/>
                </a:cubicBezTo>
                <a:lnTo>
                  <a:pt x="1241708" y="412598"/>
                </a:lnTo>
                <a:lnTo>
                  <a:pt x="1792334" y="412927"/>
                </a:lnTo>
                <a:cubicBezTo>
                  <a:pt x="1841017" y="471135"/>
                  <a:pt x="1823026" y="507119"/>
                  <a:pt x="1801859" y="562152"/>
                </a:cubicBezTo>
                <a:lnTo>
                  <a:pt x="1497059" y="993952"/>
                </a:lnTo>
                <a:lnTo>
                  <a:pt x="1811384" y="993952"/>
                </a:lnTo>
                <a:cubicBezTo>
                  <a:pt x="1863242" y="1015119"/>
                  <a:pt x="1864301" y="1048985"/>
                  <a:pt x="1859009" y="1089202"/>
                </a:cubicBezTo>
                <a:lnTo>
                  <a:pt x="1858217" y="1624190"/>
                </a:lnTo>
                <a:cubicBezTo>
                  <a:pt x="1973575" y="1653823"/>
                  <a:pt x="2219107" y="1834269"/>
                  <a:pt x="2297159" y="1898827"/>
                </a:cubicBezTo>
                <a:cubicBezTo>
                  <a:pt x="2092465" y="1898430"/>
                  <a:pt x="1795014" y="1898033"/>
                  <a:pt x="1474373" y="1897636"/>
                </a:cubicBezTo>
                <a:lnTo>
                  <a:pt x="1252033" y="1897365"/>
                </a:lnTo>
                <a:lnTo>
                  <a:pt x="1251920" y="1885325"/>
                </a:lnTo>
                <a:cubicBezTo>
                  <a:pt x="1254125" y="1870176"/>
                  <a:pt x="1262671" y="1864210"/>
                  <a:pt x="1270342" y="1850372"/>
                </a:cubicBezTo>
                <a:cubicBezTo>
                  <a:pt x="1320409" y="1796779"/>
                  <a:pt x="1356481" y="1749407"/>
                  <a:pt x="1345907" y="1669381"/>
                </a:cubicBezTo>
                <a:cubicBezTo>
                  <a:pt x="1322065" y="1422675"/>
                  <a:pt x="979476" y="1427859"/>
                  <a:pt x="949414" y="1675601"/>
                </a:cubicBezTo>
                <a:cubicBezTo>
                  <a:pt x="948585" y="1773247"/>
                  <a:pt x="1002177" y="1821139"/>
                  <a:pt x="1034000" y="1853481"/>
                </a:cubicBezTo>
                <a:cubicBezTo>
                  <a:pt x="1046673" y="1866153"/>
                  <a:pt x="1051473" y="1870078"/>
                  <a:pt x="1054305" y="1884936"/>
                </a:cubicBezTo>
                <a:lnTo>
                  <a:pt x="1055823" y="1897126"/>
                </a:lnTo>
                <a:lnTo>
                  <a:pt x="822786" y="1896843"/>
                </a:lnTo>
                <a:cubicBezTo>
                  <a:pt x="502145" y="1896446"/>
                  <a:pt x="204694" y="1896049"/>
                  <a:pt x="0" y="189565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US" sz="1600">
              <a:solidFill>
                <a:prstClr val="white"/>
              </a:solidFill>
              <a:latin typeface="Slack-Lato"/>
            </a:endParaRPr>
          </a:p>
        </p:txBody>
      </p:sp>
      <p:sp>
        <p:nvSpPr>
          <p:cNvPr id="18" name="Freeform 50">
            <a:extLst>
              <a:ext uri="{FF2B5EF4-FFF2-40B4-BE49-F238E27FC236}">
                <a16:creationId xmlns:a16="http://schemas.microsoft.com/office/drawing/2014/main" id="{DAA199E1-EFD5-4916-86E4-F8F38D0E8D4E}"/>
              </a:ext>
            </a:extLst>
          </p:cNvPr>
          <p:cNvSpPr/>
          <p:nvPr/>
        </p:nvSpPr>
        <p:spPr>
          <a:xfrm rot="5400000">
            <a:off x="6739349" y="3255207"/>
            <a:ext cx="1007073" cy="1782443"/>
          </a:xfrm>
          <a:custGeom>
            <a:avLst/>
            <a:gdLst>
              <a:gd name="connsiteX0" fmla="*/ 0 w 1345182"/>
              <a:gd name="connsiteY0" fmla="*/ 1907660 h 1907660"/>
              <a:gd name="connsiteX1" fmla="*/ 2828 w 1345182"/>
              <a:gd name="connsiteY1" fmla="*/ 1905965 h 1907660"/>
              <a:gd name="connsiteX2" fmla="*/ 3680 w 1345182"/>
              <a:gd name="connsiteY2" fmla="*/ 414616 h 1907660"/>
              <a:gd name="connsiteX3" fmla="*/ 314335 w 1345182"/>
              <a:gd name="connsiteY3" fmla="*/ 415020 h 1907660"/>
              <a:gd name="connsiteX4" fmla="*/ 572853 w 1345182"/>
              <a:gd name="connsiteY4" fmla="*/ 414856 h 1907660"/>
              <a:gd name="connsiteX5" fmla="*/ 570740 w 1345182"/>
              <a:gd name="connsiteY5" fmla="*/ 397889 h 1907660"/>
              <a:gd name="connsiteX6" fmla="*/ 550435 w 1345182"/>
              <a:gd name="connsiteY6" fmla="*/ 366434 h 1907660"/>
              <a:gd name="connsiteX7" fmla="*/ 465849 w 1345182"/>
              <a:gd name="connsiteY7" fmla="*/ 188553 h 1907660"/>
              <a:gd name="connsiteX8" fmla="*/ 862342 w 1345182"/>
              <a:gd name="connsiteY8" fmla="*/ 182334 h 1907660"/>
              <a:gd name="connsiteX9" fmla="*/ 786777 w 1345182"/>
              <a:gd name="connsiteY9" fmla="*/ 363324 h 1907660"/>
              <a:gd name="connsiteX10" fmla="*/ 772407 w 1345182"/>
              <a:gd name="connsiteY10" fmla="*/ 385557 h 1907660"/>
              <a:gd name="connsiteX11" fmla="*/ 768825 w 1345182"/>
              <a:gd name="connsiteY11" fmla="*/ 414732 h 1907660"/>
              <a:gd name="connsiteX12" fmla="*/ 917787 w 1345182"/>
              <a:gd name="connsiteY12" fmla="*/ 414638 h 1907660"/>
              <a:gd name="connsiteX13" fmla="*/ 1228443 w 1345182"/>
              <a:gd name="connsiteY13" fmla="*/ 415042 h 1907660"/>
              <a:gd name="connsiteX14" fmla="*/ 1313755 w 1345182"/>
              <a:gd name="connsiteY14" fmla="*/ 638278 h 1907660"/>
              <a:gd name="connsiteX15" fmla="*/ 1047466 w 1345182"/>
              <a:gd name="connsiteY15" fmla="*/ 937549 h 1907660"/>
              <a:gd name="connsiteX16" fmla="*/ 1306995 w 1345182"/>
              <a:gd name="connsiteY16" fmla="*/ 1166148 h 1907660"/>
              <a:gd name="connsiteX17" fmla="*/ 1304946 w 1345182"/>
              <a:gd name="connsiteY17" fmla="*/ 1353561 h 1907660"/>
              <a:gd name="connsiteX18" fmla="*/ 1041053 w 1345182"/>
              <a:gd name="connsiteY18" fmla="*/ 1638579 h 1907660"/>
              <a:gd name="connsiteX19" fmla="*/ 1333755 w 1345182"/>
              <a:gd name="connsiteY19" fmla="*/ 1907660 h 1907660"/>
              <a:gd name="connsiteX20" fmla="*/ 776061 w 1345182"/>
              <a:gd name="connsiteY20" fmla="*/ 1907660 h 1907660"/>
              <a:gd name="connsiteX21" fmla="*/ 775931 w 1345182"/>
              <a:gd name="connsiteY21" fmla="*/ 1893804 h 1907660"/>
              <a:gd name="connsiteX22" fmla="*/ 794353 w 1345182"/>
              <a:gd name="connsiteY22" fmla="*/ 1858851 h 1907660"/>
              <a:gd name="connsiteX23" fmla="*/ 869918 w 1345182"/>
              <a:gd name="connsiteY23" fmla="*/ 1677860 h 1907660"/>
              <a:gd name="connsiteX24" fmla="*/ 473425 w 1345182"/>
              <a:gd name="connsiteY24" fmla="*/ 1684080 h 1907660"/>
              <a:gd name="connsiteX25" fmla="*/ 558011 w 1345182"/>
              <a:gd name="connsiteY25" fmla="*/ 1861960 h 1907660"/>
              <a:gd name="connsiteX26" fmla="*/ 578316 w 1345182"/>
              <a:gd name="connsiteY26" fmla="*/ 1893415 h 1907660"/>
              <a:gd name="connsiteX27" fmla="*/ 580090 w 1345182"/>
              <a:gd name="connsiteY27" fmla="*/ 1907660 h 1907660"/>
              <a:gd name="connsiteX0" fmla="*/ 0 w 1345182"/>
              <a:gd name="connsiteY0" fmla="*/ 1907660 h 1907660"/>
              <a:gd name="connsiteX1" fmla="*/ 2828 w 1345182"/>
              <a:gd name="connsiteY1" fmla="*/ 1905965 h 1907660"/>
              <a:gd name="connsiteX2" fmla="*/ 3680 w 1345182"/>
              <a:gd name="connsiteY2" fmla="*/ 414616 h 1907660"/>
              <a:gd name="connsiteX3" fmla="*/ 314335 w 1345182"/>
              <a:gd name="connsiteY3" fmla="*/ 415020 h 1907660"/>
              <a:gd name="connsiteX4" fmla="*/ 572853 w 1345182"/>
              <a:gd name="connsiteY4" fmla="*/ 414856 h 1907660"/>
              <a:gd name="connsiteX5" fmla="*/ 570740 w 1345182"/>
              <a:gd name="connsiteY5" fmla="*/ 397889 h 1907660"/>
              <a:gd name="connsiteX6" fmla="*/ 550435 w 1345182"/>
              <a:gd name="connsiteY6" fmla="*/ 366434 h 1907660"/>
              <a:gd name="connsiteX7" fmla="*/ 465849 w 1345182"/>
              <a:gd name="connsiteY7" fmla="*/ 188553 h 1907660"/>
              <a:gd name="connsiteX8" fmla="*/ 862342 w 1345182"/>
              <a:gd name="connsiteY8" fmla="*/ 182334 h 1907660"/>
              <a:gd name="connsiteX9" fmla="*/ 786777 w 1345182"/>
              <a:gd name="connsiteY9" fmla="*/ 363324 h 1907660"/>
              <a:gd name="connsiteX10" fmla="*/ 772407 w 1345182"/>
              <a:gd name="connsiteY10" fmla="*/ 385557 h 1907660"/>
              <a:gd name="connsiteX11" fmla="*/ 768825 w 1345182"/>
              <a:gd name="connsiteY11" fmla="*/ 414732 h 1907660"/>
              <a:gd name="connsiteX12" fmla="*/ 917787 w 1345182"/>
              <a:gd name="connsiteY12" fmla="*/ 414638 h 1907660"/>
              <a:gd name="connsiteX13" fmla="*/ 1228443 w 1345182"/>
              <a:gd name="connsiteY13" fmla="*/ 415042 h 1907660"/>
              <a:gd name="connsiteX14" fmla="*/ 1313755 w 1345182"/>
              <a:gd name="connsiteY14" fmla="*/ 638278 h 1907660"/>
              <a:gd name="connsiteX15" fmla="*/ 1047466 w 1345182"/>
              <a:gd name="connsiteY15" fmla="*/ 937549 h 1907660"/>
              <a:gd name="connsiteX16" fmla="*/ 1306995 w 1345182"/>
              <a:gd name="connsiteY16" fmla="*/ 1166148 h 1907660"/>
              <a:gd name="connsiteX17" fmla="*/ 1304946 w 1345182"/>
              <a:gd name="connsiteY17" fmla="*/ 1353561 h 1907660"/>
              <a:gd name="connsiteX18" fmla="*/ 1041053 w 1345182"/>
              <a:gd name="connsiteY18" fmla="*/ 1638579 h 1907660"/>
              <a:gd name="connsiteX19" fmla="*/ 1328993 w 1345182"/>
              <a:gd name="connsiteY19" fmla="*/ 1907660 h 1907660"/>
              <a:gd name="connsiteX20" fmla="*/ 776061 w 1345182"/>
              <a:gd name="connsiteY20" fmla="*/ 1907660 h 1907660"/>
              <a:gd name="connsiteX21" fmla="*/ 775931 w 1345182"/>
              <a:gd name="connsiteY21" fmla="*/ 1893804 h 1907660"/>
              <a:gd name="connsiteX22" fmla="*/ 794353 w 1345182"/>
              <a:gd name="connsiteY22" fmla="*/ 1858851 h 1907660"/>
              <a:gd name="connsiteX23" fmla="*/ 869918 w 1345182"/>
              <a:gd name="connsiteY23" fmla="*/ 1677860 h 1907660"/>
              <a:gd name="connsiteX24" fmla="*/ 473425 w 1345182"/>
              <a:gd name="connsiteY24" fmla="*/ 1684080 h 1907660"/>
              <a:gd name="connsiteX25" fmla="*/ 558011 w 1345182"/>
              <a:gd name="connsiteY25" fmla="*/ 1861960 h 1907660"/>
              <a:gd name="connsiteX26" fmla="*/ 578316 w 1345182"/>
              <a:gd name="connsiteY26" fmla="*/ 1893415 h 1907660"/>
              <a:gd name="connsiteX27" fmla="*/ 580090 w 1345182"/>
              <a:gd name="connsiteY27" fmla="*/ 1907660 h 1907660"/>
              <a:gd name="connsiteX28" fmla="*/ 0 w 1345182"/>
              <a:gd name="connsiteY28" fmla="*/ 1907660 h 1907660"/>
              <a:gd name="connsiteX0" fmla="*/ 0 w 1345182"/>
              <a:gd name="connsiteY0" fmla="*/ 1907660 h 1907660"/>
              <a:gd name="connsiteX1" fmla="*/ 2828 w 1345182"/>
              <a:gd name="connsiteY1" fmla="*/ 1905965 h 1907660"/>
              <a:gd name="connsiteX2" fmla="*/ 3680 w 1345182"/>
              <a:gd name="connsiteY2" fmla="*/ 414616 h 1907660"/>
              <a:gd name="connsiteX3" fmla="*/ 314335 w 1345182"/>
              <a:gd name="connsiteY3" fmla="*/ 415020 h 1907660"/>
              <a:gd name="connsiteX4" fmla="*/ 572853 w 1345182"/>
              <a:gd name="connsiteY4" fmla="*/ 414856 h 1907660"/>
              <a:gd name="connsiteX5" fmla="*/ 570740 w 1345182"/>
              <a:gd name="connsiteY5" fmla="*/ 397889 h 1907660"/>
              <a:gd name="connsiteX6" fmla="*/ 550435 w 1345182"/>
              <a:gd name="connsiteY6" fmla="*/ 366434 h 1907660"/>
              <a:gd name="connsiteX7" fmla="*/ 465849 w 1345182"/>
              <a:gd name="connsiteY7" fmla="*/ 188553 h 1907660"/>
              <a:gd name="connsiteX8" fmla="*/ 862342 w 1345182"/>
              <a:gd name="connsiteY8" fmla="*/ 182334 h 1907660"/>
              <a:gd name="connsiteX9" fmla="*/ 786777 w 1345182"/>
              <a:gd name="connsiteY9" fmla="*/ 363324 h 1907660"/>
              <a:gd name="connsiteX10" fmla="*/ 772407 w 1345182"/>
              <a:gd name="connsiteY10" fmla="*/ 385557 h 1907660"/>
              <a:gd name="connsiteX11" fmla="*/ 768825 w 1345182"/>
              <a:gd name="connsiteY11" fmla="*/ 414732 h 1907660"/>
              <a:gd name="connsiteX12" fmla="*/ 917787 w 1345182"/>
              <a:gd name="connsiteY12" fmla="*/ 414638 h 1907660"/>
              <a:gd name="connsiteX13" fmla="*/ 1228443 w 1345182"/>
              <a:gd name="connsiteY13" fmla="*/ 415042 h 1907660"/>
              <a:gd name="connsiteX14" fmla="*/ 1313755 w 1345182"/>
              <a:gd name="connsiteY14" fmla="*/ 638278 h 1907660"/>
              <a:gd name="connsiteX15" fmla="*/ 1047466 w 1345182"/>
              <a:gd name="connsiteY15" fmla="*/ 937549 h 1907660"/>
              <a:gd name="connsiteX16" fmla="*/ 1306995 w 1345182"/>
              <a:gd name="connsiteY16" fmla="*/ 1166148 h 1907660"/>
              <a:gd name="connsiteX17" fmla="*/ 1304946 w 1345182"/>
              <a:gd name="connsiteY17" fmla="*/ 1353561 h 1907660"/>
              <a:gd name="connsiteX18" fmla="*/ 1041053 w 1345182"/>
              <a:gd name="connsiteY18" fmla="*/ 1638579 h 1907660"/>
              <a:gd name="connsiteX19" fmla="*/ 1328993 w 1345182"/>
              <a:gd name="connsiteY19" fmla="*/ 1907660 h 1907660"/>
              <a:gd name="connsiteX20" fmla="*/ 776061 w 1345182"/>
              <a:gd name="connsiteY20" fmla="*/ 1907660 h 1907660"/>
              <a:gd name="connsiteX21" fmla="*/ 775931 w 1345182"/>
              <a:gd name="connsiteY21" fmla="*/ 1893804 h 1907660"/>
              <a:gd name="connsiteX22" fmla="*/ 794353 w 1345182"/>
              <a:gd name="connsiteY22" fmla="*/ 1858851 h 1907660"/>
              <a:gd name="connsiteX23" fmla="*/ 869918 w 1345182"/>
              <a:gd name="connsiteY23" fmla="*/ 1677860 h 1907660"/>
              <a:gd name="connsiteX24" fmla="*/ 476137 w 1345182"/>
              <a:gd name="connsiteY24" fmla="*/ 1684079 h 1907660"/>
              <a:gd name="connsiteX25" fmla="*/ 558011 w 1345182"/>
              <a:gd name="connsiteY25" fmla="*/ 1861960 h 1907660"/>
              <a:gd name="connsiteX26" fmla="*/ 578316 w 1345182"/>
              <a:gd name="connsiteY26" fmla="*/ 1893415 h 1907660"/>
              <a:gd name="connsiteX27" fmla="*/ 580090 w 1345182"/>
              <a:gd name="connsiteY27" fmla="*/ 1907660 h 1907660"/>
              <a:gd name="connsiteX28" fmla="*/ 0 w 1345182"/>
              <a:gd name="connsiteY28" fmla="*/ 1907660 h 1907660"/>
              <a:gd name="connsiteX0" fmla="*/ 0 w 1345182"/>
              <a:gd name="connsiteY0" fmla="*/ 1907660 h 1907660"/>
              <a:gd name="connsiteX1" fmla="*/ 2828 w 1345182"/>
              <a:gd name="connsiteY1" fmla="*/ 1905965 h 1907660"/>
              <a:gd name="connsiteX2" fmla="*/ 3680 w 1345182"/>
              <a:gd name="connsiteY2" fmla="*/ 414616 h 1907660"/>
              <a:gd name="connsiteX3" fmla="*/ 314335 w 1345182"/>
              <a:gd name="connsiteY3" fmla="*/ 415020 h 1907660"/>
              <a:gd name="connsiteX4" fmla="*/ 572853 w 1345182"/>
              <a:gd name="connsiteY4" fmla="*/ 414856 h 1907660"/>
              <a:gd name="connsiteX5" fmla="*/ 570740 w 1345182"/>
              <a:gd name="connsiteY5" fmla="*/ 397889 h 1907660"/>
              <a:gd name="connsiteX6" fmla="*/ 550435 w 1345182"/>
              <a:gd name="connsiteY6" fmla="*/ 366434 h 1907660"/>
              <a:gd name="connsiteX7" fmla="*/ 465849 w 1345182"/>
              <a:gd name="connsiteY7" fmla="*/ 188553 h 1907660"/>
              <a:gd name="connsiteX8" fmla="*/ 862342 w 1345182"/>
              <a:gd name="connsiteY8" fmla="*/ 182334 h 1907660"/>
              <a:gd name="connsiteX9" fmla="*/ 786777 w 1345182"/>
              <a:gd name="connsiteY9" fmla="*/ 363324 h 1907660"/>
              <a:gd name="connsiteX10" fmla="*/ 772407 w 1345182"/>
              <a:gd name="connsiteY10" fmla="*/ 385557 h 1907660"/>
              <a:gd name="connsiteX11" fmla="*/ 768825 w 1345182"/>
              <a:gd name="connsiteY11" fmla="*/ 414732 h 1907660"/>
              <a:gd name="connsiteX12" fmla="*/ 917787 w 1345182"/>
              <a:gd name="connsiteY12" fmla="*/ 414638 h 1907660"/>
              <a:gd name="connsiteX13" fmla="*/ 1228443 w 1345182"/>
              <a:gd name="connsiteY13" fmla="*/ 415042 h 1907660"/>
              <a:gd name="connsiteX14" fmla="*/ 1313755 w 1345182"/>
              <a:gd name="connsiteY14" fmla="*/ 638278 h 1907660"/>
              <a:gd name="connsiteX15" fmla="*/ 1047466 w 1345182"/>
              <a:gd name="connsiteY15" fmla="*/ 937549 h 1907660"/>
              <a:gd name="connsiteX16" fmla="*/ 1306995 w 1345182"/>
              <a:gd name="connsiteY16" fmla="*/ 1166148 h 1907660"/>
              <a:gd name="connsiteX17" fmla="*/ 1304946 w 1345182"/>
              <a:gd name="connsiteY17" fmla="*/ 1353561 h 1907660"/>
              <a:gd name="connsiteX18" fmla="*/ 1041053 w 1345182"/>
              <a:gd name="connsiteY18" fmla="*/ 1638579 h 1907660"/>
              <a:gd name="connsiteX19" fmla="*/ 1328993 w 1345182"/>
              <a:gd name="connsiteY19" fmla="*/ 1907660 h 1907660"/>
              <a:gd name="connsiteX20" fmla="*/ 776061 w 1345182"/>
              <a:gd name="connsiteY20" fmla="*/ 1907660 h 1907660"/>
              <a:gd name="connsiteX21" fmla="*/ 775931 w 1345182"/>
              <a:gd name="connsiteY21" fmla="*/ 1893804 h 1907660"/>
              <a:gd name="connsiteX22" fmla="*/ 794353 w 1345182"/>
              <a:gd name="connsiteY22" fmla="*/ 1858851 h 1907660"/>
              <a:gd name="connsiteX23" fmla="*/ 869918 w 1345182"/>
              <a:gd name="connsiteY23" fmla="*/ 1677860 h 1907660"/>
              <a:gd name="connsiteX24" fmla="*/ 476137 w 1345182"/>
              <a:gd name="connsiteY24" fmla="*/ 1684079 h 1907660"/>
              <a:gd name="connsiteX25" fmla="*/ 558014 w 1345182"/>
              <a:gd name="connsiteY25" fmla="*/ 1859251 h 1907660"/>
              <a:gd name="connsiteX26" fmla="*/ 578316 w 1345182"/>
              <a:gd name="connsiteY26" fmla="*/ 1893415 h 1907660"/>
              <a:gd name="connsiteX27" fmla="*/ 580090 w 1345182"/>
              <a:gd name="connsiteY27" fmla="*/ 1907660 h 1907660"/>
              <a:gd name="connsiteX28" fmla="*/ 0 w 1345182"/>
              <a:gd name="connsiteY28" fmla="*/ 1907660 h 190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345182" h="1907660">
                <a:moveTo>
                  <a:pt x="0" y="1907660"/>
                </a:moveTo>
                <a:lnTo>
                  <a:pt x="2828" y="1905965"/>
                </a:lnTo>
                <a:lnTo>
                  <a:pt x="3680" y="414616"/>
                </a:lnTo>
                <a:lnTo>
                  <a:pt x="314335" y="415020"/>
                </a:lnTo>
                <a:lnTo>
                  <a:pt x="572853" y="414856"/>
                </a:lnTo>
                <a:lnTo>
                  <a:pt x="570740" y="397889"/>
                </a:lnTo>
                <a:cubicBezTo>
                  <a:pt x="567908" y="383031"/>
                  <a:pt x="563108" y="379105"/>
                  <a:pt x="550435" y="366434"/>
                </a:cubicBezTo>
                <a:cubicBezTo>
                  <a:pt x="518612" y="334092"/>
                  <a:pt x="465020" y="286200"/>
                  <a:pt x="465849" y="188553"/>
                </a:cubicBezTo>
                <a:cubicBezTo>
                  <a:pt x="495911" y="-59189"/>
                  <a:pt x="838500" y="-64374"/>
                  <a:pt x="862342" y="182334"/>
                </a:cubicBezTo>
                <a:cubicBezTo>
                  <a:pt x="872916" y="262359"/>
                  <a:pt x="836844" y="309731"/>
                  <a:pt x="786777" y="363324"/>
                </a:cubicBezTo>
                <a:cubicBezTo>
                  <a:pt x="781663" y="372549"/>
                  <a:pt x="776160" y="378276"/>
                  <a:pt x="772407" y="385557"/>
                </a:cubicBezTo>
                <a:lnTo>
                  <a:pt x="768825" y="414732"/>
                </a:lnTo>
                <a:lnTo>
                  <a:pt x="917787" y="414638"/>
                </a:lnTo>
                <a:lnTo>
                  <a:pt x="1228443" y="415042"/>
                </a:lnTo>
                <a:cubicBezTo>
                  <a:pt x="1325831" y="465190"/>
                  <a:pt x="1362586" y="547281"/>
                  <a:pt x="1313755" y="638278"/>
                </a:cubicBezTo>
                <a:lnTo>
                  <a:pt x="1047466" y="937549"/>
                </a:lnTo>
                <a:lnTo>
                  <a:pt x="1306995" y="1166148"/>
                </a:lnTo>
                <a:cubicBezTo>
                  <a:pt x="1378847" y="1263182"/>
                  <a:pt x="1332235" y="1314295"/>
                  <a:pt x="1304946" y="1353561"/>
                </a:cubicBezTo>
                <a:lnTo>
                  <a:pt x="1041053" y="1638579"/>
                </a:lnTo>
                <a:lnTo>
                  <a:pt x="1328993" y="1907660"/>
                </a:lnTo>
                <a:lnTo>
                  <a:pt x="776061" y="1907660"/>
                </a:lnTo>
                <a:cubicBezTo>
                  <a:pt x="776018" y="1903041"/>
                  <a:pt x="775974" y="1898423"/>
                  <a:pt x="775931" y="1893804"/>
                </a:cubicBezTo>
                <a:cubicBezTo>
                  <a:pt x="778136" y="1878655"/>
                  <a:pt x="786682" y="1872689"/>
                  <a:pt x="794353" y="1858851"/>
                </a:cubicBezTo>
                <a:cubicBezTo>
                  <a:pt x="844420" y="1805258"/>
                  <a:pt x="880492" y="1757886"/>
                  <a:pt x="869918" y="1677860"/>
                </a:cubicBezTo>
                <a:cubicBezTo>
                  <a:pt x="846076" y="1431153"/>
                  <a:pt x="506199" y="1436337"/>
                  <a:pt x="476137" y="1684079"/>
                </a:cubicBezTo>
                <a:cubicBezTo>
                  <a:pt x="475308" y="1781725"/>
                  <a:pt x="526191" y="1826909"/>
                  <a:pt x="558014" y="1859251"/>
                </a:cubicBezTo>
                <a:cubicBezTo>
                  <a:pt x="570687" y="1871923"/>
                  <a:pt x="575484" y="1878557"/>
                  <a:pt x="578316" y="1893415"/>
                </a:cubicBezTo>
                <a:lnTo>
                  <a:pt x="580090" y="1907660"/>
                </a:lnTo>
                <a:lnTo>
                  <a:pt x="0" y="1907660"/>
                </a:lnTo>
                <a:close/>
              </a:path>
            </a:pathLst>
          </a:custGeom>
          <a:solidFill>
            <a:srgbClr val="198B9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US" sz="1600">
              <a:solidFill>
                <a:prstClr val="white"/>
              </a:solidFill>
              <a:latin typeface="Slack-Lato"/>
            </a:endParaRPr>
          </a:p>
        </p:txBody>
      </p:sp>
      <p:sp>
        <p:nvSpPr>
          <p:cNvPr id="19" name="Freeform 55">
            <a:extLst>
              <a:ext uri="{FF2B5EF4-FFF2-40B4-BE49-F238E27FC236}">
                <a16:creationId xmlns:a16="http://schemas.microsoft.com/office/drawing/2014/main" id="{C5A6F1CC-24D0-47DF-B562-049FF46E2DF3}"/>
              </a:ext>
            </a:extLst>
          </p:cNvPr>
          <p:cNvSpPr/>
          <p:nvPr/>
        </p:nvSpPr>
        <p:spPr>
          <a:xfrm rot="5400000">
            <a:off x="8127851" y="3249255"/>
            <a:ext cx="988334" cy="1782445"/>
          </a:xfrm>
          <a:custGeom>
            <a:avLst/>
            <a:gdLst>
              <a:gd name="connsiteX0" fmla="*/ 0 w 1331888"/>
              <a:gd name="connsiteY0" fmla="*/ 1902628 h 1902628"/>
              <a:gd name="connsiteX1" fmla="*/ 2604 w 1331888"/>
              <a:gd name="connsiteY1" fmla="*/ 1900941 h 1902628"/>
              <a:gd name="connsiteX2" fmla="*/ 1007 w 1331888"/>
              <a:gd name="connsiteY2" fmla="*/ 416356 h 1902628"/>
              <a:gd name="connsiteX3" fmla="*/ 510134 w 1331888"/>
              <a:gd name="connsiteY3" fmla="*/ 416568 h 1902628"/>
              <a:gd name="connsiteX4" fmla="*/ 591292 w 1331888"/>
              <a:gd name="connsiteY4" fmla="*/ 416504 h 1902628"/>
              <a:gd name="connsiteX5" fmla="*/ 588974 w 1331888"/>
              <a:gd name="connsiteY5" fmla="*/ 397889 h 1902628"/>
              <a:gd name="connsiteX6" fmla="*/ 568669 w 1331888"/>
              <a:gd name="connsiteY6" fmla="*/ 366434 h 1902628"/>
              <a:gd name="connsiteX7" fmla="*/ 484083 w 1331888"/>
              <a:gd name="connsiteY7" fmla="*/ 188553 h 1902628"/>
              <a:gd name="connsiteX8" fmla="*/ 880576 w 1331888"/>
              <a:gd name="connsiteY8" fmla="*/ 182334 h 1902628"/>
              <a:gd name="connsiteX9" fmla="*/ 805011 w 1331888"/>
              <a:gd name="connsiteY9" fmla="*/ 363324 h 1902628"/>
              <a:gd name="connsiteX10" fmla="*/ 790641 w 1331888"/>
              <a:gd name="connsiteY10" fmla="*/ 385557 h 1902628"/>
              <a:gd name="connsiteX11" fmla="*/ 786854 w 1331888"/>
              <a:gd name="connsiteY11" fmla="*/ 416403 h 1902628"/>
              <a:gd name="connsiteX12" fmla="*/ 879396 w 1331888"/>
              <a:gd name="connsiteY12" fmla="*/ 416468 h 1902628"/>
              <a:gd name="connsiteX13" fmla="*/ 1019260 w 1331888"/>
              <a:gd name="connsiteY13" fmla="*/ 416780 h 1902628"/>
              <a:gd name="connsiteX14" fmla="*/ 1314512 w 1331888"/>
              <a:gd name="connsiteY14" fmla="*/ 753303 h 1902628"/>
              <a:gd name="connsiteX15" fmla="*/ 1062163 w 1331888"/>
              <a:gd name="connsiteY15" fmla="*/ 1139324 h 1902628"/>
              <a:gd name="connsiteX16" fmla="*/ 1265424 w 1331888"/>
              <a:gd name="connsiteY16" fmla="*/ 1228773 h 1902628"/>
              <a:gd name="connsiteX17" fmla="*/ 1299255 w 1331888"/>
              <a:gd name="connsiteY17" fmla="*/ 1453436 h 1902628"/>
              <a:gd name="connsiteX18" fmla="*/ 1051494 w 1331888"/>
              <a:gd name="connsiteY18" fmla="*/ 1803836 h 1902628"/>
              <a:gd name="connsiteX19" fmla="*/ 1228153 w 1331888"/>
              <a:gd name="connsiteY19" fmla="*/ 1902628 h 1902628"/>
              <a:gd name="connsiteX20" fmla="*/ 769434 w 1331888"/>
              <a:gd name="connsiteY20" fmla="*/ 1902628 h 1902628"/>
              <a:gd name="connsiteX21" fmla="*/ 769284 w 1331888"/>
              <a:gd name="connsiteY21" fmla="*/ 1886710 h 1902628"/>
              <a:gd name="connsiteX22" fmla="*/ 787706 w 1331888"/>
              <a:gd name="connsiteY22" fmla="*/ 1851757 h 1902628"/>
              <a:gd name="connsiteX23" fmla="*/ 863271 w 1331888"/>
              <a:gd name="connsiteY23" fmla="*/ 1670766 h 1902628"/>
              <a:gd name="connsiteX24" fmla="*/ 466777 w 1331888"/>
              <a:gd name="connsiteY24" fmla="*/ 1676986 h 1902628"/>
              <a:gd name="connsiteX25" fmla="*/ 551364 w 1331888"/>
              <a:gd name="connsiteY25" fmla="*/ 1854866 h 1902628"/>
              <a:gd name="connsiteX26" fmla="*/ 571669 w 1331888"/>
              <a:gd name="connsiteY26" fmla="*/ 1886321 h 1902628"/>
              <a:gd name="connsiteX27" fmla="*/ 573700 w 1331888"/>
              <a:gd name="connsiteY27" fmla="*/ 1902628 h 190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31888" h="1902628">
                <a:moveTo>
                  <a:pt x="0" y="1902628"/>
                </a:moveTo>
                <a:lnTo>
                  <a:pt x="2604" y="1900941"/>
                </a:lnTo>
                <a:lnTo>
                  <a:pt x="1007" y="416356"/>
                </a:lnTo>
                <a:cubicBezTo>
                  <a:pt x="196281" y="416953"/>
                  <a:pt x="353207" y="416760"/>
                  <a:pt x="510134" y="416568"/>
                </a:cubicBezTo>
                <a:lnTo>
                  <a:pt x="591292" y="416504"/>
                </a:lnTo>
                <a:lnTo>
                  <a:pt x="588974" y="397889"/>
                </a:lnTo>
                <a:cubicBezTo>
                  <a:pt x="586142" y="383031"/>
                  <a:pt x="581342" y="379105"/>
                  <a:pt x="568669" y="366434"/>
                </a:cubicBezTo>
                <a:cubicBezTo>
                  <a:pt x="536846" y="334092"/>
                  <a:pt x="483254" y="286200"/>
                  <a:pt x="484083" y="188553"/>
                </a:cubicBezTo>
                <a:cubicBezTo>
                  <a:pt x="514145" y="-59189"/>
                  <a:pt x="856734" y="-64374"/>
                  <a:pt x="880576" y="182334"/>
                </a:cubicBezTo>
                <a:cubicBezTo>
                  <a:pt x="891150" y="262359"/>
                  <a:pt x="855078" y="309731"/>
                  <a:pt x="805011" y="363324"/>
                </a:cubicBezTo>
                <a:cubicBezTo>
                  <a:pt x="799897" y="372550"/>
                  <a:pt x="794394" y="378276"/>
                  <a:pt x="790641" y="385557"/>
                </a:cubicBezTo>
                <a:lnTo>
                  <a:pt x="786854" y="416403"/>
                </a:lnTo>
                <a:lnTo>
                  <a:pt x="879396" y="416468"/>
                </a:lnTo>
                <a:cubicBezTo>
                  <a:pt x="924020" y="416531"/>
                  <a:pt x="970441" y="416630"/>
                  <a:pt x="1019260" y="416780"/>
                </a:cubicBezTo>
                <a:cubicBezTo>
                  <a:pt x="1142274" y="430981"/>
                  <a:pt x="1397576" y="543656"/>
                  <a:pt x="1314512" y="753303"/>
                </a:cubicBezTo>
                <a:lnTo>
                  <a:pt x="1062163" y="1139324"/>
                </a:lnTo>
                <a:lnTo>
                  <a:pt x="1265424" y="1228773"/>
                </a:lnTo>
                <a:cubicBezTo>
                  <a:pt x="1372069" y="1280123"/>
                  <a:pt x="1324384" y="1414348"/>
                  <a:pt x="1299255" y="1453436"/>
                </a:cubicBezTo>
                <a:lnTo>
                  <a:pt x="1051494" y="1803836"/>
                </a:lnTo>
                <a:lnTo>
                  <a:pt x="1228153" y="1902628"/>
                </a:lnTo>
                <a:lnTo>
                  <a:pt x="769434" y="1902628"/>
                </a:lnTo>
                <a:lnTo>
                  <a:pt x="769284" y="1886710"/>
                </a:lnTo>
                <a:cubicBezTo>
                  <a:pt x="771489" y="1871561"/>
                  <a:pt x="780035" y="1865595"/>
                  <a:pt x="787706" y="1851757"/>
                </a:cubicBezTo>
                <a:cubicBezTo>
                  <a:pt x="837773" y="1798164"/>
                  <a:pt x="873845" y="1750792"/>
                  <a:pt x="863271" y="1670766"/>
                </a:cubicBezTo>
                <a:cubicBezTo>
                  <a:pt x="839429" y="1424059"/>
                  <a:pt x="496840" y="1429244"/>
                  <a:pt x="466777" y="1676986"/>
                </a:cubicBezTo>
                <a:cubicBezTo>
                  <a:pt x="465948" y="1774632"/>
                  <a:pt x="519541" y="1822524"/>
                  <a:pt x="551364" y="1854866"/>
                </a:cubicBezTo>
                <a:cubicBezTo>
                  <a:pt x="564037" y="1867538"/>
                  <a:pt x="568837" y="1871463"/>
                  <a:pt x="571669" y="1886321"/>
                </a:cubicBezTo>
                <a:lnTo>
                  <a:pt x="573700" y="19026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US" sz="1600">
              <a:solidFill>
                <a:prstClr val="white"/>
              </a:solidFill>
              <a:latin typeface="Slack-Lato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C36AFF-6F68-47CB-807A-5689DECFD4B6}"/>
              </a:ext>
            </a:extLst>
          </p:cNvPr>
          <p:cNvSpPr txBox="1"/>
          <p:nvPr/>
        </p:nvSpPr>
        <p:spPr>
          <a:xfrm>
            <a:off x="2245379" y="3932215"/>
            <a:ext cx="1141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600" dirty="0">
                <a:solidFill>
                  <a:prstClr val="white"/>
                </a:solidFill>
                <a:latin typeface="Slack-Lato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ADDCCC-FBDF-4CB6-9750-66298C4F9E39}"/>
              </a:ext>
            </a:extLst>
          </p:cNvPr>
          <p:cNvSpPr txBox="1"/>
          <p:nvPr/>
        </p:nvSpPr>
        <p:spPr>
          <a:xfrm>
            <a:off x="4126375" y="3918559"/>
            <a:ext cx="1141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600" dirty="0">
                <a:solidFill>
                  <a:prstClr val="white"/>
                </a:solidFill>
                <a:latin typeface="Slack-Lato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F256EB-C4D3-42A3-A1BB-A551EF63D32B}"/>
              </a:ext>
            </a:extLst>
          </p:cNvPr>
          <p:cNvSpPr txBox="1"/>
          <p:nvPr/>
        </p:nvSpPr>
        <p:spPr>
          <a:xfrm>
            <a:off x="5483429" y="3930362"/>
            <a:ext cx="1141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600" dirty="0">
                <a:solidFill>
                  <a:prstClr val="white"/>
                </a:solidFill>
                <a:latin typeface="Slack-Lato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491E52-98B4-405F-B61C-CBE0FD6370FF}"/>
              </a:ext>
            </a:extLst>
          </p:cNvPr>
          <p:cNvSpPr txBox="1"/>
          <p:nvPr/>
        </p:nvSpPr>
        <p:spPr>
          <a:xfrm>
            <a:off x="6927917" y="3901209"/>
            <a:ext cx="1141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600" dirty="0">
                <a:solidFill>
                  <a:prstClr val="white"/>
                </a:solidFill>
                <a:latin typeface="Slack-Lato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3D97BF-17AA-4C79-887F-641D953F4389}"/>
              </a:ext>
            </a:extLst>
          </p:cNvPr>
          <p:cNvSpPr txBox="1"/>
          <p:nvPr/>
        </p:nvSpPr>
        <p:spPr>
          <a:xfrm>
            <a:off x="8149194" y="3918564"/>
            <a:ext cx="1141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600" dirty="0">
                <a:solidFill>
                  <a:prstClr val="white"/>
                </a:solidFill>
                <a:latin typeface="Slack-Lato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F7DE51-57EF-4312-9785-1437A5E9F859}"/>
              </a:ext>
            </a:extLst>
          </p:cNvPr>
          <p:cNvSpPr txBox="1"/>
          <p:nvPr/>
        </p:nvSpPr>
        <p:spPr>
          <a:xfrm>
            <a:off x="9460915" y="3918566"/>
            <a:ext cx="1141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600" dirty="0">
                <a:solidFill>
                  <a:prstClr val="white"/>
                </a:solidFill>
                <a:latin typeface="Slack-Lato"/>
                <a:cs typeface="Arial" panose="020B0604020202020204" pitchFamily="34" charset="0"/>
              </a:rPr>
              <a:t>06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DA0E8CF-7951-4497-A710-384C4C21981B}"/>
              </a:ext>
            </a:extLst>
          </p:cNvPr>
          <p:cNvGrpSpPr/>
          <p:nvPr/>
        </p:nvGrpSpPr>
        <p:grpSpPr>
          <a:xfrm>
            <a:off x="1260666" y="5532234"/>
            <a:ext cx="2532575" cy="840027"/>
            <a:chOff x="1069284" y="5557606"/>
            <a:chExt cx="1902492" cy="53444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74AA834-140D-4B9C-AD72-D81D36BC140F}"/>
                </a:ext>
              </a:extLst>
            </p:cNvPr>
            <p:cNvSpPr/>
            <p:nvPr/>
          </p:nvSpPr>
          <p:spPr>
            <a:xfrm flipH="1">
              <a:off x="1110491" y="5720004"/>
              <a:ext cx="1861285" cy="3720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lack-Lato"/>
                  <a:cs typeface="Arial" panose="020B0604020202020204" pitchFamily="34" charset="0"/>
                </a:rPr>
                <a:t>Approvals verified in Real time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B5AF03C-EB2E-4455-A5D8-FCECFFB1882F}"/>
                </a:ext>
              </a:extLst>
            </p:cNvPr>
            <p:cNvSpPr txBox="1"/>
            <p:nvPr/>
          </p:nvSpPr>
          <p:spPr>
            <a:xfrm flipH="1">
              <a:off x="1069284" y="5557606"/>
              <a:ext cx="1780742" cy="215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chemeClr val="tx2"/>
                  </a:solidFill>
                  <a:latin typeface="Slack-Lato"/>
                  <a:ea typeface="Adobe Fan Heiti Std B" pitchFamily="34" charset="-128"/>
                  <a:cs typeface="Arial" panose="020B0604020202020204" pitchFamily="34" charset="0"/>
                </a:rPr>
                <a:t>Speed</a:t>
              </a:r>
              <a:endParaRPr lang="en-US" sz="1600" dirty="0">
                <a:solidFill>
                  <a:schemeClr val="tx2"/>
                </a:solidFill>
                <a:latin typeface="Slack-Lato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22130A-C9E4-4CF0-BCCC-291BDE06DF9B}"/>
              </a:ext>
            </a:extLst>
          </p:cNvPr>
          <p:cNvGrpSpPr/>
          <p:nvPr/>
        </p:nvGrpSpPr>
        <p:grpSpPr>
          <a:xfrm>
            <a:off x="4573681" y="5168813"/>
            <a:ext cx="2231235" cy="860905"/>
            <a:chOff x="1162048" y="5571648"/>
            <a:chExt cx="1596606" cy="86090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7E23E5A-FAC0-4A37-B5AC-BE0F0F46C618}"/>
                </a:ext>
              </a:extLst>
            </p:cNvPr>
            <p:cNvSpPr/>
            <p:nvPr/>
          </p:nvSpPr>
          <p:spPr>
            <a:xfrm flipH="1">
              <a:off x="1192512" y="5847778"/>
              <a:ext cx="156614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lack-Lato"/>
                  <a:cs typeface="Arial" panose="020B0604020202020204" pitchFamily="34" charset="0"/>
                </a:rPr>
                <a:t>Transactions managed by group of entities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3F4F454-0C01-476C-B6BB-7C4311D487E4}"/>
                </a:ext>
              </a:extLst>
            </p:cNvPr>
            <p:cNvSpPr txBox="1"/>
            <p:nvPr/>
          </p:nvSpPr>
          <p:spPr>
            <a:xfrm flipH="1">
              <a:off x="1162048" y="5571648"/>
              <a:ext cx="14199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rgbClr val="000000"/>
                  </a:solidFill>
                  <a:latin typeface="Slack-Lato"/>
                  <a:ea typeface="Adobe Fan Heiti Std B" pitchFamily="34" charset="-128"/>
                  <a:cs typeface="Arial" panose="020B0604020202020204" pitchFamily="34" charset="0"/>
                </a:rPr>
                <a:t> Decentralized</a:t>
              </a:r>
              <a:endParaRPr lang="en-US" sz="1600" dirty="0">
                <a:solidFill>
                  <a:srgbClr val="000000"/>
                </a:solidFill>
                <a:latin typeface="Slack-Lato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BC3C8D5-1A6C-40D4-9B2F-EB02190213BD}"/>
              </a:ext>
            </a:extLst>
          </p:cNvPr>
          <p:cNvGrpSpPr/>
          <p:nvPr/>
        </p:nvGrpSpPr>
        <p:grpSpPr>
          <a:xfrm>
            <a:off x="7072264" y="4961116"/>
            <a:ext cx="3234108" cy="889394"/>
            <a:chOff x="978036" y="5562700"/>
            <a:chExt cx="2307468" cy="88939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E5044F4-0FE0-4E58-A708-3260AF5FE578}"/>
                </a:ext>
              </a:extLst>
            </p:cNvPr>
            <p:cNvSpPr/>
            <p:nvPr/>
          </p:nvSpPr>
          <p:spPr>
            <a:xfrm flipH="1">
              <a:off x="1267764" y="5867319"/>
              <a:ext cx="201774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sz="1600" dirty="0">
                  <a:solidFill>
                    <a:srgbClr val="333333"/>
                  </a:solidFill>
                  <a:latin typeface="proxima_nova_alt_rgregular"/>
                </a:rPr>
                <a:t>A</a:t>
              </a:r>
              <a:r>
                <a:rPr lang="en-US" sz="1600" b="0" i="0" dirty="0">
                  <a:solidFill>
                    <a:srgbClr val="333333"/>
                  </a:solidFill>
                  <a:effectLst/>
                  <a:latin typeface="proxima_nova_alt_rgregular"/>
                </a:rPr>
                <a:t>ll the T&amp;C are recorded explicitly</a:t>
              </a:r>
              <a:endParaRPr 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Slack-Lato"/>
                <a:cs typeface="Arial" panose="020B0604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3563FEE-014A-45BC-B840-6BB6760D678A}"/>
                </a:ext>
              </a:extLst>
            </p:cNvPr>
            <p:cNvSpPr txBox="1"/>
            <p:nvPr/>
          </p:nvSpPr>
          <p:spPr>
            <a:xfrm flipH="1">
              <a:off x="978036" y="5562700"/>
              <a:ext cx="2232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rgbClr val="000000"/>
                  </a:solidFill>
                  <a:latin typeface="Slack-Lato"/>
                  <a:cs typeface="Arial" panose="020B0604020202020204" pitchFamily="34" charset="0"/>
                </a:rPr>
                <a:t>Accuracy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EAC82EF-E80B-4FA6-83B5-79D53C0F1616}"/>
              </a:ext>
            </a:extLst>
          </p:cNvPr>
          <p:cNvGrpSpPr/>
          <p:nvPr/>
        </p:nvGrpSpPr>
        <p:grpSpPr>
          <a:xfrm>
            <a:off x="8959040" y="2645665"/>
            <a:ext cx="2525953" cy="1075423"/>
            <a:chOff x="980854" y="5292523"/>
            <a:chExt cx="1779225" cy="105269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8962698-17D8-4B7E-84AD-4A4D7028508B}"/>
                </a:ext>
              </a:extLst>
            </p:cNvPr>
            <p:cNvSpPr/>
            <p:nvPr/>
          </p:nvSpPr>
          <p:spPr>
            <a:xfrm flipH="1">
              <a:off x="1193935" y="5531784"/>
              <a:ext cx="1566144" cy="8134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lack-Lato"/>
                  <a:cs typeface="Arial" panose="020B0604020202020204" pitchFamily="34" charset="0"/>
                </a:rPr>
                <a:t>Immutability – as records can not be altered / removed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AF03BBE-E767-455A-B6BF-14F1AFED0E29}"/>
                </a:ext>
              </a:extLst>
            </p:cNvPr>
            <p:cNvSpPr txBox="1"/>
            <p:nvPr/>
          </p:nvSpPr>
          <p:spPr>
            <a:xfrm flipH="1">
              <a:off x="980854" y="5292523"/>
              <a:ext cx="1566143" cy="331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rgbClr val="198B90"/>
                  </a:solidFill>
                  <a:latin typeface="Slack-Lato"/>
                  <a:ea typeface="Adobe Fan Heiti Std B" pitchFamily="34" charset="-128"/>
                  <a:cs typeface="Arial" panose="020B0604020202020204" pitchFamily="34" charset="0"/>
                </a:rPr>
                <a:t>Secured</a:t>
              </a:r>
              <a:endParaRPr lang="en-US" sz="1600" dirty="0">
                <a:solidFill>
                  <a:srgbClr val="198B90"/>
                </a:solidFill>
                <a:latin typeface="Slack-Lato"/>
                <a:cs typeface="Arial" panose="020B0604020202020204" pitchFamily="34" charset="0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26A5E968-7AC7-4420-AC86-D53873543DC6}"/>
              </a:ext>
            </a:extLst>
          </p:cNvPr>
          <p:cNvSpPr/>
          <p:nvPr/>
        </p:nvSpPr>
        <p:spPr>
          <a:xfrm flipH="1">
            <a:off x="6006884" y="2798806"/>
            <a:ext cx="19792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Slack-Lato"/>
                <a:cs typeface="Arial" panose="020B0604020202020204" pitchFamily="34" charset="0"/>
              </a:rPr>
              <a:t>Build trust between 2 parties without any intermediary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41D2F3-F11B-4DB8-9C0A-88496AC3968A}"/>
              </a:ext>
            </a:extLst>
          </p:cNvPr>
          <p:cNvSpPr txBox="1"/>
          <p:nvPr/>
        </p:nvSpPr>
        <p:spPr>
          <a:xfrm flipH="1">
            <a:off x="5814555" y="2530704"/>
            <a:ext cx="2334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rgbClr val="198B90"/>
                </a:solidFill>
                <a:latin typeface="Slack-Lato"/>
                <a:cs typeface="Arial" panose="020B0604020202020204" pitchFamily="34" charset="0"/>
              </a:rPr>
              <a:t>No Intermediaries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08E8009-E698-4654-820A-86A11873F176}"/>
              </a:ext>
            </a:extLst>
          </p:cNvPr>
          <p:cNvGrpSpPr/>
          <p:nvPr/>
        </p:nvGrpSpPr>
        <p:grpSpPr>
          <a:xfrm>
            <a:off x="3552354" y="1969006"/>
            <a:ext cx="2351563" cy="876837"/>
            <a:chOff x="1038833" y="5495574"/>
            <a:chExt cx="1793651" cy="87683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5A865C8-1F3F-4521-AA7A-2053F3D8FF5E}"/>
                </a:ext>
              </a:extLst>
            </p:cNvPr>
            <p:cNvSpPr/>
            <p:nvPr/>
          </p:nvSpPr>
          <p:spPr>
            <a:xfrm flipH="1">
              <a:off x="1038833" y="5787636"/>
              <a:ext cx="167076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lack-Lato"/>
                  <a:cs typeface="Arial" panose="020B0604020202020204" pitchFamily="34" charset="0"/>
                </a:rPr>
                <a:t>Automatic Activation of Contracts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87A2387-7682-4802-98AD-D763F5E7784B}"/>
                </a:ext>
              </a:extLst>
            </p:cNvPr>
            <p:cNvSpPr txBox="1"/>
            <p:nvPr/>
          </p:nvSpPr>
          <p:spPr>
            <a:xfrm flipH="1">
              <a:off x="1051742" y="5495574"/>
              <a:ext cx="17807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>
                  <a:solidFill>
                    <a:srgbClr val="198B90"/>
                  </a:solidFill>
                  <a:latin typeface="Slack-Lato"/>
                  <a:ea typeface="Adobe Fan Heiti Std B" pitchFamily="34" charset="-128"/>
                  <a:cs typeface="Arial" panose="020B0604020202020204" pitchFamily="34" charset="0"/>
                </a:rPr>
                <a:t>Autonomous</a:t>
              </a:r>
              <a:endParaRPr lang="en-US" sz="1600" dirty="0">
                <a:solidFill>
                  <a:srgbClr val="198B90"/>
                </a:solidFill>
                <a:latin typeface="Slack-Lato"/>
                <a:cs typeface="Arial" panose="020B0604020202020204" pitchFamily="34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9F01AB-EC40-4A71-8819-1B500392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10733" y="6333711"/>
            <a:ext cx="6917210" cy="365125"/>
          </a:xfrm>
        </p:spPr>
        <p:txBody>
          <a:bodyPr/>
          <a:lstStyle/>
          <a:p>
            <a:r>
              <a:rPr lang="en-US"/>
              <a:t>FinTechies // Smart Contracts with a Push Button  // University of North Carolina, CHarlotte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41D711-F1B6-4A98-B915-DE898C6E8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7812" y="6300692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19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/>
      <p:bldP spid="25" grpId="0"/>
      <p:bldP spid="42" grpId="0"/>
      <p:bldP spid="3" grpId="0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A1443-A165-4B6B-9C58-11D8DC3A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590176"/>
            <a:ext cx="11029616" cy="988332"/>
          </a:xfrm>
        </p:spPr>
        <p:txBody>
          <a:bodyPr/>
          <a:lstStyle/>
          <a:p>
            <a:r>
              <a:rPr lang="en-US" dirty="0"/>
              <a:t>FUTURE ROADMAP</a:t>
            </a:r>
          </a:p>
        </p:txBody>
      </p:sp>
      <p:sp>
        <p:nvSpPr>
          <p:cNvPr id="24" name="Parallelogram 79">
            <a:extLst>
              <a:ext uri="{FF2B5EF4-FFF2-40B4-BE49-F238E27FC236}">
                <a16:creationId xmlns:a16="http://schemas.microsoft.com/office/drawing/2014/main" id="{FF7C002C-0CBE-4C06-AB2F-6EC0709C79BF}"/>
              </a:ext>
            </a:extLst>
          </p:cNvPr>
          <p:cNvSpPr/>
          <p:nvPr/>
        </p:nvSpPr>
        <p:spPr>
          <a:xfrm flipV="1">
            <a:off x="8131076" y="3016534"/>
            <a:ext cx="1702368" cy="1653962"/>
          </a:xfrm>
          <a:prstGeom prst="parallelogram">
            <a:avLst>
              <a:gd name="adj" fmla="val 36926"/>
            </a:avLst>
          </a:prstGeom>
          <a:gradFill>
            <a:gsLst>
              <a:gs pos="2000">
                <a:schemeClr val="accent4">
                  <a:lumMod val="90000"/>
                  <a:lumOff val="10000"/>
                </a:schemeClr>
              </a:gs>
              <a:gs pos="100000">
                <a:schemeClr val="accent4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Slack-Lato"/>
            </a:endParaRPr>
          </a:p>
        </p:txBody>
      </p:sp>
      <p:sp>
        <p:nvSpPr>
          <p:cNvPr id="25" name="Parallelogram 78">
            <a:extLst>
              <a:ext uri="{FF2B5EF4-FFF2-40B4-BE49-F238E27FC236}">
                <a16:creationId xmlns:a16="http://schemas.microsoft.com/office/drawing/2014/main" id="{F0E044D4-85E7-4CB0-AEAD-B1E10AC6059C}"/>
              </a:ext>
            </a:extLst>
          </p:cNvPr>
          <p:cNvSpPr/>
          <p:nvPr/>
        </p:nvSpPr>
        <p:spPr>
          <a:xfrm flipV="1">
            <a:off x="6215088" y="3524159"/>
            <a:ext cx="1716567" cy="1568316"/>
          </a:xfrm>
          <a:prstGeom prst="parallelogram">
            <a:avLst>
              <a:gd name="adj" fmla="val 39403"/>
            </a:avLst>
          </a:prstGeom>
          <a:gradFill>
            <a:gsLst>
              <a:gs pos="2000">
                <a:schemeClr val="accent3">
                  <a:lumMod val="80000"/>
                </a:schemeClr>
              </a:gs>
              <a:gs pos="100000">
                <a:schemeClr val="accent3">
                  <a:lumMod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Slack-Lato"/>
            </a:endParaRPr>
          </a:p>
        </p:txBody>
      </p:sp>
      <p:sp>
        <p:nvSpPr>
          <p:cNvPr id="26" name="Parallelogram 81">
            <a:extLst>
              <a:ext uri="{FF2B5EF4-FFF2-40B4-BE49-F238E27FC236}">
                <a16:creationId xmlns:a16="http://schemas.microsoft.com/office/drawing/2014/main" id="{49BC41E3-6BE6-4F36-A629-77BD0D71E15A}"/>
              </a:ext>
            </a:extLst>
          </p:cNvPr>
          <p:cNvSpPr/>
          <p:nvPr/>
        </p:nvSpPr>
        <p:spPr>
          <a:xfrm flipV="1">
            <a:off x="2456507" y="4534700"/>
            <a:ext cx="1628191" cy="1569455"/>
          </a:xfrm>
          <a:prstGeom prst="parallelogram">
            <a:avLst>
              <a:gd name="adj" fmla="val 34716"/>
            </a:avLst>
          </a:prstGeom>
          <a:gradFill>
            <a:gsLst>
              <a:gs pos="2000">
                <a:schemeClr val="accent1">
                  <a:lumMod val="6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Slack-Lato"/>
            </a:endParaRPr>
          </a:p>
        </p:txBody>
      </p:sp>
      <p:sp>
        <p:nvSpPr>
          <p:cNvPr id="27" name="Parallelogram 34">
            <a:extLst>
              <a:ext uri="{FF2B5EF4-FFF2-40B4-BE49-F238E27FC236}">
                <a16:creationId xmlns:a16="http://schemas.microsoft.com/office/drawing/2014/main" id="{C48F5993-37F8-4CD5-8FA3-4E4439E3B233}"/>
              </a:ext>
            </a:extLst>
          </p:cNvPr>
          <p:cNvSpPr/>
          <p:nvPr/>
        </p:nvSpPr>
        <p:spPr>
          <a:xfrm flipV="1">
            <a:off x="4308025" y="4028212"/>
            <a:ext cx="1695477" cy="1571887"/>
          </a:xfrm>
          <a:prstGeom prst="parallelogram">
            <a:avLst>
              <a:gd name="adj" fmla="val 38738"/>
            </a:avLst>
          </a:prstGeom>
          <a:gradFill>
            <a:gsLst>
              <a:gs pos="2000">
                <a:schemeClr val="accent2">
                  <a:lumMod val="70000"/>
                </a:schemeClr>
              </a:gs>
              <a:gs pos="100000">
                <a:schemeClr val="accent2">
                  <a:lumMod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Slack-Lato"/>
            </a:endParaRPr>
          </a:p>
        </p:txBody>
      </p:sp>
      <p:sp>
        <p:nvSpPr>
          <p:cNvPr id="28" name="Parallelogram 54">
            <a:extLst>
              <a:ext uri="{FF2B5EF4-FFF2-40B4-BE49-F238E27FC236}">
                <a16:creationId xmlns:a16="http://schemas.microsoft.com/office/drawing/2014/main" id="{1D55A519-6320-41A2-AD59-3BA13C2B3815}"/>
              </a:ext>
            </a:extLst>
          </p:cNvPr>
          <p:cNvSpPr/>
          <p:nvPr/>
        </p:nvSpPr>
        <p:spPr>
          <a:xfrm>
            <a:off x="2998611" y="4028215"/>
            <a:ext cx="2395502" cy="2075942"/>
          </a:xfrm>
          <a:prstGeom prst="parallelogram">
            <a:avLst>
              <a:gd name="adj" fmla="val 63007"/>
            </a:avLst>
          </a:prstGeom>
          <a:gradFill>
            <a:gsLst>
              <a:gs pos="2000">
                <a:schemeClr val="accent2">
                  <a:lumMod val="90000"/>
                </a:schemeClr>
              </a:gs>
              <a:gs pos="100000">
                <a:schemeClr val="accent2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Slack-Lato"/>
            </a:endParaRPr>
          </a:p>
        </p:txBody>
      </p:sp>
      <p:sp>
        <p:nvSpPr>
          <p:cNvPr id="29" name="Parallelogram 62">
            <a:extLst>
              <a:ext uri="{FF2B5EF4-FFF2-40B4-BE49-F238E27FC236}">
                <a16:creationId xmlns:a16="http://schemas.microsoft.com/office/drawing/2014/main" id="{55A9DB5F-45A1-4322-892A-DFFBDB66D74A}"/>
              </a:ext>
            </a:extLst>
          </p:cNvPr>
          <p:cNvSpPr/>
          <p:nvPr/>
        </p:nvSpPr>
        <p:spPr>
          <a:xfrm>
            <a:off x="4912563" y="3524159"/>
            <a:ext cx="2395502" cy="2075942"/>
          </a:xfrm>
          <a:prstGeom prst="parallelogram">
            <a:avLst>
              <a:gd name="adj" fmla="val 63007"/>
            </a:avLst>
          </a:prstGeom>
          <a:gradFill>
            <a:gsLst>
              <a:gs pos="2000">
                <a:schemeClr val="accent3"/>
              </a:gs>
              <a:gs pos="100000">
                <a:schemeClr val="accent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Slack-Lato"/>
            </a:endParaRPr>
          </a:p>
        </p:txBody>
      </p:sp>
      <p:sp>
        <p:nvSpPr>
          <p:cNvPr id="30" name="Parallelogram 63">
            <a:extLst>
              <a:ext uri="{FF2B5EF4-FFF2-40B4-BE49-F238E27FC236}">
                <a16:creationId xmlns:a16="http://schemas.microsoft.com/office/drawing/2014/main" id="{E24CB913-9820-4002-BE42-F5448EFC6026}"/>
              </a:ext>
            </a:extLst>
          </p:cNvPr>
          <p:cNvSpPr/>
          <p:nvPr/>
        </p:nvSpPr>
        <p:spPr>
          <a:xfrm>
            <a:off x="6826515" y="3016535"/>
            <a:ext cx="2395502" cy="2075942"/>
          </a:xfrm>
          <a:prstGeom prst="parallelogram">
            <a:avLst>
              <a:gd name="adj" fmla="val 63007"/>
            </a:avLst>
          </a:prstGeom>
          <a:gradFill>
            <a:gsLst>
              <a:gs pos="2000">
                <a:schemeClr val="accent4">
                  <a:lumMod val="90000"/>
                  <a:lumOff val="10000"/>
                </a:schemeClr>
              </a:gs>
              <a:gs pos="100000">
                <a:schemeClr val="accent4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Slack-Lato"/>
            </a:endParaRPr>
          </a:p>
        </p:txBody>
      </p:sp>
      <p:sp>
        <p:nvSpPr>
          <p:cNvPr id="31" name="Parallelogram 64">
            <a:extLst>
              <a:ext uri="{FF2B5EF4-FFF2-40B4-BE49-F238E27FC236}">
                <a16:creationId xmlns:a16="http://schemas.microsoft.com/office/drawing/2014/main" id="{FCBC50E3-6593-4494-8FE2-FCFD8F6409DE}"/>
              </a:ext>
            </a:extLst>
          </p:cNvPr>
          <p:cNvSpPr/>
          <p:nvPr/>
        </p:nvSpPr>
        <p:spPr>
          <a:xfrm>
            <a:off x="8740465" y="2690553"/>
            <a:ext cx="2276475" cy="1987240"/>
          </a:xfrm>
          <a:prstGeom prst="parallelogram">
            <a:avLst>
              <a:gd name="adj" fmla="val 63007"/>
            </a:avLst>
          </a:prstGeom>
          <a:gradFill>
            <a:gsLst>
              <a:gs pos="2000">
                <a:schemeClr val="accent5">
                  <a:lumMod val="70000"/>
                  <a:lumOff val="30000"/>
                </a:schemeClr>
              </a:gs>
              <a:gs pos="100000">
                <a:schemeClr val="accent5">
                  <a:lumMod val="90000"/>
                  <a:lumOff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Slack-Lato"/>
            </a:endParaRPr>
          </a:p>
        </p:txBody>
      </p:sp>
      <p:grpSp>
        <p:nvGrpSpPr>
          <p:cNvPr id="32" name="Group 65">
            <a:extLst>
              <a:ext uri="{FF2B5EF4-FFF2-40B4-BE49-F238E27FC236}">
                <a16:creationId xmlns:a16="http://schemas.microsoft.com/office/drawing/2014/main" id="{71988512-5F04-43B0-A33A-B8AEBA46A011}"/>
              </a:ext>
            </a:extLst>
          </p:cNvPr>
          <p:cNvGrpSpPr/>
          <p:nvPr/>
        </p:nvGrpSpPr>
        <p:grpSpPr>
          <a:xfrm>
            <a:off x="7174389" y="5119714"/>
            <a:ext cx="3154444" cy="1240309"/>
            <a:chOff x="575693" y="4067337"/>
            <a:chExt cx="1635022" cy="100644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25219D9-E43C-4254-91BA-A51D815CEE17}"/>
                </a:ext>
              </a:extLst>
            </p:cNvPr>
            <p:cNvSpPr txBox="1"/>
            <p:nvPr/>
          </p:nvSpPr>
          <p:spPr>
            <a:xfrm>
              <a:off x="586433" y="4399472"/>
              <a:ext cx="1624282" cy="674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lack-Lato"/>
                  <a:cs typeface="Arial" pitchFamily="34" charset="0"/>
                </a:rPr>
                <a:t>Credit check facility for Investors (Incase of Mortgage) and prospective tenants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AC9CD72-E27D-4598-8605-33B0DBF3CAAD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274718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lack-Lato"/>
                  <a:cs typeface="Arial" pitchFamily="34" charset="0"/>
                </a:rPr>
                <a:t>Credit Scoring</a:t>
              </a:r>
              <a:endPara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lack-Lato"/>
                <a:cs typeface="Arial" pitchFamily="34" charset="0"/>
              </a:endParaRPr>
            </a:p>
          </p:txBody>
        </p:sp>
      </p:grpSp>
      <p:grpSp>
        <p:nvGrpSpPr>
          <p:cNvPr id="35" name="Group 68">
            <a:extLst>
              <a:ext uri="{FF2B5EF4-FFF2-40B4-BE49-F238E27FC236}">
                <a16:creationId xmlns:a16="http://schemas.microsoft.com/office/drawing/2014/main" id="{961C2496-CE66-4DA1-9A82-790A9C81207D}"/>
              </a:ext>
            </a:extLst>
          </p:cNvPr>
          <p:cNvGrpSpPr/>
          <p:nvPr/>
        </p:nvGrpSpPr>
        <p:grpSpPr>
          <a:xfrm>
            <a:off x="4417330" y="5752440"/>
            <a:ext cx="3138946" cy="949127"/>
            <a:chOff x="575693" y="4158129"/>
            <a:chExt cx="1626989" cy="61782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7355863-A958-44A1-B674-11D0FCA9C36F}"/>
                </a:ext>
              </a:extLst>
            </p:cNvPr>
            <p:cNvSpPr txBox="1"/>
            <p:nvPr/>
          </p:nvSpPr>
          <p:spPr>
            <a:xfrm>
              <a:off x="578400" y="4395301"/>
              <a:ext cx="1624282" cy="380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lack-Lato"/>
                  <a:cs typeface="Arial" pitchFamily="34" charset="0"/>
                </a:rPr>
                <a:t>Flexible Contract Duration for Rentals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BE462F2-6377-4E50-9533-E43D422264D6}"/>
                </a:ext>
              </a:extLst>
            </p:cNvPr>
            <p:cNvSpPr txBox="1"/>
            <p:nvPr/>
          </p:nvSpPr>
          <p:spPr>
            <a:xfrm>
              <a:off x="575693" y="4158129"/>
              <a:ext cx="1625933" cy="220378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2">
                      <a:lumMod val="75000"/>
                    </a:schemeClr>
                  </a:solidFill>
                  <a:latin typeface="Slack-Lato"/>
                  <a:cs typeface="Arial" pitchFamily="34" charset="0"/>
                </a:rPr>
                <a:t>Contract Duration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  <a:latin typeface="Slack-Lato"/>
                <a:cs typeface="Arial" pitchFamily="34" charset="0"/>
              </a:endParaRPr>
            </a:p>
          </p:txBody>
        </p:sp>
      </p:grpSp>
      <p:grpSp>
        <p:nvGrpSpPr>
          <p:cNvPr id="38" name="Group 71">
            <a:extLst>
              <a:ext uri="{FF2B5EF4-FFF2-40B4-BE49-F238E27FC236}">
                <a16:creationId xmlns:a16="http://schemas.microsoft.com/office/drawing/2014/main" id="{24410E68-42F8-464F-B763-8C616D4DECC0}"/>
              </a:ext>
            </a:extLst>
          </p:cNvPr>
          <p:cNvGrpSpPr/>
          <p:nvPr/>
        </p:nvGrpSpPr>
        <p:grpSpPr>
          <a:xfrm>
            <a:off x="6991886" y="1948496"/>
            <a:ext cx="3138946" cy="865172"/>
            <a:chOff x="575693" y="4067337"/>
            <a:chExt cx="1626989" cy="101194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3405B3B-80D1-41E2-9F5B-E06D82E491AB}"/>
                </a:ext>
              </a:extLst>
            </p:cNvPr>
            <p:cNvSpPr txBox="1"/>
            <p:nvPr/>
          </p:nvSpPr>
          <p:spPr>
            <a:xfrm>
              <a:off x="578400" y="4395302"/>
              <a:ext cx="1624282" cy="683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lack-Lato"/>
                  <a:cs typeface="Arial" pitchFamily="34" charset="0"/>
                </a:rPr>
                <a:t>To incorporate API for having the list of property available for Sale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C81B9DB-5C4D-4D0C-8B10-E2DA6F31365B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95988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lack-Lato"/>
                  <a:cs typeface="Arial" pitchFamily="34" charset="0"/>
                </a:rPr>
                <a:t>Real-time Property Listing	</a:t>
              </a:r>
              <a:endParaRPr lang="ko-KR" alt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Slack-Lato"/>
                <a:cs typeface="Arial" pitchFamily="34" charset="0"/>
              </a:endParaRPr>
            </a:p>
          </p:txBody>
        </p:sp>
      </p:grpSp>
      <p:grpSp>
        <p:nvGrpSpPr>
          <p:cNvPr id="41" name="Group 74">
            <a:extLst>
              <a:ext uri="{FF2B5EF4-FFF2-40B4-BE49-F238E27FC236}">
                <a16:creationId xmlns:a16="http://schemas.microsoft.com/office/drawing/2014/main" id="{DD3B315B-A95E-45F8-AB49-E97B6A1518A3}"/>
              </a:ext>
            </a:extLst>
          </p:cNvPr>
          <p:cNvGrpSpPr/>
          <p:nvPr/>
        </p:nvGrpSpPr>
        <p:grpSpPr>
          <a:xfrm>
            <a:off x="427822" y="3562193"/>
            <a:ext cx="3147184" cy="926360"/>
            <a:chOff x="465938" y="3940448"/>
            <a:chExt cx="1631259" cy="108351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DA07FD0-82F6-4EE4-92B6-44135102CC60}"/>
                </a:ext>
              </a:extLst>
            </p:cNvPr>
            <p:cNvSpPr txBox="1"/>
            <p:nvPr/>
          </p:nvSpPr>
          <p:spPr>
            <a:xfrm>
              <a:off x="465938" y="4339979"/>
              <a:ext cx="1624282" cy="683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Security Deposit to be adjusted for property damages, un-paid rents.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C746FA5-5367-4F3C-841A-A986DF4226B4}"/>
                </a:ext>
              </a:extLst>
            </p:cNvPr>
            <p:cNvSpPr txBox="1"/>
            <p:nvPr/>
          </p:nvSpPr>
          <p:spPr>
            <a:xfrm>
              <a:off x="471264" y="3940448"/>
              <a:ext cx="1625933" cy="431987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Payment Features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4" name="Parallelogram 77">
            <a:extLst>
              <a:ext uri="{FF2B5EF4-FFF2-40B4-BE49-F238E27FC236}">
                <a16:creationId xmlns:a16="http://schemas.microsoft.com/office/drawing/2014/main" id="{472B2245-8B1B-4CBB-B72D-5E2CD3F8C4DC}"/>
              </a:ext>
            </a:extLst>
          </p:cNvPr>
          <p:cNvSpPr/>
          <p:nvPr/>
        </p:nvSpPr>
        <p:spPr>
          <a:xfrm>
            <a:off x="1034694" y="4534702"/>
            <a:ext cx="2508870" cy="2266449"/>
          </a:xfrm>
          <a:prstGeom prst="parallelogram">
            <a:avLst>
              <a:gd name="adj" fmla="val 62922"/>
            </a:avLst>
          </a:prstGeom>
          <a:gradFill>
            <a:gsLst>
              <a:gs pos="0">
                <a:schemeClr val="accent1">
                  <a:lumMod val="80000"/>
                </a:schemeClr>
              </a:gs>
              <a:gs pos="100000">
                <a:schemeClr val="accent1">
                  <a:lumMod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Isosceles Triangle 9">
            <a:extLst>
              <a:ext uri="{FF2B5EF4-FFF2-40B4-BE49-F238E27FC236}">
                <a16:creationId xmlns:a16="http://schemas.microsoft.com/office/drawing/2014/main" id="{F3245692-6062-476B-96DC-DBCB92A7E20E}"/>
              </a:ext>
            </a:extLst>
          </p:cNvPr>
          <p:cNvSpPr/>
          <p:nvPr/>
        </p:nvSpPr>
        <p:spPr>
          <a:xfrm>
            <a:off x="9587693" y="1865028"/>
            <a:ext cx="1702368" cy="988333"/>
          </a:xfrm>
          <a:prstGeom prst="triangle">
            <a:avLst>
              <a:gd name="adj" fmla="val 74190"/>
            </a:avLst>
          </a:prstGeom>
          <a:gradFill>
            <a:gsLst>
              <a:gs pos="2000">
                <a:schemeClr val="accent5">
                  <a:lumMod val="50000"/>
                  <a:lumOff val="50000"/>
                </a:schemeClr>
              </a:gs>
              <a:gs pos="100000">
                <a:schemeClr val="accent5">
                  <a:lumMod val="70000"/>
                  <a:lumOff val="3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lack-Lato"/>
            </a:endParaRPr>
          </a:p>
        </p:txBody>
      </p:sp>
      <p:grpSp>
        <p:nvGrpSpPr>
          <p:cNvPr id="46" name="Group 71">
            <a:extLst>
              <a:ext uri="{FF2B5EF4-FFF2-40B4-BE49-F238E27FC236}">
                <a16:creationId xmlns:a16="http://schemas.microsoft.com/office/drawing/2014/main" id="{AC4DD46A-10DD-4EA7-9874-10D8025FF721}"/>
              </a:ext>
            </a:extLst>
          </p:cNvPr>
          <p:cNvGrpSpPr/>
          <p:nvPr/>
        </p:nvGrpSpPr>
        <p:grpSpPr>
          <a:xfrm>
            <a:off x="4021076" y="2714609"/>
            <a:ext cx="3404807" cy="1127157"/>
            <a:chOff x="436835" y="4067337"/>
            <a:chExt cx="1764791" cy="131837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CE6EE27-1DF9-4C56-9DFE-A4D5923F3A5D}"/>
                </a:ext>
              </a:extLst>
            </p:cNvPr>
            <p:cNvSpPr txBox="1"/>
            <p:nvPr/>
          </p:nvSpPr>
          <p:spPr>
            <a:xfrm>
              <a:off x="463995" y="4413740"/>
              <a:ext cx="1624282" cy="971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lack-Lato"/>
                  <a:cs typeface="Arial" pitchFamily="34" charset="0"/>
                </a:rPr>
                <a:t>Include Option to invest the security deposit to ETFs, Mutual Funds.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7BECB88-D697-43CF-BD92-AACCFD2F67AF}"/>
                </a:ext>
              </a:extLst>
            </p:cNvPr>
            <p:cNvSpPr txBox="1"/>
            <p:nvPr/>
          </p:nvSpPr>
          <p:spPr>
            <a:xfrm>
              <a:off x="436835" y="4067337"/>
              <a:ext cx="1764791" cy="395988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3">
                      <a:lumMod val="75000"/>
                    </a:schemeClr>
                  </a:solidFill>
                  <a:latin typeface="Slack-Lato"/>
                  <a:cs typeface="Arial" pitchFamily="34" charset="0"/>
                </a:rPr>
                <a:t>Investment of Security Deposit</a:t>
              </a:r>
              <a:endParaRPr lang="ko-KR" altLang="en-US" sz="1600" b="1" dirty="0">
                <a:solidFill>
                  <a:schemeClr val="accent3">
                    <a:lumMod val="75000"/>
                  </a:schemeClr>
                </a:solidFill>
                <a:latin typeface="Slack-Lato"/>
                <a:cs typeface="Arial" pitchFamily="34" charset="0"/>
              </a:endParaRPr>
            </a:p>
          </p:txBody>
        </p:sp>
      </p:grpSp>
      <p:sp>
        <p:nvSpPr>
          <p:cNvPr id="49" name="Parallelogram 15">
            <a:extLst>
              <a:ext uri="{FF2B5EF4-FFF2-40B4-BE49-F238E27FC236}">
                <a16:creationId xmlns:a16="http://schemas.microsoft.com/office/drawing/2014/main" id="{07B24DB6-61D7-43BA-B42F-1701B6BB3CDF}"/>
              </a:ext>
            </a:extLst>
          </p:cNvPr>
          <p:cNvSpPr/>
          <p:nvPr/>
        </p:nvSpPr>
        <p:spPr>
          <a:xfrm flipH="1">
            <a:off x="4003043" y="4953576"/>
            <a:ext cx="362732" cy="36273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 dirty="0">
              <a:latin typeface="Slack-Lato"/>
            </a:endParaRPr>
          </a:p>
        </p:txBody>
      </p:sp>
      <p:sp>
        <p:nvSpPr>
          <p:cNvPr id="50" name="Rounded Rectangle 32">
            <a:extLst>
              <a:ext uri="{FF2B5EF4-FFF2-40B4-BE49-F238E27FC236}">
                <a16:creationId xmlns:a16="http://schemas.microsoft.com/office/drawing/2014/main" id="{BFFB8439-8EC6-4B78-B9C8-143CE5BE7323}"/>
              </a:ext>
            </a:extLst>
          </p:cNvPr>
          <p:cNvSpPr/>
          <p:nvPr/>
        </p:nvSpPr>
        <p:spPr>
          <a:xfrm>
            <a:off x="2148975" y="5451662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 dirty="0">
              <a:latin typeface="Slack-Lato"/>
            </a:endParaRPr>
          </a:p>
        </p:txBody>
      </p:sp>
      <p:sp>
        <p:nvSpPr>
          <p:cNvPr id="51" name="Rectangle 9">
            <a:extLst>
              <a:ext uri="{FF2B5EF4-FFF2-40B4-BE49-F238E27FC236}">
                <a16:creationId xmlns:a16="http://schemas.microsoft.com/office/drawing/2014/main" id="{7E936E24-D201-4804-9876-64D846054A57}"/>
              </a:ext>
            </a:extLst>
          </p:cNvPr>
          <p:cNvSpPr/>
          <p:nvPr/>
        </p:nvSpPr>
        <p:spPr>
          <a:xfrm>
            <a:off x="9812433" y="336876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 dirty="0">
              <a:latin typeface="Slack-Lato"/>
            </a:endParaRPr>
          </a:p>
        </p:txBody>
      </p:sp>
      <p:pic>
        <p:nvPicPr>
          <p:cNvPr id="55" name="Graphic 54" descr="Bitcoin">
            <a:extLst>
              <a:ext uri="{FF2B5EF4-FFF2-40B4-BE49-F238E27FC236}">
                <a16:creationId xmlns:a16="http://schemas.microsoft.com/office/drawing/2014/main" id="{72D74B0B-F69A-47B1-AAC9-C86B1AA6A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0275" y="4349390"/>
            <a:ext cx="466708" cy="466708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5F090408-B91E-403C-BC3E-097FB91E5674}"/>
              </a:ext>
            </a:extLst>
          </p:cNvPr>
          <p:cNvGrpSpPr/>
          <p:nvPr/>
        </p:nvGrpSpPr>
        <p:grpSpPr>
          <a:xfrm>
            <a:off x="7795243" y="3750394"/>
            <a:ext cx="528164" cy="457200"/>
            <a:chOff x="7626284" y="2723375"/>
            <a:chExt cx="528164" cy="457200"/>
          </a:xfrm>
          <a:solidFill>
            <a:schemeClr val="bg1"/>
          </a:solidFill>
        </p:grpSpPr>
        <p:pic>
          <p:nvPicPr>
            <p:cNvPr id="57" name="Graphic 56" descr="Employee badge">
              <a:extLst>
                <a:ext uri="{FF2B5EF4-FFF2-40B4-BE49-F238E27FC236}">
                  <a16:creationId xmlns:a16="http://schemas.microsoft.com/office/drawing/2014/main" id="{8225965F-BBC1-4BF4-B033-CAFB17B99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26284" y="2723375"/>
              <a:ext cx="457200" cy="457200"/>
            </a:xfrm>
            <a:prstGeom prst="rect">
              <a:avLst/>
            </a:prstGeom>
          </p:spPr>
        </p:pic>
        <p:pic>
          <p:nvPicPr>
            <p:cNvPr id="58" name="Graphic 57" descr="Checkmark">
              <a:extLst>
                <a:ext uri="{FF2B5EF4-FFF2-40B4-BE49-F238E27FC236}">
                  <a16:creationId xmlns:a16="http://schemas.microsoft.com/office/drawing/2014/main" id="{1FF1FBD6-9232-4DAA-9658-8B1A9339D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55321" y="2942549"/>
              <a:ext cx="199127" cy="199127"/>
            </a:xfrm>
            <a:prstGeom prst="rect">
              <a:avLst/>
            </a:prstGeom>
          </p:spPr>
        </p:pic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A0A8DD-3F38-4FE6-98E1-48118BE6A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4903" y="6495149"/>
            <a:ext cx="6917210" cy="365125"/>
          </a:xfrm>
        </p:spPr>
        <p:txBody>
          <a:bodyPr/>
          <a:lstStyle/>
          <a:p>
            <a:r>
              <a:rPr lang="en-US"/>
              <a:t>FinTechies // Smart Contracts with a Push Button  // University of North Carolina, CHarlotte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BBA8C-51D3-4FB0-8F43-CC7E3794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0577" y="6433211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60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44" grpId="0" animBg="1"/>
      <p:bldP spid="45" grpId="0" animBg="1"/>
      <p:bldP spid="49" grpId="0" animBg="1"/>
      <p:bldP spid="50" grpId="0" animBg="1"/>
      <p:bldP spid="51" grpId="0" animBg="1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AF47317F-C87A-4D9C-A72E-89C67FDA2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B3FACCF-9813-43EC-A9A4-43DE7F4EC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1027034"/>
            <a:ext cx="7166927" cy="3703320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Slack-Lato"/>
              </a:rPr>
              <a:t>QUESTIONS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A343C5F-7AA1-409B-BD18-44E928CE3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031846"/>
            <a:ext cx="7223760" cy="11165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3FF31F9-8C96-4D43-9B36-20F6B6FE6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7694" y="0"/>
            <a:ext cx="4304306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C36B25D-7373-4578-8178-63444A7EE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4641" y="1854346"/>
            <a:ext cx="3546077" cy="3703320"/>
          </a:xfrm>
          <a:ln w="57150">
            <a:noFill/>
          </a:ln>
        </p:spPr>
        <p:txBody>
          <a:bodyPr anchor="b">
            <a:normAutofit/>
          </a:bodyPr>
          <a:lstStyle/>
          <a:p>
            <a:endParaRPr lang="en-US" sz="4800" dirty="0">
              <a:solidFill>
                <a:srgbClr val="FFFFFF"/>
              </a:solidFill>
              <a:latin typeface="Slack-Lato"/>
            </a:endParaRPr>
          </a:p>
          <a:p>
            <a:r>
              <a:rPr lang="en-US" sz="4800" dirty="0">
                <a:solidFill>
                  <a:srgbClr val="FFFFFF"/>
                </a:solidFill>
                <a:latin typeface="Slack-Lato"/>
              </a:rPr>
              <a:t>THANK YOU</a:t>
            </a:r>
          </a:p>
          <a:p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D252CC1-04C4-47A3-AFEA-5022A689C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4640" y="5031846"/>
            <a:ext cx="3546077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13CD6-58CF-446E-9F29-0955B724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4830" y="6024391"/>
            <a:ext cx="722375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accent2"/>
                </a:solidFill>
              </a:rPr>
              <a:t>FinTechies // Smart Contracts with a Push Button  // University of North Carolina, CHarlotte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DAD1E-8B53-4A57-B4E6-03AA7BB90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028717"/>
            <a:ext cx="101644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2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Slack-Lato"/>
              </a:rPr>
              <a:t>Team - </a:t>
            </a:r>
            <a:r>
              <a:rPr lang="en-US" sz="2400" dirty="0" err="1">
                <a:latin typeface="Slack-Lato"/>
              </a:rPr>
              <a:t>FinTechies</a:t>
            </a:r>
            <a:endParaRPr lang="en-US" sz="2400" dirty="0">
              <a:latin typeface="Slack-Lato"/>
            </a:endParaRPr>
          </a:p>
          <a:p>
            <a:r>
              <a:rPr lang="en-US" sz="2400" dirty="0">
                <a:latin typeface="Slack-Lato"/>
              </a:rPr>
              <a:t>Project Description</a:t>
            </a:r>
          </a:p>
          <a:p>
            <a:r>
              <a:rPr lang="en-US" sz="2400" dirty="0">
                <a:latin typeface="Slack-Lato"/>
              </a:rPr>
              <a:t>Property Management Process</a:t>
            </a:r>
          </a:p>
          <a:p>
            <a:r>
              <a:rPr lang="en-US" sz="2400" dirty="0">
                <a:latin typeface="Slack-Lato"/>
              </a:rPr>
              <a:t>Development platforms</a:t>
            </a:r>
          </a:p>
          <a:p>
            <a:r>
              <a:rPr lang="en-US" sz="2400" dirty="0">
                <a:latin typeface="Slack-Lato"/>
              </a:rPr>
              <a:t>Financial Transaction Management Solution</a:t>
            </a:r>
          </a:p>
          <a:p>
            <a:r>
              <a:rPr lang="en-US" sz="2400" dirty="0">
                <a:latin typeface="Slack-Lato"/>
              </a:rPr>
              <a:t>Demonstration(s)</a:t>
            </a:r>
          </a:p>
          <a:p>
            <a:r>
              <a:rPr lang="en-US" sz="2400" dirty="0">
                <a:latin typeface="Slack-Lato"/>
              </a:rPr>
              <a:t>Key Benefits</a:t>
            </a:r>
          </a:p>
          <a:p>
            <a:r>
              <a:rPr lang="en-US" sz="2400" dirty="0">
                <a:latin typeface="Slack-Lato"/>
              </a:rPr>
              <a:t>Next Steps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68C20-A6C9-4CF6-8496-61C7441F9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0540" y="6361044"/>
            <a:ext cx="6626086" cy="4251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FinTechies // Smart Contracts with a Push Button  // University of North Carolina, CHarlotte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B442D-FF57-46CF-83DE-53608F92C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5344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8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FinTECHIES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sz="2400" b="1" dirty="0" err="1">
                <a:latin typeface="Slack-Lato"/>
              </a:rPr>
              <a:t>Kowsalya</a:t>
            </a:r>
            <a:r>
              <a:rPr lang="en-US" sz="2400" b="1" dirty="0">
                <a:latin typeface="Slack-Lato"/>
              </a:rPr>
              <a:t> </a:t>
            </a:r>
            <a:r>
              <a:rPr lang="en-US" sz="2400" b="1" dirty="0" err="1">
                <a:latin typeface="Slack-Lato"/>
              </a:rPr>
              <a:t>Jeyabalan</a:t>
            </a:r>
            <a:r>
              <a:rPr lang="en-US" sz="2400" b="1" dirty="0">
                <a:latin typeface="Slack-Lato"/>
              </a:rPr>
              <a:t> </a:t>
            </a:r>
          </a:p>
          <a:p>
            <a:r>
              <a:rPr lang="en-US" sz="2400" b="1" dirty="0" err="1">
                <a:latin typeface="Slack-Lato"/>
              </a:rPr>
              <a:t>Maitree</a:t>
            </a:r>
            <a:r>
              <a:rPr lang="en-US" sz="2400" b="1" dirty="0">
                <a:latin typeface="Slack-Lato"/>
              </a:rPr>
              <a:t> </a:t>
            </a:r>
            <a:r>
              <a:rPr lang="en-US" sz="2400" b="1" dirty="0" err="1">
                <a:latin typeface="Slack-Lato"/>
              </a:rPr>
              <a:t>Maniar</a:t>
            </a:r>
            <a:endParaRPr lang="en-US" sz="2400" b="1" dirty="0">
              <a:latin typeface="Slack-Lato"/>
            </a:endParaRPr>
          </a:p>
          <a:p>
            <a:r>
              <a:rPr lang="en-US" sz="2400" b="1" dirty="0">
                <a:latin typeface="Slack-Lato"/>
              </a:rPr>
              <a:t>Cody Sifford</a:t>
            </a:r>
          </a:p>
          <a:p>
            <a:r>
              <a:rPr lang="en-US" sz="2400" b="1" dirty="0">
                <a:latin typeface="Slack-Lato"/>
              </a:rPr>
              <a:t>Nate Walker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D0841-1A2C-4D5C-B131-7AD12832E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3792" y="6421018"/>
            <a:ext cx="658633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FinTechies // Smart Contracts with a Push Button  // University of North Carolina, CHarlotte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70C54-202E-4615-A161-370CE708F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5344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2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B3D5-23B5-4F71-A08C-B00808ADD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CA4F7-080B-46DB-9DE8-26C29A41E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endParaRPr lang="en-US" sz="2200" dirty="0">
              <a:latin typeface="Slack-Lato"/>
            </a:endParaRPr>
          </a:p>
          <a:p>
            <a:r>
              <a:rPr lang="en-US" sz="2200" dirty="0">
                <a:latin typeface="Slack-Lato"/>
              </a:rPr>
              <a:t>Develop a digital real estate blockchain platform for the management of luxury home, apartments, investment property,  property rentals, and sales.</a:t>
            </a:r>
          </a:p>
          <a:p>
            <a:endParaRPr lang="en-US" sz="2200" dirty="0">
              <a:latin typeface="Slack-Lato"/>
            </a:endParaRPr>
          </a:p>
          <a:p>
            <a:r>
              <a:rPr lang="en-US" sz="2200" dirty="0">
                <a:latin typeface="Slack-Lato"/>
              </a:rPr>
              <a:t>Utilize Digital Token Technology to manage the distribution of real estate smart contacts.</a:t>
            </a:r>
          </a:p>
          <a:p>
            <a:pPr marL="0" indent="0">
              <a:buNone/>
            </a:pPr>
            <a:endParaRPr lang="en-US" sz="2200" dirty="0">
              <a:latin typeface="Slack-Lato"/>
            </a:endParaRPr>
          </a:p>
          <a:p>
            <a:r>
              <a:rPr lang="en-US" sz="2200" dirty="0">
                <a:latin typeface="Slack-Lato"/>
              </a:rPr>
              <a:t>Utilize computer algorithms, blockchain, location data, predictive analytics and more to help investors locate and sell properties, find renters and maximize their real estate investments.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51E7A-E8CF-495A-904C-90087D67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8056" y="6181425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5F1E4-96BA-49D2-A161-85A7EE3A6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24322" y="6163845"/>
            <a:ext cx="6917210" cy="365125"/>
          </a:xfrm>
        </p:spPr>
        <p:txBody>
          <a:bodyPr/>
          <a:lstStyle/>
          <a:p>
            <a:r>
              <a:rPr lang="en-US"/>
              <a:t>FinTechies // Smart Contracts with a Push Button  // University of North Carolina, CHarlotte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33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Property management Process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Slack-Lato"/>
              </a:rPr>
              <a:t>Online Web Portal</a:t>
            </a:r>
          </a:p>
          <a:p>
            <a:r>
              <a:rPr lang="en-US" sz="2400" dirty="0">
                <a:latin typeface="Slack-Lato"/>
              </a:rPr>
              <a:t>Property listing management</a:t>
            </a:r>
          </a:p>
          <a:p>
            <a:r>
              <a:rPr lang="en-US" sz="2400" dirty="0">
                <a:latin typeface="Slack-Lato"/>
              </a:rPr>
              <a:t>Auctions</a:t>
            </a:r>
          </a:p>
          <a:p>
            <a:r>
              <a:rPr lang="en-US" sz="2400" dirty="0">
                <a:latin typeface="Slack-Lato"/>
              </a:rPr>
              <a:t>Token Management</a:t>
            </a:r>
          </a:p>
          <a:p>
            <a:r>
              <a:rPr lang="en-US" sz="2400" dirty="0">
                <a:latin typeface="Slack-Lato"/>
              </a:rPr>
              <a:t>Smart Contracts:</a:t>
            </a:r>
          </a:p>
          <a:p>
            <a:pPr lvl="1"/>
            <a:r>
              <a:rPr lang="en-US" sz="2400" dirty="0">
                <a:latin typeface="Slack-Lato"/>
              </a:rPr>
              <a:t> Lease / Rental</a:t>
            </a:r>
          </a:p>
          <a:p>
            <a:pPr lvl="1"/>
            <a:r>
              <a:rPr lang="en-US" sz="2400" dirty="0">
                <a:latin typeface="Slack-Lato"/>
              </a:rPr>
              <a:t>Owner Tenants / Seller / Buyer</a:t>
            </a:r>
          </a:p>
          <a:p>
            <a:pPr lvl="1"/>
            <a:r>
              <a:rPr lang="en-US" sz="2400" dirty="0">
                <a:latin typeface="Slack-Lato"/>
              </a:rPr>
              <a:t>Security Deposit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23632-7AA5-4F7A-88A8-2A649FC4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84842" y="6341506"/>
            <a:ext cx="634698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FinTechies // Smart Contracts with a Push Button  // University of North Carolina, CHarlotte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56B20-14AF-431B-BD72-EA5C381F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5344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/>
              <a:pPr>
                <a:spcAft>
                  <a:spcPts val="600"/>
                </a:spcAft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84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86224-C68B-4499-9C43-9BF6DE9C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PLATFORMs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42DF4-8A52-4603-AFE2-80C1C429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5E8AB1-01B5-4DC5-8885-B252E1E5EAC6}"/>
              </a:ext>
            </a:extLst>
          </p:cNvPr>
          <p:cNvSpPr/>
          <p:nvPr/>
        </p:nvSpPr>
        <p:spPr>
          <a:xfrm>
            <a:off x="3517812" y="4392713"/>
            <a:ext cx="2150720" cy="202996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D42530-8F2C-4601-9C5F-BC02AF989A52}"/>
              </a:ext>
            </a:extLst>
          </p:cNvPr>
          <p:cNvSpPr/>
          <p:nvPr/>
        </p:nvSpPr>
        <p:spPr>
          <a:xfrm>
            <a:off x="9461967" y="2035715"/>
            <a:ext cx="2148840" cy="2032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C2A599-B147-48E5-A0D1-29B498A4296D}"/>
              </a:ext>
            </a:extLst>
          </p:cNvPr>
          <p:cNvSpPr/>
          <p:nvPr/>
        </p:nvSpPr>
        <p:spPr>
          <a:xfrm>
            <a:off x="6481981" y="2035715"/>
            <a:ext cx="2148840" cy="2032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06459B-E618-4E57-8ECB-D6B6D6256DBC}"/>
              </a:ext>
            </a:extLst>
          </p:cNvPr>
          <p:cNvSpPr/>
          <p:nvPr/>
        </p:nvSpPr>
        <p:spPr>
          <a:xfrm>
            <a:off x="3561179" y="2038620"/>
            <a:ext cx="2148840" cy="20320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74720E-6E47-49B2-B5BB-9429210745C3}"/>
              </a:ext>
            </a:extLst>
          </p:cNvPr>
          <p:cNvSpPr/>
          <p:nvPr/>
        </p:nvSpPr>
        <p:spPr>
          <a:xfrm>
            <a:off x="6523470" y="4395867"/>
            <a:ext cx="2148840" cy="20320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17484B-D468-43B2-AC13-F0536E9B054C}"/>
              </a:ext>
            </a:extLst>
          </p:cNvPr>
          <p:cNvSpPr/>
          <p:nvPr/>
        </p:nvSpPr>
        <p:spPr>
          <a:xfrm>
            <a:off x="579312" y="2038620"/>
            <a:ext cx="2150720" cy="2032000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A45909-25B5-4FFC-A2B2-80019A62E6C5}"/>
              </a:ext>
            </a:extLst>
          </p:cNvPr>
          <p:cNvSpPr/>
          <p:nvPr/>
        </p:nvSpPr>
        <p:spPr>
          <a:xfrm>
            <a:off x="559280" y="4393284"/>
            <a:ext cx="2148840" cy="2032000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E2082C-7572-4516-8620-85F947057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99896" y="6491122"/>
            <a:ext cx="6917210" cy="365125"/>
          </a:xfrm>
        </p:spPr>
        <p:txBody>
          <a:bodyPr/>
          <a:lstStyle/>
          <a:p>
            <a:r>
              <a:rPr lang="en-US"/>
              <a:t>FinTechies // Smart Contracts with a Push Button  // University of North Carolina, CHarlotte</a:t>
            </a:r>
            <a:endParaRPr lang="en-US" dirty="0"/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6EF53FBB-9E30-43ED-8052-2FDB0DEADD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61967" y="4361817"/>
            <a:ext cx="2148840" cy="2129305"/>
          </a:xfrm>
          <a:prstGeom prst="rect">
            <a:avLst/>
          </a:prstGeom>
          <a:ln w="19050" cap="sq">
            <a:solidFill>
              <a:schemeClr val="tx1">
                <a:alpha val="0"/>
              </a:schemeClr>
            </a:solidFill>
          </a:ln>
          <a:effectLst>
            <a:outerShdw blurRad="50800" dist="50800" dir="5400000" algn="ctr" rotWithShape="0">
              <a:schemeClr val="tx2">
                <a:alpha val="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194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  <p:bldP spid="11" grpId="0" animBg="1"/>
      <p:bldP spid="13" grpId="0" animBg="1"/>
      <p:bldP spid="19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987CAC5-608C-4637-9F4D-19E879782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5ABED4-61CA-4171-AF06-7F3D59612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38AD67-DDAB-47CB-9177-5DE55ED1B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BC997F-3436-4A66-ABD7-075554AE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34DA17-9FF4-41C4-9EB3-0116A286C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44729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D3E3A461-2823-4259-B05F-8B0AF3E30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267" y="1009397"/>
            <a:ext cx="3078342" cy="4801468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Financial transaction management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33CE3-0C47-4D04-B467-717B0EFB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08251" y="6370201"/>
            <a:ext cx="654406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accent2"/>
                </a:solidFill>
              </a:rPr>
              <a:t>FinTechies // Smart Contracts with a Push Button  // University of North Carolina, CHarlotte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58E34-B6A6-45C1-8653-CC9AE498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232791AD-667D-4858-A574-7D8608FC1C8F}"/>
              </a:ext>
            </a:extLst>
          </p:cNvPr>
          <p:cNvSpPr txBox="1">
            <a:spLocks/>
          </p:cNvSpPr>
          <p:nvPr/>
        </p:nvSpPr>
        <p:spPr>
          <a:xfrm>
            <a:off x="4241830" y="654964"/>
            <a:ext cx="7503635" cy="574583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b="1"/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7811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3704-345A-44D7-9662-A5C839A8A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Transaction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3BD39-30B0-4BB5-AFCB-394AA233C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360" y="2967787"/>
            <a:ext cx="10965447" cy="339345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600" b="1" i="0" dirty="0">
                <a:solidFill>
                  <a:srgbClr val="1D1C1D"/>
                </a:solidFill>
                <a:effectLst/>
                <a:latin typeface="Slack-Lato"/>
              </a:rPr>
              <a:t>BLOCKCHAIN</a:t>
            </a:r>
            <a:r>
              <a:rPr lang="en-US" sz="2600" b="0" i="0" dirty="0">
                <a:solidFill>
                  <a:srgbClr val="1D1C1D"/>
                </a:solidFill>
                <a:effectLst/>
                <a:latin typeface="Slack-Lato"/>
              </a:rPr>
              <a:t> </a:t>
            </a:r>
          </a:p>
          <a:p>
            <a:r>
              <a:rPr lang="en-US" sz="2400" b="0" i="0" dirty="0">
                <a:solidFill>
                  <a:srgbClr val="1D1C1D"/>
                </a:solidFill>
                <a:effectLst/>
                <a:latin typeface="Slack-Lato"/>
              </a:rPr>
              <a:t>Adopted by the commercial real estate (CRE) industry. </a:t>
            </a:r>
          </a:p>
          <a:p>
            <a:r>
              <a:rPr lang="en-US" sz="2400" b="0" i="0" dirty="0">
                <a:solidFill>
                  <a:srgbClr val="1D1C1D"/>
                </a:solidFill>
                <a:effectLst/>
                <a:latin typeface="Slack-Lato"/>
              </a:rPr>
              <a:t>Transform core CRE operations such as property transactions like purchase, sale, financing, leasing, and management transactions.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1D1C1D"/>
                </a:solidFill>
                <a:latin typeface="Slack-Lato"/>
              </a:rPr>
              <a:t>SMART CONTRACTS</a:t>
            </a:r>
          </a:p>
          <a:p>
            <a:r>
              <a:rPr lang="en-US" sz="2400" dirty="0">
                <a:latin typeface="Slack-Lato"/>
              </a:rPr>
              <a:t>Ethereum allows developers to write smart contracts which define the EVM  instructions</a:t>
            </a:r>
          </a:p>
          <a:p>
            <a:r>
              <a:rPr lang="en-US" sz="2400" dirty="0">
                <a:latin typeface="Slack-Lato"/>
              </a:rPr>
              <a:t>Smart contracts exist within the decentralized database 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b="1" dirty="0">
              <a:solidFill>
                <a:srgbClr val="1D1C1D"/>
              </a:solidFill>
              <a:latin typeface="Slack-Lato"/>
            </a:endParaRPr>
          </a:p>
          <a:p>
            <a:pPr marL="0" indent="0">
              <a:buNone/>
            </a:pPr>
            <a:endParaRPr lang="en-US" sz="2400" b="1" dirty="0">
              <a:solidFill>
                <a:srgbClr val="1D1C1D"/>
              </a:solidFill>
              <a:latin typeface="Slack-Lato"/>
            </a:endParaRPr>
          </a:p>
          <a:p>
            <a:endParaRPr lang="en-US" sz="2400" b="1" dirty="0">
              <a:solidFill>
                <a:srgbClr val="1D1C1D"/>
              </a:solidFill>
              <a:latin typeface="Slack-Lato"/>
            </a:endParaRPr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6C46B-70E9-4A70-BECF-7CB80F0B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85784" y="5951811"/>
            <a:ext cx="6917210" cy="365125"/>
          </a:xfrm>
        </p:spPr>
        <p:txBody>
          <a:bodyPr/>
          <a:lstStyle/>
          <a:p>
            <a:r>
              <a:rPr lang="en-US"/>
              <a:t>FinTechies // Smart Contracts with a Push Button  // University of North Carolina, CHarlotte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BD5E9-4C91-4197-9CE3-CFF182EE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32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3704-345A-44D7-9662-A5C839A8A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transactions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3BD39-30B0-4BB5-AFCB-394AA233C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8" y="2823410"/>
            <a:ext cx="11177670" cy="3144255"/>
          </a:xfrm>
        </p:spPr>
        <p:txBody>
          <a:bodyPr>
            <a:normAutofit fontScale="92500" lnSpcReduction="20000"/>
          </a:bodyPr>
          <a:lstStyle/>
          <a:p>
            <a:pPr marL="324000" lvl="1" indent="0">
              <a:buNone/>
            </a:pPr>
            <a:r>
              <a:rPr lang="en-US" sz="2600" b="1" dirty="0">
                <a:latin typeface="Slack-Lato"/>
              </a:rPr>
              <a:t>DIGITAL TOKEN</a:t>
            </a:r>
          </a:p>
          <a:p>
            <a:pPr lvl="1"/>
            <a:r>
              <a:rPr lang="en-US" sz="2400" dirty="0">
                <a:latin typeface="Slack-Lato"/>
              </a:rPr>
              <a:t>ERC 721 Standard</a:t>
            </a:r>
          </a:p>
          <a:p>
            <a:pPr lvl="1"/>
            <a:r>
              <a:rPr lang="en-US" sz="2400" dirty="0">
                <a:latin typeface="Slack-Lato"/>
              </a:rPr>
              <a:t>ERC 2615 Standard (Rental &amp; Mortgage)</a:t>
            </a:r>
          </a:p>
          <a:p>
            <a:pPr marL="324000" lvl="1" indent="0">
              <a:buNone/>
            </a:pPr>
            <a:r>
              <a:rPr lang="en-US" sz="2600" b="1" dirty="0">
                <a:latin typeface="Slack-Lato"/>
              </a:rPr>
              <a:t>GAS</a:t>
            </a:r>
          </a:p>
          <a:p>
            <a:pPr lvl="1"/>
            <a:r>
              <a:rPr lang="en-US" sz="2400" dirty="0">
                <a:latin typeface="Slack-Lato"/>
              </a:rPr>
              <a:t>Used when a user makes a smart contract function call, they must declare the amount of gas and pay that amount</a:t>
            </a:r>
          </a:p>
          <a:p>
            <a:pPr lvl="1"/>
            <a:r>
              <a:rPr lang="en-US" sz="2400" dirty="0">
                <a:latin typeface="Slack-Lato"/>
              </a:rPr>
              <a:t>Incentivizes nodes for participating in the network and computing jobs to deploy smart contracts into the database</a:t>
            </a:r>
          </a:p>
          <a:p>
            <a:pPr lvl="1"/>
            <a:endParaRPr lang="en-US" sz="2400" dirty="0">
              <a:latin typeface="Slack-Lato"/>
            </a:endParaRPr>
          </a:p>
          <a:p>
            <a:pPr lvl="1"/>
            <a:endParaRPr lang="en-US" sz="2400" dirty="0">
              <a:latin typeface="Slack-Lato"/>
            </a:endParaRPr>
          </a:p>
          <a:p>
            <a:pPr lvl="1"/>
            <a:endParaRPr lang="en-US" sz="2800" b="1" dirty="0">
              <a:latin typeface="Slack-Lato"/>
            </a:endParaRPr>
          </a:p>
          <a:p>
            <a:pPr marL="324000" lvl="1" indent="0">
              <a:buNone/>
            </a:pPr>
            <a:endParaRPr lang="en-US" sz="2800" b="1" dirty="0">
              <a:latin typeface="Slack-Lato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6C46B-70E9-4A70-BECF-7CB80F0B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8062" y="5951811"/>
            <a:ext cx="6917210" cy="365125"/>
          </a:xfrm>
        </p:spPr>
        <p:txBody>
          <a:bodyPr/>
          <a:lstStyle/>
          <a:p>
            <a:r>
              <a:rPr lang="en-US"/>
              <a:t>FinTechies // Smart Contracts with a Push Button  // University of North Carolina, CHarlotte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BD5E9-4C91-4197-9CE3-CFF182EE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9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1_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771</Words>
  <Application>Microsoft Office PowerPoint</Application>
  <PresentationFormat>Widescreen</PresentationFormat>
  <Paragraphs>139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Gill Sans MT</vt:lpstr>
      <vt:lpstr>proxima_nova_alt_rgregular</vt:lpstr>
      <vt:lpstr>Roboto</vt:lpstr>
      <vt:lpstr>Slack-Lato</vt:lpstr>
      <vt:lpstr>Wingdings 2</vt:lpstr>
      <vt:lpstr>Dividend</vt:lpstr>
      <vt:lpstr>1_Dividend</vt:lpstr>
      <vt:lpstr>PowerPoint Presentation</vt:lpstr>
      <vt:lpstr>Contents</vt:lpstr>
      <vt:lpstr>FinTECHIES</vt:lpstr>
      <vt:lpstr>Project Description</vt:lpstr>
      <vt:lpstr>Property management Process Details</vt:lpstr>
      <vt:lpstr>DEVELOPMENT PLATFORMs</vt:lpstr>
      <vt:lpstr>PowerPoint Presentation</vt:lpstr>
      <vt:lpstr>Financial Transaction Management</vt:lpstr>
      <vt:lpstr>Financial transactions management</vt:lpstr>
      <vt:lpstr>Process OVERVIEW</vt:lpstr>
      <vt:lpstr>PowerPoint Presentation</vt:lpstr>
      <vt:lpstr>KEY BENEFITS</vt:lpstr>
      <vt:lpstr>FUTURE ROADMAP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Solidity</dc:title>
  <dc:creator>Sangani, Prashant (Cognizant)</dc:creator>
  <cp:lastModifiedBy>Sangani, Prashant (Cognizant)</cp:lastModifiedBy>
  <cp:revision>21</cp:revision>
  <dcterms:created xsi:type="dcterms:W3CDTF">2020-10-14T03:26:20Z</dcterms:created>
  <dcterms:modified xsi:type="dcterms:W3CDTF">2020-10-15T03:59:42Z</dcterms:modified>
</cp:coreProperties>
</file>