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4" r:id="rId2"/>
    <p:sldId id="266" r:id="rId3"/>
    <p:sldId id="265" r:id="rId4"/>
    <p:sldId id="270" r:id="rId5"/>
    <p:sldId id="271" r:id="rId6"/>
    <p:sldId id="273" r:id="rId7"/>
    <p:sldId id="272" r:id="rId8"/>
    <p:sldId id="274" r:id="rId9"/>
    <p:sldId id="267" r:id="rId10"/>
    <p:sldId id="268" r:id="rId11"/>
    <p:sldId id="269" r:id="rId12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EC2E8-F7D5-484D-9607-3481EC00AF7F}" v="10" dt="2024-08-19T01:15:58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Ji Wan" userId="0795d48dacdbe49b" providerId="Windows Live" clId="Web-{42BEC2E8-F7D5-484D-9607-3481EC00AF7F}"/>
    <pc:docChg chg="modSld">
      <pc:chgData name="Kang Ji Wan" userId="0795d48dacdbe49b" providerId="Windows Live" clId="Web-{42BEC2E8-F7D5-484D-9607-3481EC00AF7F}" dt="2024-08-19T01:15:58.630" v="8" actId="20577"/>
      <pc:docMkLst>
        <pc:docMk/>
      </pc:docMkLst>
      <pc:sldChg chg="modSp">
        <pc:chgData name="Kang Ji Wan" userId="0795d48dacdbe49b" providerId="Windows Live" clId="Web-{42BEC2E8-F7D5-484D-9607-3481EC00AF7F}" dt="2024-08-19T01:15:58.630" v="8" actId="20577"/>
        <pc:sldMkLst>
          <pc:docMk/>
          <pc:sldMk cId="1826653381" sldId="267"/>
        </pc:sldMkLst>
        <pc:spChg chg="mod">
          <ac:chgData name="Kang Ji Wan" userId="0795d48dacdbe49b" providerId="Windows Live" clId="Web-{42BEC2E8-F7D5-484D-9607-3481EC00AF7F}" dt="2024-08-19T01:15:58.630" v="8" actId="20577"/>
          <ac:spMkLst>
            <pc:docMk/>
            <pc:sldMk cId="1826653381" sldId="267"/>
            <ac:spMk id="44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/>
              <a:t>기계학습 데이터</a:t>
            </a:r>
            <a:r>
              <a:rPr lang="ko-KR" altLang="en-US" b="1" baseline="0" dirty="0"/>
              <a:t> 입력 </a:t>
            </a:r>
            <a:r>
              <a:rPr lang="ko-KR" altLang="en-US" b="1" dirty="0"/>
              <a:t>예시</a:t>
            </a:r>
          </a:p>
        </c:rich>
      </c:tx>
      <c:layout>
        <c:manualLayout>
          <c:xMode val="edge"/>
          <c:yMode val="edge"/>
          <c:x val="0.32316793799212601"/>
          <c:y val="6.72103472181796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학습 데이터 (Training Set)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Train-Test-Validation Set</c:v>
                </c:pt>
                <c:pt idx="1">
                  <c:v>Train-Test Set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E7-4CD6-8AAD-FA1BE1BA5F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테스트 데이터 (Test Set)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Train-Test-Validation Set</c:v>
                </c:pt>
                <c:pt idx="1">
                  <c:v>Train-Test Set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E7-4CD6-8AAD-FA1BE1BA5F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검증 데이터 (Validation Set)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Train-Test-Validation Set</c:v>
                </c:pt>
                <c:pt idx="1">
                  <c:v>Train-Test Set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CE7-4CD6-8AAD-FA1BE1BA5F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98131151"/>
        <c:axId val="1898133231"/>
      </c:barChart>
      <c:catAx>
        <c:axId val="18981311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98133231"/>
        <c:crosses val="autoZero"/>
        <c:auto val="1"/>
        <c:lblAlgn val="ctr"/>
        <c:lblOffset val="100"/>
        <c:noMultiLvlLbl val="0"/>
      </c:catAx>
      <c:valAx>
        <c:axId val="18981332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98131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55682-58F4-40E5-9613-0B31338E6E71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CF52D-7A23-4ED8-AB46-2ECDBFBBD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13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03BA9-330A-4C06-850B-31CEA76D8E7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09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03BA9-330A-4C06-850B-31CEA76D8E7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03BA9-330A-4C06-850B-31CEA76D8E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421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03BA9-330A-4C06-850B-31CEA76D8E7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129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03BA9-330A-4C06-850B-31CEA76D8E7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156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03BA9-330A-4C06-850B-31CEA76D8E7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57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03BA9-330A-4C06-850B-31CEA76D8E7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15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03BA9-330A-4C06-850B-31CEA76D8E7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75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03BA9-330A-4C06-850B-31CEA76D8E7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666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03BA9-330A-4C06-850B-31CEA76D8E7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98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7BC34B-8681-4876-9294-663875C6867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B3FB278-F695-4AA0-9DA1-4402AFE0E07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FEBABF8-7726-40E1-981F-F992163B070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C9A5F0-7A5B-4F6C-8E05-CFCD5D3B959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54FAA4-3E6A-4EA9-8747-50FA1C917E9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E09500-39A9-4A58-BA16-207EC465268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F4E815-7B66-4FD2-AC1C-0407D29DCBE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FDD3474-5478-468B-A0E1-A68D4FF43A4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962363D-B5F7-4DF6-AE9D-ADA34754573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7AEAA5C-C127-436D-AFC7-DF2DC712263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F824870-589C-45A2-BE78-B568DD0721F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CE2D176-741B-44E0-BB44-8A83DB786B9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43"/>
          <p:cNvGrpSpPr/>
          <p:nvPr/>
        </p:nvGrpSpPr>
        <p:grpSpPr>
          <a:xfrm>
            <a:off x="0" y="-8640"/>
            <a:ext cx="12193200" cy="6871320"/>
            <a:chOff x="0" y="-8640"/>
            <a:chExt cx="12193200" cy="6871320"/>
          </a:xfrm>
        </p:grpSpPr>
        <p:cxnSp>
          <p:nvCxnSpPr>
            <p:cNvPr id="28" name="Straight Connector 19"/>
            <p:cNvCxnSpPr/>
            <p:nvPr/>
          </p:nvCxnSpPr>
          <p:spPr>
            <a:xfrm>
              <a:off x="9370800" y="0"/>
              <a:ext cx="1224360" cy="68630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8560" cy="31816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2400" cy="6861600"/>
            </a:xfrm>
            <a:custGeom>
              <a:avLst/>
              <a:gdLst>
                <a:gd name="textAreaLeft" fmla="*/ 0 w 3002400"/>
                <a:gd name="textAreaRight" fmla="*/ 3007440 w 3002400"/>
                <a:gd name="textAreaTop" fmla="*/ 0 h 6861600"/>
                <a:gd name="textAreaBottom" fmla="*/ 6866640 h 68616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3360" cy="6861600"/>
            </a:xfrm>
            <a:custGeom>
              <a:avLst/>
              <a:gdLst>
                <a:gd name="textAreaLeft" fmla="*/ 0 w 2583360"/>
                <a:gd name="textAreaRight" fmla="*/ 2588400 w 2583360"/>
                <a:gd name="textAreaTop" fmla="*/ 0 h 6861600"/>
                <a:gd name="textAreaBottom" fmla="*/ 6866640 h 68616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4760" cy="38048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49400" cy="6861600"/>
            </a:xfrm>
            <a:custGeom>
              <a:avLst/>
              <a:gdLst>
                <a:gd name="textAreaLeft" fmla="*/ 0 w 2849400"/>
                <a:gd name="textAreaRight" fmla="*/ 2854440 w 2849400"/>
                <a:gd name="textAreaTop" fmla="*/ 0 h 6861600"/>
                <a:gd name="textAreaBottom" fmla="*/ 6866640 h 68616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5200" cy="6861600"/>
            </a:xfrm>
            <a:custGeom>
              <a:avLst/>
              <a:gdLst>
                <a:gd name="textAreaLeft" fmla="*/ 0 w 1285200"/>
                <a:gd name="textAreaRight" fmla="*/ 1290240 w 1285200"/>
                <a:gd name="textAreaTop" fmla="*/ 0 h 6861600"/>
                <a:gd name="textAreaBottom" fmla="*/ 6866640 h 68616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4880" cy="6861600"/>
            </a:xfrm>
            <a:custGeom>
              <a:avLst/>
              <a:gdLst>
                <a:gd name="textAreaLeft" fmla="*/ 0 w 1244880"/>
                <a:gd name="textAreaRight" fmla="*/ 1249920 w 1244880"/>
                <a:gd name="textAreaTop" fmla="*/ 0 h 6861600"/>
                <a:gd name="textAreaBottom" fmla="*/ 6866640 h 68616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2240" cy="32630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Isosceles Triangle 18"/>
            <p:cNvSpPr/>
            <p:nvPr/>
          </p:nvSpPr>
          <p:spPr>
            <a:xfrm>
              <a:off x="0" y="4013280"/>
              <a:ext cx="443520" cy="28396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5"/>
          <p:cNvGrpSpPr/>
          <p:nvPr/>
        </p:nvGrpSpPr>
        <p:grpSpPr>
          <a:xfrm>
            <a:off x="0" y="-8640"/>
            <a:ext cx="12193200" cy="6871320"/>
            <a:chOff x="0" y="-8640"/>
            <a:chExt cx="12193200" cy="6871320"/>
          </a:xfrm>
        </p:grpSpPr>
        <p:sp>
          <p:nvSpPr>
            <p:cNvPr id="12" name="Freeform 14"/>
            <p:cNvSpPr/>
            <p:nvPr/>
          </p:nvSpPr>
          <p:spPr>
            <a:xfrm>
              <a:off x="0" y="-7920"/>
              <a:ext cx="858600" cy="5693040"/>
            </a:xfrm>
            <a:custGeom>
              <a:avLst/>
              <a:gdLst>
                <a:gd name="textAreaLeft" fmla="*/ 0 w 858600"/>
                <a:gd name="textAreaRight" fmla="*/ 863640 w 858600"/>
                <a:gd name="textAreaTop" fmla="*/ 0 h 5693040"/>
                <a:gd name="textAreaBottom" fmla="*/ 5698080 h 569304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cxnSp>
          <p:nvCxnSpPr>
            <p:cNvPr id="13" name="Straight Connector 18"/>
            <p:cNvCxnSpPr/>
            <p:nvPr/>
          </p:nvCxnSpPr>
          <p:spPr>
            <a:xfrm>
              <a:off x="9370800" y="0"/>
              <a:ext cx="1224360" cy="68630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4" name="Straight Connector 19"/>
            <p:cNvCxnSpPr/>
            <p:nvPr/>
          </p:nvCxnSpPr>
          <p:spPr>
            <a:xfrm flipH="1">
              <a:off x="7425000" y="3681360"/>
              <a:ext cx="4768560" cy="31816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5" name="Rectangle 23"/>
            <p:cNvSpPr/>
            <p:nvPr/>
          </p:nvSpPr>
          <p:spPr>
            <a:xfrm>
              <a:off x="9181440" y="-8640"/>
              <a:ext cx="3002400" cy="6861600"/>
            </a:xfrm>
            <a:custGeom>
              <a:avLst/>
              <a:gdLst>
                <a:gd name="textAreaLeft" fmla="*/ 0 w 3002400"/>
                <a:gd name="textAreaRight" fmla="*/ 3007440 w 3002400"/>
                <a:gd name="textAreaTop" fmla="*/ 0 h 6861600"/>
                <a:gd name="textAreaBottom" fmla="*/ 6866640 h 68616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Rectangle 25"/>
            <p:cNvSpPr/>
            <p:nvPr/>
          </p:nvSpPr>
          <p:spPr>
            <a:xfrm>
              <a:off x="9603360" y="-8640"/>
              <a:ext cx="2583360" cy="6861600"/>
            </a:xfrm>
            <a:custGeom>
              <a:avLst/>
              <a:gdLst>
                <a:gd name="textAreaLeft" fmla="*/ 0 w 2583360"/>
                <a:gd name="textAreaRight" fmla="*/ 2588400 w 2583360"/>
                <a:gd name="textAreaTop" fmla="*/ 0 h 6861600"/>
                <a:gd name="textAreaBottom" fmla="*/ 6866640 h 68616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Isosceles Triangle 22"/>
            <p:cNvSpPr/>
            <p:nvPr/>
          </p:nvSpPr>
          <p:spPr>
            <a:xfrm>
              <a:off x="8932320" y="3048120"/>
              <a:ext cx="3254760" cy="38048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Rectangle 27"/>
            <p:cNvSpPr/>
            <p:nvPr/>
          </p:nvSpPr>
          <p:spPr>
            <a:xfrm>
              <a:off x="9334440" y="-8640"/>
              <a:ext cx="2849400" cy="6861600"/>
            </a:xfrm>
            <a:custGeom>
              <a:avLst/>
              <a:gdLst>
                <a:gd name="textAreaLeft" fmla="*/ 0 w 2849400"/>
                <a:gd name="textAreaRight" fmla="*/ 2854440 w 2849400"/>
                <a:gd name="textAreaTop" fmla="*/ 0 h 6861600"/>
                <a:gd name="textAreaBottom" fmla="*/ 6866640 h 68616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Rectangle 28"/>
            <p:cNvSpPr/>
            <p:nvPr/>
          </p:nvSpPr>
          <p:spPr>
            <a:xfrm>
              <a:off x="10898640" y="-8640"/>
              <a:ext cx="1285200" cy="6861600"/>
            </a:xfrm>
            <a:custGeom>
              <a:avLst/>
              <a:gdLst>
                <a:gd name="textAreaLeft" fmla="*/ 0 w 1285200"/>
                <a:gd name="textAreaRight" fmla="*/ 1290240 w 1285200"/>
                <a:gd name="textAreaTop" fmla="*/ 0 h 6861600"/>
                <a:gd name="textAreaBottom" fmla="*/ 6866640 h 68616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Rectangle 29"/>
            <p:cNvSpPr/>
            <p:nvPr/>
          </p:nvSpPr>
          <p:spPr>
            <a:xfrm>
              <a:off x="10938960" y="-8640"/>
              <a:ext cx="1244880" cy="6861600"/>
            </a:xfrm>
            <a:custGeom>
              <a:avLst/>
              <a:gdLst>
                <a:gd name="textAreaLeft" fmla="*/ 0 w 1244880"/>
                <a:gd name="textAreaRight" fmla="*/ 1249920 w 1244880"/>
                <a:gd name="textAreaTop" fmla="*/ 0 h 6861600"/>
                <a:gd name="textAreaBottom" fmla="*/ 6866640 h 68616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Isosceles Triangle 26"/>
            <p:cNvSpPr/>
            <p:nvPr/>
          </p:nvSpPr>
          <p:spPr>
            <a:xfrm>
              <a:off x="10371600" y="3589920"/>
              <a:ext cx="1812240" cy="32630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1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2440" cy="3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 </a:t>
            </a:r>
            <a:endParaRPr lang="en-US" sz="1400" b="0" strike="noStrike" spc="-1">
              <a:latin typeface="바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4202740-1977-4F55-900C-D2CF7DAC291C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latin typeface="바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06840" cy="3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latin typeface="바탕"/>
              </a:rPr>
              <a:t> 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strike="noStrike" spc="-1">
                <a:latin typeface="맑은 고딕"/>
              </a:rPr>
              <a:t>제목 텍스트의 서식을 편집하려면 클릭하십시오</a:t>
            </a:r>
            <a:r>
              <a:rPr lang="en-US" sz="4400" b="0" strike="noStrike" spc="-1">
                <a:latin typeface="맑은 고딕"/>
              </a:rPr>
              <a:t>.</a:t>
            </a: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맑은 고딕"/>
              </a:rPr>
              <a:t>개요 텍스트의 서식을 편집하려면 클릭하십시오</a:t>
            </a:r>
            <a:endParaRPr lang="en-US" sz="3200" b="0" strike="noStrike" spc="-1"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맑은 고딕"/>
              </a:rPr>
              <a:t>2</a:t>
            </a:r>
            <a:r>
              <a:rPr lang="ko-KR" sz="2800" b="0" strike="noStrike" spc="-1">
                <a:latin typeface="맑은 고딕"/>
              </a:rPr>
              <a:t>번째 개요 수준</a:t>
            </a:r>
            <a:endParaRPr lang="en-US" sz="2800" b="0" strike="noStrike" spc="-1"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맑은 고딕"/>
              </a:rPr>
              <a:t>3</a:t>
            </a:r>
            <a:r>
              <a:rPr lang="ko-KR" sz="2400" b="0" strike="noStrike" spc="-1">
                <a:latin typeface="맑은 고딕"/>
              </a:rPr>
              <a:t>번째 개요 수준</a:t>
            </a:r>
            <a:endParaRPr lang="en-US" sz="2400" b="0" strike="noStrike" spc="-1"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맑은 고딕"/>
              </a:rPr>
              <a:t>4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5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6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7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ringariel/scikit-learn/blob/master/RandomForest%20Classifier%20%EA%B8%B0%EA%B3%84%ED%95%99%EC%8A%B5%20%EB%AA%A8%EB%8D%B8%EB%A1%9C%20%EC%9C%A0%EC%A0%84%EC%9E%90%20%EB%B0%9C%ED%98%84%20%EB%B6%84%EB%A5%98%ED%95%98%EA%B8%B0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boringariel/scikit-learn/blob/master/%EA%B8%B0%EA%B3%84%ED%95%99%EC%8A%B5%EC%9D%84%20%EC%9D%B4%EC%9A%A9%ED%95%9C%20%EC%9C%A0%EB%B0%A9%EC%95%94%20%EC%A7%84%EB%8B%A8.ipynb" TargetMode="External"/><Relationship Id="rId4" Type="http://schemas.openxmlformats.org/officeDocument/2006/relationships/hyperlink" Target="https://github.com/boringariel/scikit-learn/blob/master/scikit-survival_ex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ringariel/scikit-lear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boringariel/python/tree/tmp/NLP" TargetMode="External"/><Relationship Id="rId5" Type="http://schemas.openxmlformats.org/officeDocument/2006/relationships/hyperlink" Target="https://github.com/boringariel/PyTorch" TargetMode="External"/><Relationship Id="rId4" Type="http://schemas.openxmlformats.org/officeDocument/2006/relationships/hyperlink" Target="https://github.com/boringariel/Tensorflo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 idx="4294967295"/>
          </p:nvPr>
        </p:nvSpPr>
        <p:spPr>
          <a:xfrm>
            <a:off x="1506960" y="2404440"/>
            <a:ext cx="7763400" cy="164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ko-KR" sz="3600" b="1" strike="noStrike" spc="-1" dirty="0" err="1">
                <a:solidFill>
                  <a:schemeClr val="accent1"/>
                </a:solidFill>
                <a:latin typeface="맑은 고딕"/>
                <a:ea typeface="맑은 고딕"/>
              </a:rPr>
              <a:t>파이썬</a:t>
            </a:r>
            <a:r>
              <a:rPr lang="ko-KR" sz="3600" b="1" strike="noStrike" spc="-1" dirty="0">
                <a:solidFill>
                  <a:schemeClr val="accent1"/>
                </a:solidFill>
                <a:latin typeface="맑은 고딕"/>
                <a:ea typeface="맑은 고딕"/>
              </a:rPr>
              <a:t> </a:t>
            </a:r>
            <a:r>
              <a:rPr lang="ko-KR" altLang="en-US" sz="3600" b="1" strike="noStrike" spc="-1" dirty="0">
                <a:solidFill>
                  <a:schemeClr val="accent1"/>
                </a:solidFill>
                <a:latin typeface="맑은 고딕"/>
                <a:ea typeface="맑은 고딕"/>
              </a:rPr>
              <a:t>기계학습 개론</a:t>
            </a:r>
            <a:endParaRPr lang="en-US" sz="36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subTitle" idx="4294967295"/>
          </p:nvPr>
        </p:nvSpPr>
        <p:spPr>
          <a:xfrm>
            <a:off x="1506960" y="4066920"/>
            <a:ext cx="7763400" cy="109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 algn="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Ji Wan Kang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015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idx="4294967295"/>
          </p:nvPr>
        </p:nvSpPr>
        <p:spPr>
          <a:xfrm>
            <a:off x="1181320" y="1330000"/>
            <a:ext cx="8063640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altLang="en-US" sz="20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파이썬의</a:t>
            </a:r>
            <a:r>
              <a:rPr lang="ko-KR" altLang="en-US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대표적인 기계학습 패키지</a:t>
            </a:r>
            <a:endParaRPr lang="en-US" altLang="ko-KR" sz="20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altLang="en-US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모델을 클래스로 구현해 놓아</a:t>
            </a:r>
            <a:r>
              <a:rPr lang="en-US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코드 입력으로 여러 모델의 사용이 가능하다</a:t>
            </a:r>
            <a:endParaRPr lang="en-US" altLang="ko-KR" sz="20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endParaRPr lang="en-US" altLang="ko-KR" sz="20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1417"/>
              </a:spcBef>
              <a:tabLst>
                <a:tab pos="0" algn="l"/>
              </a:tabLst>
            </a:pPr>
            <a:r>
              <a:rPr lang="en-US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 Forest </a:t>
            </a:r>
            <a:r>
              <a:rPr lang="en-US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(</a:t>
            </a:r>
            <a:r>
              <a:rPr lang="ko-KR" altLang="en-US" sz="20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깃허브</a:t>
            </a:r>
            <a:r>
              <a:rPr lang="ko-KR" altLang="en-US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 링크</a:t>
            </a:r>
            <a:r>
              <a:rPr lang="en-US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)</a:t>
            </a:r>
            <a:endParaRPr lang="en-US" altLang="ko-KR" sz="20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1417"/>
              </a:spcBef>
              <a:buClr>
                <a:srgbClr val="404040"/>
              </a:buClr>
              <a:tabLst>
                <a:tab pos="0" algn="l"/>
              </a:tabLst>
            </a:pPr>
            <a:r>
              <a:rPr lang="en-US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survival analysis </a:t>
            </a:r>
            <a:r>
              <a:rPr lang="en-US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(</a:t>
            </a:r>
            <a:r>
              <a:rPr lang="ko-KR" altLang="en-US" sz="20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깃허브</a:t>
            </a:r>
            <a:r>
              <a:rPr lang="ko-KR" altLang="en-US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 링크</a:t>
            </a:r>
            <a:r>
              <a:rPr lang="en-US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)</a:t>
            </a:r>
            <a:endParaRPr lang="en-US" altLang="ko-KR" sz="20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1417"/>
              </a:spcBef>
              <a:buClr>
                <a:srgbClr val="404040"/>
              </a:buClr>
              <a:tabLst>
                <a:tab pos="0" algn="l"/>
              </a:tabLst>
            </a:pPr>
            <a:r>
              <a:rPr lang="ko-KR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데이터를 이용한 </a:t>
            </a:r>
            <a:r>
              <a:rPr lang="en-US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ML </a:t>
            </a:r>
            <a:r>
              <a:rPr lang="en-US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(</a:t>
            </a:r>
            <a:r>
              <a:rPr lang="ko-KR" altLang="en-US" sz="20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깃허브</a:t>
            </a:r>
            <a:r>
              <a:rPr lang="ko-KR" altLang="en-US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 링크</a:t>
            </a:r>
            <a:r>
              <a:rPr lang="en-US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)</a:t>
            </a:r>
            <a:endParaRPr lang="en-US" altLang="ko-KR" sz="20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 err="1">
                <a:solidFill>
                  <a:srgbClr val="729FCF"/>
                </a:solidFill>
                <a:latin typeface="맑은 고딕"/>
                <a:ea typeface="맑은 고딕"/>
              </a:rPr>
              <a:t>사이킷런</a:t>
            </a:r>
            <a:r>
              <a:rPr lang="ko-KR" altLang="en-US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 </a:t>
            </a:r>
            <a:r>
              <a:rPr lang="en-US" altLang="ko-KR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(</a:t>
            </a:r>
            <a:r>
              <a:rPr lang="en-US" altLang="ko-KR" sz="2800" b="1" strike="noStrike" spc="-1" dirty="0" err="1">
                <a:solidFill>
                  <a:srgbClr val="729FCF"/>
                </a:solidFill>
                <a:latin typeface="맑은 고딕"/>
                <a:ea typeface="맑은 고딕"/>
              </a:rPr>
              <a:t>Scikit</a:t>
            </a:r>
            <a:r>
              <a:rPr lang="en-US" altLang="ko-KR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-</a:t>
            </a:r>
            <a:r>
              <a:rPr lang="en-US" altLang="ko-KR" sz="2800" b="1" spc="-1" dirty="0">
                <a:solidFill>
                  <a:srgbClr val="729FCF"/>
                </a:solidFill>
                <a:latin typeface="맑은 고딕"/>
                <a:ea typeface="맑은 고딕"/>
              </a:rPr>
              <a:t>learn</a:t>
            </a:r>
            <a:r>
              <a:rPr lang="en-US" altLang="ko-KR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)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2536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idx="4294967295"/>
          </p:nvPr>
        </p:nvSpPr>
        <p:spPr>
          <a:xfrm>
            <a:off x="1181320" y="1330000"/>
            <a:ext cx="8063640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altLang="en-US" sz="2400" b="1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사이킷런</a:t>
            </a:r>
            <a:r>
              <a:rPr lang="ko-KR" altLang="en-US" sz="2400" b="1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 기계학습 예제</a:t>
            </a:r>
            <a:endParaRPr lang="en-US" altLang="ko-KR" sz="2400" b="1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altLang="en-US" sz="2400" b="1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텐서플로우</a:t>
            </a:r>
            <a:r>
              <a:rPr lang="ko-KR" altLang="en-US" sz="2400" b="1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 기계학습 예제</a:t>
            </a:r>
            <a:endParaRPr lang="en-US" altLang="ko-KR" sz="2400" b="1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altLang="en-US" sz="2400" b="1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파이토치 기계학습 예제</a:t>
            </a:r>
            <a:endParaRPr lang="en-US" altLang="ko-KR" sz="2400" b="1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altLang="en-US" sz="2400" b="1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트랜스포머 </a:t>
            </a:r>
            <a:r>
              <a:rPr lang="ko-KR" altLang="en-US" sz="2400" b="1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딥러닝</a:t>
            </a:r>
            <a:r>
              <a:rPr lang="ko-KR" altLang="en-US" sz="2400" b="1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 자연어 처리 예제</a:t>
            </a:r>
            <a:endParaRPr lang="en-US" altLang="ko-KR" sz="1800" b="1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참고자료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4356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인공지능 </a:t>
            </a:r>
            <a:r>
              <a:rPr lang="en-US" altLang="ko-KR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(Artificial Intelligence, AI)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026" name="Picture 2" descr="https://blog.kakaocdn.net/dn/cJP4Tv/btqzOXvfmuB/YEGlYBPYLY3A8GKtY59er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96" y="1358573"/>
            <a:ext cx="8285162" cy="42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84873" y="5746189"/>
            <a:ext cx="750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출처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사보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보안세상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22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idx="4294967295"/>
          </p:nvPr>
        </p:nvSpPr>
        <p:spPr>
          <a:xfrm>
            <a:off x="1181320" y="1330000"/>
            <a:ext cx="8063640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-342900">
              <a:spcBef>
                <a:spcPts val="1200"/>
              </a:spcBef>
              <a:tabLst>
                <a:tab pos="0" algn="l"/>
              </a:tabLst>
            </a:pPr>
            <a:r>
              <a:rPr lang="ko-KR" altLang="en-US" sz="2400" spc="-1" dirty="0">
                <a:solidFill>
                  <a:srgbClr val="404040"/>
                </a:solidFill>
                <a:latin typeface="맑은 고딕"/>
                <a:ea typeface="맑은 고딕"/>
              </a:rPr>
              <a:t>인공지능 프로그래밍의 일종</a:t>
            </a:r>
            <a:endParaRPr lang="en-US" altLang="ko-KR" sz="2400" spc="-1" dirty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0" indent="-342900">
              <a:spcBef>
                <a:spcPts val="1200"/>
              </a:spcBef>
              <a:tabLst>
                <a:tab pos="0" algn="l"/>
              </a:tabLst>
            </a:pPr>
            <a:r>
              <a:rPr lang="ko-KR" altLang="en-US" sz="2400" spc="-1" dirty="0">
                <a:solidFill>
                  <a:srgbClr val="000000"/>
                </a:solidFill>
                <a:latin typeface="맑은 고딕"/>
                <a:ea typeface="맑은 고딕"/>
              </a:rPr>
              <a:t>주어진 데이터를 기반으로 </a:t>
            </a:r>
            <a:r>
              <a:rPr lang="ko-KR" altLang="en-US" sz="2400" spc="-1" dirty="0" err="1">
                <a:solidFill>
                  <a:srgbClr val="000000"/>
                </a:solidFill>
                <a:latin typeface="맑은 고딕"/>
                <a:ea typeface="맑은 고딕"/>
              </a:rPr>
              <a:t>최적해를</a:t>
            </a:r>
            <a:r>
              <a:rPr lang="ko-KR" altLang="en-US" sz="2400" spc="-1" dirty="0">
                <a:solidFill>
                  <a:srgbClr val="000000"/>
                </a:solidFill>
                <a:latin typeface="맑은 고딕"/>
                <a:ea typeface="맑은 고딕"/>
              </a:rPr>
              <a:t> 계산하는 작업</a:t>
            </a:r>
          </a:p>
        </p:txBody>
      </p:sp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기계학습 </a:t>
            </a:r>
            <a:r>
              <a:rPr lang="en-US" altLang="ko-KR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(Machine Learning)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050" name="Picture 2" descr="21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27" y="2119312"/>
            <a:ext cx="8582025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3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idx="4294967295"/>
          </p:nvPr>
        </p:nvSpPr>
        <p:spPr>
          <a:xfrm>
            <a:off x="1181320" y="1330000"/>
            <a:ext cx="8182136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-342900">
              <a:spcBef>
                <a:spcPts val="1200"/>
              </a:spcBef>
              <a:tabLst>
                <a:tab pos="0" algn="l"/>
              </a:tabLst>
            </a:pPr>
            <a:r>
              <a:rPr lang="ko-KR" altLang="en-US" sz="2400" spc="-1" dirty="0">
                <a:solidFill>
                  <a:srgbClr val="404040"/>
                </a:solidFill>
                <a:latin typeface="맑은 고딕"/>
                <a:ea typeface="맑은 고딕"/>
              </a:rPr>
              <a:t>분류 </a:t>
            </a:r>
            <a:r>
              <a:rPr lang="en-US" altLang="ko-KR" sz="2400" spc="-1" dirty="0">
                <a:solidFill>
                  <a:srgbClr val="404040"/>
                </a:solidFill>
                <a:latin typeface="맑은 고딕"/>
                <a:ea typeface="맑은 고딕"/>
              </a:rPr>
              <a:t>(Classification): </a:t>
            </a:r>
            <a:r>
              <a:rPr lang="ko-KR" altLang="en-US" sz="2400" spc="-1" dirty="0">
                <a:solidFill>
                  <a:srgbClr val="404040"/>
                </a:solidFill>
                <a:latin typeface="맑은 고딕"/>
                <a:ea typeface="맑은 고딕"/>
              </a:rPr>
              <a:t>대상이 속하는 범주를 식별</a:t>
            </a:r>
            <a:endParaRPr lang="en-US" altLang="ko-KR" sz="2400" spc="-1" dirty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0" indent="-342900">
              <a:spcBef>
                <a:spcPts val="1200"/>
              </a:spcBef>
              <a:tabLst>
                <a:tab pos="0" algn="l"/>
              </a:tabLst>
            </a:pPr>
            <a:r>
              <a:rPr lang="ko-KR" altLang="en-US" sz="2400" spc="-1" dirty="0">
                <a:solidFill>
                  <a:srgbClr val="404040"/>
                </a:solidFill>
                <a:latin typeface="맑은 고딕"/>
                <a:ea typeface="맑은 고딕"/>
              </a:rPr>
              <a:t>군집화 </a:t>
            </a:r>
            <a:r>
              <a:rPr lang="en-US" altLang="ko-KR" sz="2400" spc="-1" dirty="0">
                <a:solidFill>
                  <a:srgbClr val="404040"/>
                </a:solidFill>
                <a:latin typeface="맑은 고딕"/>
                <a:ea typeface="맑은 고딕"/>
              </a:rPr>
              <a:t>(Clustering): </a:t>
            </a:r>
            <a:r>
              <a:rPr lang="ko-KR" altLang="en-US" sz="2400" spc="-1" dirty="0">
                <a:solidFill>
                  <a:srgbClr val="404040"/>
                </a:solidFill>
                <a:latin typeface="맑은 고딕"/>
                <a:ea typeface="맑은 고딕"/>
              </a:rPr>
              <a:t>대상 사이의 </a:t>
            </a:r>
            <a:r>
              <a:rPr lang="ko-KR" altLang="en-US" sz="2400" spc="-1" dirty="0" err="1">
                <a:solidFill>
                  <a:srgbClr val="404040"/>
                </a:solidFill>
                <a:latin typeface="맑은 고딕"/>
                <a:ea typeface="맑은 고딕"/>
              </a:rPr>
              <a:t>유사도를</a:t>
            </a:r>
            <a:r>
              <a:rPr lang="ko-KR" altLang="en-US" sz="2400" spc="-1" dirty="0">
                <a:solidFill>
                  <a:srgbClr val="404040"/>
                </a:solidFill>
                <a:latin typeface="맑은 고딕"/>
                <a:ea typeface="맑은 고딕"/>
              </a:rPr>
              <a:t> 기준으로 분류</a:t>
            </a:r>
            <a:endParaRPr lang="en-US" altLang="ko-KR" sz="2400" spc="-1" dirty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0" indent="-342900">
              <a:spcBef>
                <a:spcPts val="1200"/>
              </a:spcBef>
              <a:tabLst>
                <a:tab pos="0" algn="l"/>
              </a:tabLst>
            </a:pPr>
            <a:r>
              <a:rPr lang="ko-KR" altLang="en-US" sz="2400" spc="-1" dirty="0">
                <a:solidFill>
                  <a:srgbClr val="404040"/>
                </a:solidFill>
                <a:latin typeface="맑은 고딕"/>
                <a:ea typeface="맑은 고딕"/>
              </a:rPr>
              <a:t>회귀 </a:t>
            </a:r>
            <a:r>
              <a:rPr lang="en-US" altLang="ko-KR" sz="2400" spc="-1" dirty="0">
                <a:solidFill>
                  <a:srgbClr val="404040"/>
                </a:solidFill>
                <a:latin typeface="맑은 고딕"/>
                <a:ea typeface="맑은 고딕"/>
              </a:rPr>
              <a:t>(Regression): </a:t>
            </a:r>
            <a:r>
              <a:rPr lang="ko-KR" altLang="en-US" sz="2400" spc="-1" dirty="0">
                <a:solidFill>
                  <a:srgbClr val="404040"/>
                </a:solidFill>
                <a:latin typeface="맑은 고딕"/>
                <a:ea typeface="맑은 고딕"/>
              </a:rPr>
              <a:t>두 변수 사이의 인과관계를 추론</a:t>
            </a:r>
            <a:endParaRPr lang="ko-KR" altLang="en-US" sz="2400" spc="-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 err="1">
                <a:solidFill>
                  <a:srgbClr val="729FCF"/>
                </a:solidFill>
                <a:latin typeface="맑은 고딕"/>
                <a:ea typeface="맑은 고딕"/>
              </a:rPr>
              <a:t>기계학습의</a:t>
            </a:r>
            <a:r>
              <a:rPr lang="ko-KR" altLang="en-US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 종류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028" name="Picture 4" descr="Machine learning methods over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72" y="3138644"/>
            <a:ext cx="7837198" cy="308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84873" y="6294829"/>
            <a:ext cx="750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출처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http://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www.big-data.tips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/machine-learning-methods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347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idx="4294967295"/>
          </p:nvPr>
        </p:nvSpPr>
        <p:spPr>
          <a:xfrm>
            <a:off x="1181320" y="1190738"/>
            <a:ext cx="8182136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-342900">
              <a:spcBef>
                <a:spcPts val="1200"/>
              </a:spcBef>
              <a:tabLst>
                <a:tab pos="0" algn="l"/>
              </a:tabLst>
            </a:pPr>
            <a:r>
              <a:rPr lang="ko-KR" altLang="en-US" sz="2000" b="1" spc="-1" dirty="0">
                <a:solidFill>
                  <a:srgbClr val="000000"/>
                </a:solidFill>
                <a:latin typeface="맑은 고딕"/>
                <a:ea typeface="맑은 고딕"/>
              </a:rPr>
              <a:t>학습 데이터 </a:t>
            </a:r>
            <a:r>
              <a:rPr lang="en-US" altLang="ko-KR" sz="2000" b="1" spc="-1" dirty="0">
                <a:solidFill>
                  <a:srgbClr val="000000"/>
                </a:solidFill>
                <a:latin typeface="맑은 고딕"/>
                <a:ea typeface="맑은 고딕"/>
              </a:rPr>
              <a:t>(Training Set):</a:t>
            </a:r>
          </a:p>
          <a:p>
            <a:pPr marL="114300" lvl="1" indent="0">
              <a:spcBef>
                <a:spcPts val="1200"/>
              </a:spcBef>
              <a:buNone/>
              <a:tabLst>
                <a:tab pos="0" algn="l"/>
              </a:tabLst>
            </a:pPr>
            <a:r>
              <a:rPr lang="en-US" altLang="ko-KR" sz="2000" spc="-1" dirty="0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lang="ko-KR" altLang="en-US" sz="2000" spc="-1" dirty="0">
                <a:solidFill>
                  <a:srgbClr val="000000"/>
                </a:solidFill>
                <a:latin typeface="맑은 고딕"/>
                <a:ea typeface="맑은 고딕"/>
              </a:rPr>
              <a:t>학습 과정에서 사용되는 데이터</a:t>
            </a:r>
            <a:r>
              <a:rPr lang="en-US" altLang="ko-KR" sz="2000" spc="-1" dirty="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lang="ko-KR" altLang="en-US" sz="2000" spc="-1" dirty="0">
                <a:solidFill>
                  <a:srgbClr val="000000"/>
                </a:solidFill>
                <a:latin typeface="맑은 고딕"/>
                <a:ea typeface="맑은 고딕"/>
              </a:rPr>
              <a:t>매개변수 설정에 이용된다</a:t>
            </a:r>
            <a:endParaRPr lang="en-US" altLang="ko-KR" sz="2000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-342900">
              <a:spcBef>
                <a:spcPts val="1200"/>
              </a:spcBef>
              <a:tabLst>
                <a:tab pos="0" algn="l"/>
              </a:tabLst>
            </a:pPr>
            <a:r>
              <a:rPr lang="ko-KR" altLang="en-US" sz="2000" b="1" spc="-1" dirty="0">
                <a:solidFill>
                  <a:srgbClr val="000000"/>
                </a:solidFill>
                <a:latin typeface="맑은 고딕"/>
                <a:ea typeface="맑은 고딕"/>
              </a:rPr>
              <a:t>테스트 데이터 </a:t>
            </a:r>
            <a:r>
              <a:rPr lang="en-US" altLang="ko-KR" sz="2000" b="1" spc="-1" dirty="0">
                <a:solidFill>
                  <a:srgbClr val="000000"/>
                </a:solidFill>
                <a:latin typeface="맑은 고딕"/>
                <a:ea typeface="맑은 고딕"/>
              </a:rPr>
              <a:t>(Test Set):</a:t>
            </a:r>
          </a:p>
          <a:p>
            <a:pPr marL="0" indent="0">
              <a:spcBef>
                <a:spcPts val="1200"/>
              </a:spcBef>
              <a:buNone/>
              <a:tabLst>
                <a:tab pos="0" algn="l"/>
              </a:tabLst>
            </a:pPr>
            <a:r>
              <a:rPr lang="en-US" altLang="ko-KR" sz="2000" spc="-1" dirty="0">
                <a:solidFill>
                  <a:srgbClr val="000000"/>
                </a:solidFill>
                <a:latin typeface="맑은 고딕"/>
                <a:ea typeface="맑은 고딕"/>
              </a:rPr>
              <a:t>		</a:t>
            </a:r>
            <a:r>
              <a:rPr lang="ko-KR" altLang="en-US" sz="2000" spc="-1" dirty="0">
                <a:solidFill>
                  <a:srgbClr val="000000"/>
                </a:solidFill>
                <a:latin typeface="맑은 고딕"/>
                <a:ea typeface="맑은 고딕"/>
              </a:rPr>
              <a:t>모델의 평가에 사용되는 데이터</a:t>
            </a:r>
            <a:endParaRPr lang="en-US" altLang="ko-KR" sz="2000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-342900">
              <a:spcBef>
                <a:spcPts val="1200"/>
              </a:spcBef>
              <a:tabLst>
                <a:tab pos="0" algn="l"/>
              </a:tabLst>
            </a:pPr>
            <a:r>
              <a:rPr lang="ko-KR" altLang="en-US" sz="2000" b="1" spc="-1" dirty="0">
                <a:solidFill>
                  <a:srgbClr val="000000"/>
                </a:solidFill>
                <a:latin typeface="맑은 고딕"/>
                <a:ea typeface="맑은 고딕"/>
              </a:rPr>
              <a:t>검증 데이터 </a:t>
            </a:r>
            <a:r>
              <a:rPr lang="en-US" altLang="ko-KR" sz="2000" b="1" spc="-1" dirty="0">
                <a:solidFill>
                  <a:srgbClr val="000000"/>
                </a:solidFill>
                <a:latin typeface="맑은 고딕"/>
                <a:ea typeface="맑은 고딕"/>
              </a:rPr>
              <a:t>(Validation Set):</a:t>
            </a:r>
          </a:p>
          <a:p>
            <a:pPr marL="0" indent="0">
              <a:spcBef>
                <a:spcPts val="1200"/>
              </a:spcBef>
              <a:buNone/>
              <a:tabLst>
                <a:tab pos="0" algn="l"/>
              </a:tabLst>
            </a:pPr>
            <a:r>
              <a:rPr lang="en-US" altLang="ko-KR" sz="2000" spc="-1" dirty="0">
                <a:solidFill>
                  <a:srgbClr val="000000"/>
                </a:solidFill>
                <a:latin typeface="맑은 고딕"/>
                <a:ea typeface="맑은 고딕"/>
              </a:rPr>
              <a:t>		</a:t>
            </a:r>
            <a:r>
              <a:rPr lang="ko-KR" altLang="en-US" sz="2000" spc="-1" dirty="0" err="1">
                <a:solidFill>
                  <a:srgbClr val="000000"/>
                </a:solidFill>
                <a:latin typeface="맑은 고딕"/>
                <a:ea typeface="맑은 고딕"/>
              </a:rPr>
              <a:t>하이퍼파라미터</a:t>
            </a:r>
            <a:r>
              <a:rPr lang="ko-KR" altLang="en-US" sz="2000" spc="-1" dirty="0">
                <a:solidFill>
                  <a:srgbClr val="000000"/>
                </a:solidFill>
                <a:latin typeface="맑은 고딕"/>
                <a:ea typeface="맑은 고딕"/>
              </a:rPr>
              <a:t> 조정에 사용되는 데이터</a:t>
            </a:r>
          </a:p>
        </p:txBody>
      </p:sp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 err="1">
                <a:solidFill>
                  <a:srgbClr val="729FCF"/>
                </a:solidFill>
                <a:latin typeface="맑은 고딕"/>
                <a:ea typeface="맑은 고딕"/>
              </a:rPr>
              <a:t>기계학습의</a:t>
            </a:r>
            <a:r>
              <a:rPr lang="ko-KR" altLang="en-US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 </a:t>
            </a:r>
            <a:r>
              <a:rPr lang="ko-KR" altLang="en-US" sz="2800" b="1" strike="noStrike" spc="-1" dirty="0" err="1">
                <a:solidFill>
                  <a:srgbClr val="729FCF"/>
                </a:solidFill>
                <a:latin typeface="맑은 고딕"/>
                <a:ea typeface="맑은 고딕"/>
              </a:rPr>
              <a:t>입력값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913113652"/>
              </p:ext>
            </p:extLst>
          </p:nvPr>
        </p:nvGraphicFramePr>
        <p:xfrm>
          <a:off x="1181320" y="3643489"/>
          <a:ext cx="8128000" cy="3023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2" name="구부러진 연결선 21"/>
          <p:cNvCxnSpPr/>
          <p:nvPr/>
        </p:nvCxnSpPr>
        <p:spPr>
          <a:xfrm>
            <a:off x="4963966" y="2125266"/>
            <a:ext cx="994706" cy="965415"/>
          </a:xfrm>
          <a:prstGeom prst="curvedConnector3">
            <a:avLst>
              <a:gd name="adj1" fmla="val 173242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52493" y="2441392"/>
            <a:ext cx="319991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용어를 혼용하는 경우가 많다</a:t>
            </a:r>
          </a:p>
        </p:txBody>
      </p:sp>
    </p:spTree>
    <p:extLst>
      <p:ext uri="{BB962C8B-B14F-4D97-AF65-F5344CB8AC3E}">
        <p14:creationId xmlns:p14="http://schemas.microsoft.com/office/powerpoint/2010/main" val="409452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idx="4294967295"/>
          </p:nvPr>
        </p:nvSpPr>
        <p:spPr>
          <a:xfrm>
            <a:off x="1181320" y="1622816"/>
            <a:ext cx="8182136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-342900">
              <a:spcBef>
                <a:spcPts val="1200"/>
              </a:spcBef>
              <a:tabLst>
                <a:tab pos="0" algn="l"/>
              </a:tabLst>
            </a:pPr>
            <a:r>
              <a:rPr lang="ko-KR" altLang="en-US" b="1" spc="-1" dirty="0">
                <a:solidFill>
                  <a:srgbClr val="000000"/>
                </a:solidFill>
                <a:latin typeface="맑은 고딕"/>
                <a:ea typeface="맑은 고딕"/>
              </a:rPr>
              <a:t>과</a:t>
            </a:r>
            <a:r>
              <a:rPr lang="en-US" altLang="ko-KR" b="1" spc="-1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altLang="en-US" b="1" spc="-1" dirty="0">
                <a:solidFill>
                  <a:srgbClr val="000000"/>
                </a:solidFill>
                <a:latin typeface="맑은 고딕"/>
                <a:ea typeface="맑은 고딕"/>
              </a:rPr>
              <a:t>대</a:t>
            </a:r>
            <a:r>
              <a:rPr lang="en-US" altLang="ko-KR" b="1" spc="-1" dirty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altLang="en-US" b="1" spc="-1" dirty="0">
                <a:solidFill>
                  <a:srgbClr val="000000"/>
                </a:solidFill>
                <a:latin typeface="맑은 고딕"/>
                <a:ea typeface="맑은 고딕"/>
              </a:rPr>
              <a:t>적합 </a:t>
            </a:r>
            <a:r>
              <a:rPr lang="en-US" altLang="ko-KR" b="1" spc="-1" dirty="0">
                <a:solidFill>
                  <a:srgbClr val="000000"/>
                </a:solidFill>
                <a:latin typeface="맑은 고딕"/>
                <a:ea typeface="맑은 고딕"/>
              </a:rPr>
              <a:t>(Overfitting):</a:t>
            </a:r>
          </a:p>
          <a:p>
            <a:pPr marL="114300" lvl="1" indent="0">
              <a:spcBef>
                <a:spcPts val="1200"/>
              </a:spcBef>
              <a:buNone/>
              <a:tabLst>
                <a:tab pos="0" algn="l"/>
              </a:tabLst>
            </a:pPr>
            <a:r>
              <a:rPr lang="en-US" altLang="ko-KR" sz="2800" spc="-1" dirty="0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lang="ko-KR" altLang="en-US" sz="2800" spc="-1" dirty="0">
                <a:solidFill>
                  <a:srgbClr val="000000"/>
                </a:solidFill>
                <a:latin typeface="맑은 고딕"/>
                <a:ea typeface="맑은 고딕"/>
              </a:rPr>
              <a:t>학습한 데이터 집합에 너무 특정된</a:t>
            </a:r>
            <a:endParaRPr lang="en-US" altLang="ko-KR" sz="2800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14300" lvl="1" indent="0">
              <a:spcBef>
                <a:spcPts val="1200"/>
              </a:spcBef>
              <a:buNone/>
              <a:tabLst>
                <a:tab pos="0" algn="l"/>
              </a:tabLst>
            </a:pPr>
            <a:r>
              <a:rPr lang="en-US" altLang="ko-KR" sz="2800" spc="-1" dirty="0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lang="ko-KR" altLang="en-US" sz="2800" spc="-1" dirty="0">
                <a:solidFill>
                  <a:srgbClr val="000000"/>
                </a:solidFill>
                <a:latin typeface="맑은 고딕"/>
                <a:ea typeface="맑은 고딕"/>
              </a:rPr>
              <a:t>학습 결과가 나오는 경우</a:t>
            </a:r>
            <a:endParaRPr lang="en-US" altLang="ko-KR" sz="2800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14300" lvl="1" indent="0">
              <a:spcBef>
                <a:spcPts val="1200"/>
              </a:spcBef>
              <a:buNone/>
              <a:tabLst>
                <a:tab pos="0" algn="l"/>
              </a:tabLst>
            </a:pPr>
            <a:endParaRPr lang="en-US" altLang="ko-KR" sz="2800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-342900">
              <a:spcBef>
                <a:spcPts val="1200"/>
              </a:spcBef>
              <a:tabLst>
                <a:tab pos="0" algn="l"/>
              </a:tabLst>
            </a:pPr>
            <a:r>
              <a:rPr lang="ko-KR" altLang="en-US" b="1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과소적합</a:t>
            </a:r>
            <a:r>
              <a:rPr lang="ko-KR" altLang="en-US" b="1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b="1" spc="-1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altLang="ko-KR" b="1" spc="-1" dirty="0" err="1">
                <a:solidFill>
                  <a:srgbClr val="000000"/>
                </a:solidFill>
                <a:latin typeface="맑은 고딕"/>
                <a:ea typeface="맑은 고딕"/>
              </a:rPr>
              <a:t>Underfitting</a:t>
            </a:r>
            <a:r>
              <a:rPr lang="en-US" altLang="ko-KR" b="1" spc="-1" dirty="0">
                <a:solidFill>
                  <a:srgbClr val="000000"/>
                </a:solidFill>
                <a:latin typeface="맑은 고딕"/>
                <a:ea typeface="맑은 고딕"/>
              </a:rPr>
              <a:t>):</a:t>
            </a:r>
          </a:p>
          <a:p>
            <a:pPr marL="0" indent="0">
              <a:spcBef>
                <a:spcPts val="1200"/>
              </a:spcBef>
              <a:buNone/>
              <a:tabLst>
                <a:tab pos="0" algn="l"/>
              </a:tabLst>
            </a:pPr>
            <a:r>
              <a:rPr lang="en-US" altLang="ko-KR" spc="-1" dirty="0">
                <a:solidFill>
                  <a:srgbClr val="000000"/>
                </a:solidFill>
                <a:latin typeface="맑은 고딕"/>
                <a:ea typeface="맑은 고딕"/>
              </a:rPr>
              <a:t>		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맑은 고딕"/>
              </a:rPr>
              <a:t>기계학습 모델이 너무 단순해서</a:t>
            </a:r>
            <a:endParaRPr lang="en-US" altLang="ko-KR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>
              <a:spcBef>
                <a:spcPts val="1200"/>
              </a:spcBef>
              <a:buNone/>
              <a:tabLst>
                <a:tab pos="0" algn="l"/>
              </a:tabLst>
            </a:pPr>
            <a:r>
              <a:rPr lang="en-US" altLang="ko-KR" spc="-1" dirty="0">
                <a:solidFill>
                  <a:srgbClr val="000000"/>
                </a:solidFill>
                <a:latin typeface="맑은 고딕"/>
                <a:ea typeface="맑은 고딕"/>
              </a:rPr>
              <a:t>		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맑은 고딕"/>
              </a:rPr>
              <a:t>데이터의 구조를 </a:t>
            </a:r>
            <a:r>
              <a:rPr lang="en-US" altLang="ko-KR" spc="-1" dirty="0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맑은 고딕"/>
              </a:rPr>
              <a:t>제대로 표현할 수 없는 경우</a:t>
            </a:r>
            <a:endParaRPr lang="en-US" altLang="ko-KR" spc="-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기계학습에서 일어나는 문제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6908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idx="4294967295"/>
          </p:nvPr>
        </p:nvSpPr>
        <p:spPr>
          <a:xfrm>
            <a:off x="1181320" y="5255289"/>
            <a:ext cx="8182136" cy="140676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spcBef>
                <a:spcPts val="1200"/>
              </a:spcBef>
              <a:buNone/>
              <a:tabLst>
                <a:tab pos="0" algn="l"/>
              </a:tabLst>
            </a:pPr>
            <a:r>
              <a:rPr lang="ko-KR" altLang="en-US" sz="2000" spc="-1" dirty="0">
                <a:solidFill>
                  <a:srgbClr val="000000"/>
                </a:solidFill>
                <a:latin typeface="맑은 고딕"/>
                <a:ea typeface="맑은 고딕"/>
              </a:rPr>
              <a:t>위 그래프에서 빨간색</a:t>
            </a:r>
            <a:r>
              <a:rPr lang="en-US" altLang="ko-KR" sz="2000" spc="-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2000" spc="-1" dirty="0">
                <a:solidFill>
                  <a:srgbClr val="000000"/>
                </a:solidFill>
                <a:latin typeface="맑은 고딕"/>
                <a:ea typeface="맑은 고딕"/>
              </a:rPr>
              <a:t>파란색 점을 구분할 때</a:t>
            </a:r>
            <a:r>
              <a:rPr lang="en-US" altLang="ko-KR" sz="2000" spc="-1" dirty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</a:p>
          <a:p>
            <a:pPr>
              <a:spcBef>
                <a:spcPts val="1200"/>
              </a:spcBef>
              <a:tabLst>
                <a:tab pos="0" algn="l"/>
              </a:tabLst>
            </a:pPr>
            <a:r>
              <a:rPr lang="ko-KR" altLang="en-US" sz="2000" b="1" spc="-1" dirty="0">
                <a:solidFill>
                  <a:schemeClr val="accent4"/>
                </a:solidFill>
                <a:latin typeface="맑은 고딕"/>
                <a:ea typeface="맑은 고딕"/>
              </a:rPr>
              <a:t>녹색 선</a:t>
            </a:r>
            <a:r>
              <a:rPr lang="ko-KR" altLang="en-US" sz="2000" spc="-1" dirty="0">
                <a:solidFill>
                  <a:srgbClr val="000000"/>
                </a:solidFill>
                <a:latin typeface="맑은 고딕"/>
                <a:ea typeface="맑은 고딕"/>
              </a:rPr>
              <a:t>의 경우 </a:t>
            </a:r>
            <a:r>
              <a:rPr lang="ko-KR" altLang="en-US" sz="2000" b="1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과적합</a:t>
            </a:r>
            <a:r>
              <a:rPr lang="ko-KR" altLang="en-US" sz="2000" spc="-1" dirty="0" err="1">
                <a:solidFill>
                  <a:srgbClr val="000000"/>
                </a:solidFill>
                <a:latin typeface="맑은 고딕"/>
                <a:ea typeface="맑은 고딕"/>
              </a:rPr>
              <a:t>된</a:t>
            </a:r>
            <a:r>
              <a:rPr lang="ko-KR" altLang="en-US" sz="2000" spc="-1" dirty="0">
                <a:solidFill>
                  <a:srgbClr val="000000"/>
                </a:solidFill>
                <a:latin typeface="맑은 고딕"/>
                <a:ea typeface="맑은 고딕"/>
              </a:rPr>
              <a:t> 모델을 나타내며</a:t>
            </a:r>
            <a:endParaRPr lang="en-US" altLang="ko-KR" sz="2000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Bef>
                <a:spcPts val="1200"/>
              </a:spcBef>
              <a:tabLst>
                <a:tab pos="0" algn="l"/>
              </a:tabLst>
            </a:pPr>
            <a:r>
              <a:rPr lang="ko-KR" altLang="en-US" sz="2000" b="1" spc="-1" dirty="0">
                <a:solidFill>
                  <a:srgbClr val="000000"/>
                </a:solidFill>
                <a:latin typeface="맑은 고딕"/>
                <a:ea typeface="맑은 고딕"/>
              </a:rPr>
              <a:t>검은 선</a:t>
            </a:r>
            <a:r>
              <a:rPr lang="ko-KR" altLang="en-US" sz="2000" spc="-1" dirty="0">
                <a:solidFill>
                  <a:srgbClr val="000000"/>
                </a:solidFill>
                <a:latin typeface="맑은 고딕"/>
                <a:ea typeface="맑은 고딕"/>
              </a:rPr>
              <a:t>의 경우 </a:t>
            </a:r>
            <a:r>
              <a:rPr lang="ko-KR" altLang="en-US" sz="2000" b="1" spc="-1" dirty="0">
                <a:solidFill>
                  <a:srgbClr val="000000"/>
                </a:solidFill>
                <a:latin typeface="맑은 고딕"/>
                <a:ea typeface="맑은 고딕"/>
              </a:rPr>
              <a:t>적절한 수준</a:t>
            </a:r>
            <a:r>
              <a:rPr lang="ko-KR" altLang="en-US" sz="2000" spc="-1" dirty="0">
                <a:solidFill>
                  <a:srgbClr val="000000"/>
                </a:solidFill>
                <a:latin typeface="맑은 고딕"/>
                <a:ea typeface="맑은 고딕"/>
              </a:rPr>
              <a:t>의 학습 모델을 나타냅니다</a:t>
            </a:r>
            <a:endParaRPr lang="en-US" altLang="ko-KR" sz="2000" spc="-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 err="1">
                <a:solidFill>
                  <a:srgbClr val="729FCF"/>
                </a:solidFill>
                <a:latin typeface="맑은 고딕"/>
                <a:ea typeface="맑은 고딕"/>
              </a:rPr>
              <a:t>과적합의</a:t>
            </a:r>
            <a:r>
              <a:rPr lang="ko-KR" altLang="en-US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 예시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499" y="595369"/>
            <a:ext cx="4773901" cy="45019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712870" y="3652845"/>
            <a:ext cx="10871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Chabacano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38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idx="4294967295"/>
          </p:nvPr>
        </p:nvSpPr>
        <p:spPr>
          <a:xfrm>
            <a:off x="1181320" y="5255289"/>
            <a:ext cx="8182136" cy="140676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spcBef>
                <a:spcPts val="1200"/>
              </a:spcBef>
              <a:buNone/>
              <a:tabLst>
                <a:tab pos="0" algn="l"/>
              </a:tabLst>
            </a:pPr>
            <a:r>
              <a:rPr lang="ko-KR" altLang="en-US" sz="2000" spc="-1" dirty="0">
                <a:solidFill>
                  <a:srgbClr val="000000"/>
                </a:solidFill>
                <a:latin typeface="맑은 고딕"/>
                <a:ea typeface="맑은 고딕"/>
              </a:rPr>
              <a:t>위 그래프에서 파란색 점이 나타내는 경향성을 확인할 때</a:t>
            </a:r>
            <a:r>
              <a:rPr lang="en-US" altLang="ko-KR" sz="2000" spc="-1" dirty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</a:p>
          <a:p>
            <a:pPr>
              <a:spcBef>
                <a:spcPts val="1200"/>
              </a:spcBef>
              <a:tabLst>
                <a:tab pos="0" algn="l"/>
              </a:tabLst>
            </a:pPr>
            <a:r>
              <a:rPr lang="ko-KR" altLang="en-US" sz="2000" b="1" spc="-1" dirty="0">
                <a:solidFill>
                  <a:srgbClr val="FF0000"/>
                </a:solidFill>
                <a:latin typeface="맑은 고딕"/>
                <a:ea typeface="맑은 고딕"/>
              </a:rPr>
              <a:t>빨간 선</a:t>
            </a:r>
            <a:r>
              <a:rPr lang="ko-KR" altLang="en-US" sz="2000" spc="-1" dirty="0">
                <a:solidFill>
                  <a:srgbClr val="000000"/>
                </a:solidFill>
                <a:latin typeface="맑은 고딕"/>
                <a:ea typeface="맑은 고딕"/>
              </a:rPr>
              <a:t>의 경우 </a:t>
            </a:r>
            <a:r>
              <a:rPr lang="ko-KR" altLang="en-US" sz="2000" b="1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과소적합</a:t>
            </a:r>
            <a:r>
              <a:rPr lang="ko-KR" altLang="en-US" sz="2000" spc="-1" dirty="0" err="1">
                <a:solidFill>
                  <a:srgbClr val="000000"/>
                </a:solidFill>
                <a:latin typeface="맑은 고딕"/>
                <a:ea typeface="맑은 고딕"/>
              </a:rPr>
              <a:t>된</a:t>
            </a:r>
            <a:r>
              <a:rPr lang="ko-KR" altLang="en-US" sz="2000" spc="-1" dirty="0">
                <a:solidFill>
                  <a:srgbClr val="000000"/>
                </a:solidFill>
                <a:latin typeface="맑은 고딕"/>
                <a:ea typeface="맑은 고딕"/>
              </a:rPr>
              <a:t> 모델을 나타냅니다</a:t>
            </a:r>
            <a:endParaRPr lang="en-US" altLang="ko-KR" sz="2000" spc="-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 err="1">
                <a:solidFill>
                  <a:srgbClr val="729FCF"/>
                </a:solidFill>
                <a:latin typeface="맑은 고딕"/>
                <a:ea typeface="맑은 고딕"/>
              </a:rPr>
              <a:t>과</a:t>
            </a:r>
            <a:r>
              <a:rPr lang="ko-KR" altLang="en-US" sz="2800" b="1" spc="-1" dirty="0" err="1">
                <a:solidFill>
                  <a:srgbClr val="729FCF"/>
                </a:solidFill>
                <a:latin typeface="맑은 고딕"/>
                <a:ea typeface="맑은 고딕"/>
              </a:rPr>
              <a:t>소</a:t>
            </a:r>
            <a:r>
              <a:rPr lang="ko-KR" altLang="en-US" sz="2800" b="1" strike="noStrike" spc="-1" dirty="0" err="1">
                <a:solidFill>
                  <a:srgbClr val="729FCF"/>
                </a:solidFill>
                <a:latin typeface="맑은 고딕"/>
                <a:ea typeface="맑은 고딕"/>
              </a:rPr>
              <a:t>적합의</a:t>
            </a:r>
            <a:r>
              <a:rPr lang="ko-KR" altLang="en-US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 예시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65019" y="4476809"/>
            <a:ext cx="8787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AAStein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File:Underfitted 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00" y="1258560"/>
            <a:ext cx="5725019" cy="36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72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idx="4294967295"/>
          </p:nvPr>
        </p:nvSpPr>
        <p:spPr>
          <a:xfrm>
            <a:off x="1181320" y="1330000"/>
            <a:ext cx="8063640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spcBef>
                <a:spcPts val="1200"/>
              </a:spcBef>
              <a:buNone/>
              <a:tabLst>
                <a:tab pos="0" algn="l"/>
              </a:tabLst>
            </a:pPr>
            <a:r>
              <a:rPr lang="ko-KR" altLang="en-US" sz="2000" spc="-1" dirty="0">
                <a:solidFill>
                  <a:srgbClr val="404040"/>
                </a:solidFill>
                <a:latin typeface="맑은 고딕"/>
                <a:ea typeface="맑은 고딕"/>
              </a:rPr>
              <a:t>주어진 문제를 얼마나 잘 맞췄는가를 기준으로 평가</a:t>
            </a:r>
            <a:endParaRPr lang="en-US" altLang="ko-KR" sz="2000" spc="-1" dirty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0" indent="-342900">
              <a:spcBef>
                <a:spcPts val="1200"/>
              </a:spcBef>
              <a:tabLst>
                <a:tab pos="0" algn="l"/>
              </a:tabLst>
            </a:pPr>
            <a:endParaRPr lang="en-US" altLang="ko-KR" sz="2000" spc="-1" dirty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0" indent="0">
              <a:spcBef>
                <a:spcPts val="1200"/>
              </a:spcBef>
              <a:buNone/>
              <a:tabLst>
                <a:tab pos="0" algn="l"/>
              </a:tabLst>
            </a:pPr>
            <a:r>
              <a:rPr lang="en-US" altLang="ko-KR" sz="2000" b="1" spc="-1" dirty="0">
                <a:solidFill>
                  <a:srgbClr val="404040"/>
                </a:solidFill>
                <a:latin typeface="맑은 고딕"/>
                <a:ea typeface="맑은 고딕"/>
              </a:rPr>
              <a:t>[</a:t>
            </a:r>
            <a:r>
              <a:rPr lang="ko-KR" altLang="en-US" sz="2000" b="1" spc="-1" dirty="0">
                <a:solidFill>
                  <a:srgbClr val="404040"/>
                </a:solidFill>
                <a:latin typeface="맑은 고딕"/>
                <a:ea typeface="맑은 고딕"/>
              </a:rPr>
              <a:t>대표적인 기계학습 평가항목</a:t>
            </a:r>
            <a:r>
              <a:rPr lang="en-US" altLang="ko-KR" sz="2000" b="1" spc="-1" dirty="0">
                <a:solidFill>
                  <a:srgbClr val="404040"/>
                </a:solidFill>
                <a:latin typeface="맑은 고딕"/>
                <a:ea typeface="맑은 고딕"/>
              </a:rPr>
              <a:t>]</a:t>
            </a:r>
          </a:p>
          <a:p>
            <a:pPr marL="0" indent="0">
              <a:spcBef>
                <a:spcPts val="1200"/>
              </a:spcBef>
              <a:buNone/>
              <a:tabLst>
                <a:tab pos="0" algn="l"/>
              </a:tabLst>
            </a:pPr>
            <a:r>
              <a:rPr lang="en-US" altLang="ko-KR" sz="2000" spc="-1" dirty="0">
                <a:solidFill>
                  <a:srgbClr val="404040"/>
                </a:solidFill>
                <a:latin typeface="맑은 고딕"/>
                <a:ea typeface="맑은 고딕"/>
              </a:rPr>
              <a:t>TP (True Positive, </a:t>
            </a:r>
            <a:r>
              <a:rPr lang="ko-KR" altLang="en-US" sz="2000" spc="-1" dirty="0" err="1">
                <a:solidFill>
                  <a:srgbClr val="404040"/>
                </a:solidFill>
                <a:latin typeface="맑은 고딕"/>
                <a:ea typeface="맑은 고딕"/>
              </a:rPr>
              <a:t>진양성</a:t>
            </a:r>
            <a:r>
              <a:rPr lang="en-US" altLang="ko-KR" sz="2000" spc="-1" dirty="0">
                <a:solidFill>
                  <a:srgbClr val="404040"/>
                </a:solidFill>
                <a:latin typeface="맑은 고딕"/>
                <a:ea typeface="맑은 고딕"/>
              </a:rPr>
              <a:t>):	</a:t>
            </a:r>
            <a:r>
              <a:rPr lang="ko-KR" altLang="en-US" sz="2000" spc="-1" dirty="0">
                <a:solidFill>
                  <a:srgbClr val="404040"/>
                </a:solidFill>
                <a:latin typeface="맑은 고딕"/>
                <a:ea typeface="맑은 고딕"/>
              </a:rPr>
              <a:t>실제 참인 값을 참이라고 예측</a:t>
            </a:r>
            <a:endParaRPr lang="en-US" altLang="ko-KR" sz="2000" spc="-1" dirty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0" indent="0">
              <a:spcBef>
                <a:spcPts val="1200"/>
              </a:spcBef>
              <a:buNone/>
              <a:tabLst>
                <a:tab pos="0" algn="l"/>
              </a:tabLst>
            </a:pPr>
            <a:r>
              <a:rPr lang="en-US" altLang="ko-KR" sz="2000" spc="-1" dirty="0">
                <a:solidFill>
                  <a:srgbClr val="404040"/>
                </a:solidFill>
                <a:latin typeface="맑은 고딕"/>
                <a:ea typeface="맑은 고딕"/>
              </a:rPr>
              <a:t>TN (True Negative, </a:t>
            </a:r>
            <a:r>
              <a:rPr lang="en-US" altLang="ko-KR" sz="2000" spc="-1" dirty="0" err="1">
                <a:solidFill>
                  <a:srgbClr val="404040"/>
                </a:solidFill>
                <a:latin typeface="맑은 고딕"/>
                <a:ea typeface="맑은 고딕"/>
              </a:rPr>
              <a:t>진음성</a:t>
            </a:r>
            <a:r>
              <a:rPr lang="en-US" altLang="ko-KR" sz="2000" spc="-1" dirty="0">
                <a:solidFill>
                  <a:srgbClr val="404040"/>
                </a:solidFill>
                <a:latin typeface="맑은 고딕"/>
                <a:ea typeface="맑은 고딕"/>
              </a:rPr>
              <a:t>):	</a:t>
            </a:r>
            <a:r>
              <a:rPr lang="ko-KR" altLang="en-US" sz="2000" spc="-1" dirty="0">
                <a:solidFill>
                  <a:srgbClr val="404040"/>
                </a:solidFill>
                <a:latin typeface="맑은 고딕"/>
                <a:ea typeface="맑은 고딕"/>
              </a:rPr>
              <a:t>실제 거짓인 값을 거짓이라 예측</a:t>
            </a:r>
            <a:endParaRPr lang="en-US" altLang="ko-KR" sz="2000" spc="-1" dirty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0" indent="0">
              <a:spcBef>
                <a:spcPts val="1200"/>
              </a:spcBef>
              <a:buNone/>
              <a:tabLst>
                <a:tab pos="0" algn="l"/>
              </a:tabLst>
            </a:pPr>
            <a:r>
              <a:rPr lang="en-US" altLang="ko-KR" sz="2000" spc="-1" dirty="0">
                <a:solidFill>
                  <a:srgbClr val="404040"/>
                </a:solidFill>
                <a:latin typeface="맑은 고딕"/>
                <a:ea typeface="맑은 고딕"/>
              </a:rPr>
              <a:t>FP (False Positive, </a:t>
            </a:r>
            <a:r>
              <a:rPr lang="ko-KR" altLang="en-US" sz="2000" spc="-1" dirty="0" err="1">
                <a:solidFill>
                  <a:srgbClr val="404040"/>
                </a:solidFill>
                <a:latin typeface="맑은 고딕"/>
                <a:ea typeface="맑은 고딕"/>
              </a:rPr>
              <a:t>위양성</a:t>
            </a:r>
            <a:r>
              <a:rPr lang="en-US" altLang="ko-KR" sz="2000" spc="-1" dirty="0">
                <a:solidFill>
                  <a:srgbClr val="404040"/>
                </a:solidFill>
                <a:latin typeface="맑은 고딕"/>
                <a:ea typeface="맑은 고딕"/>
              </a:rPr>
              <a:t>):	</a:t>
            </a:r>
            <a:r>
              <a:rPr lang="ko-KR" altLang="en-US" sz="2000" spc="-1" dirty="0">
                <a:solidFill>
                  <a:srgbClr val="404040"/>
                </a:solidFill>
                <a:latin typeface="맑은 고딕"/>
                <a:ea typeface="맑은 고딕"/>
              </a:rPr>
              <a:t>실제 거짓인 값을 참이라고 예측</a:t>
            </a:r>
            <a:endParaRPr lang="en-US" altLang="ko-KR" sz="2000" spc="-1" dirty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0" indent="0">
              <a:spcBef>
                <a:spcPts val="1200"/>
              </a:spcBef>
              <a:buNone/>
              <a:tabLst>
                <a:tab pos="0" algn="l"/>
              </a:tabLst>
            </a:pPr>
            <a:r>
              <a:rPr lang="en-US" altLang="ko-KR" sz="2000" spc="-1" dirty="0">
                <a:solidFill>
                  <a:srgbClr val="404040"/>
                </a:solidFill>
                <a:latin typeface="맑은 고딕"/>
                <a:ea typeface="맑은 고딕"/>
              </a:rPr>
              <a:t>FN (False Negative, </a:t>
            </a:r>
            <a:r>
              <a:rPr lang="ko-KR" altLang="en-US" sz="2000" spc="-1" dirty="0" err="1">
                <a:solidFill>
                  <a:srgbClr val="404040"/>
                </a:solidFill>
                <a:latin typeface="맑은 고딕"/>
                <a:ea typeface="맑은 고딕"/>
              </a:rPr>
              <a:t>위음성</a:t>
            </a:r>
            <a:r>
              <a:rPr lang="en-US" altLang="ko-KR" sz="2000" spc="-1" dirty="0">
                <a:solidFill>
                  <a:srgbClr val="404040"/>
                </a:solidFill>
                <a:latin typeface="맑은 고딕"/>
                <a:ea typeface="맑은 고딕"/>
              </a:rPr>
              <a:t>):	</a:t>
            </a:r>
            <a:r>
              <a:rPr lang="ko-KR" altLang="en-US" sz="2000" spc="-1" dirty="0">
                <a:solidFill>
                  <a:srgbClr val="404040"/>
                </a:solidFill>
                <a:latin typeface="맑은 고딕"/>
                <a:ea typeface="맑은 고딕"/>
              </a:rPr>
              <a:t>실제 참인 값을 거짓이라 예측</a:t>
            </a:r>
            <a:endParaRPr lang="en-US" altLang="ko-KR" sz="2000" spc="-1" dirty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0" indent="-342900">
              <a:spcBef>
                <a:spcPts val="1200"/>
              </a:spcBef>
              <a:tabLst>
                <a:tab pos="0" algn="l"/>
              </a:tabLst>
            </a:pPr>
            <a:endParaRPr lang="en-US" altLang="ko-KR" sz="2000" spc="-1" dirty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0" indent="-342900">
              <a:spcBef>
                <a:spcPts val="1200"/>
              </a:spcBef>
              <a:tabLst>
                <a:tab pos="0" algn="l"/>
              </a:tabLst>
            </a:pPr>
            <a:r>
              <a:rPr lang="ko-KR" altLang="en-US" sz="2000" spc="-1" dirty="0">
                <a:solidFill>
                  <a:srgbClr val="404040"/>
                </a:solidFill>
                <a:latin typeface="맑은 고딕"/>
                <a:ea typeface="맑은 고딕"/>
              </a:rPr>
              <a:t>정확도 </a:t>
            </a:r>
            <a:r>
              <a:rPr lang="en-US" altLang="ko-KR" sz="2000" spc="-1" dirty="0">
                <a:solidFill>
                  <a:srgbClr val="404040"/>
                </a:solidFill>
                <a:latin typeface="맑은 고딕"/>
                <a:ea typeface="맑은 고딕"/>
              </a:rPr>
              <a:t>(Accuracy):	(TP+TN) / (TP+TN+FP+FN)</a:t>
            </a:r>
          </a:p>
          <a:p>
            <a:pPr marL="0" indent="-342900">
              <a:spcBef>
                <a:spcPts val="1200"/>
              </a:spcBef>
              <a:tabLst>
                <a:tab pos="0" algn="l"/>
              </a:tabLst>
            </a:pPr>
            <a:r>
              <a:rPr lang="ko-KR" altLang="en-US" sz="2000" spc="-1" dirty="0">
                <a:solidFill>
                  <a:srgbClr val="404040"/>
                </a:solidFill>
                <a:latin typeface="맑은 고딕"/>
                <a:ea typeface="맑은 고딕"/>
              </a:rPr>
              <a:t>정밀도 </a:t>
            </a:r>
            <a:r>
              <a:rPr lang="en-US" altLang="ko-KR" sz="2000" spc="-1" dirty="0">
                <a:solidFill>
                  <a:srgbClr val="404040"/>
                </a:solidFill>
                <a:latin typeface="맑은 고딕"/>
                <a:ea typeface="맑은 고딕"/>
              </a:rPr>
              <a:t>(Precision):	TP / (TP+FP)</a:t>
            </a:r>
          </a:p>
          <a:p>
            <a:pPr marL="0" indent="-342900">
              <a:spcBef>
                <a:spcPts val="1200"/>
              </a:spcBef>
              <a:tabLst>
                <a:tab pos="0" algn="l"/>
              </a:tabLst>
            </a:pPr>
            <a:r>
              <a:rPr lang="ko-KR" altLang="en-US" sz="2000" spc="-1" dirty="0">
                <a:solidFill>
                  <a:srgbClr val="404040"/>
                </a:solidFill>
                <a:latin typeface="맑은 고딕"/>
                <a:ea typeface="맑은 고딕"/>
              </a:rPr>
              <a:t>특이도 </a:t>
            </a:r>
            <a:r>
              <a:rPr lang="en-US" altLang="ko-KR" sz="2000" spc="-1" dirty="0">
                <a:solidFill>
                  <a:srgbClr val="404040"/>
                </a:solidFill>
                <a:latin typeface="맑은 고딕"/>
                <a:ea typeface="맑은 고딕"/>
              </a:rPr>
              <a:t>(Specificity):	TN / (TN+FP)</a:t>
            </a:r>
          </a:p>
          <a:p>
            <a:pPr marL="0" indent="-342900">
              <a:spcBef>
                <a:spcPts val="1200"/>
              </a:spcBef>
              <a:tabLst>
                <a:tab pos="0" algn="l"/>
              </a:tabLst>
            </a:pPr>
            <a:r>
              <a:rPr lang="ko-KR" altLang="en-US" sz="2000" spc="-1" dirty="0">
                <a:solidFill>
                  <a:srgbClr val="404040"/>
                </a:solidFill>
                <a:latin typeface="맑은 고딕"/>
                <a:ea typeface="맑은 고딕"/>
              </a:rPr>
              <a:t>민감도 </a:t>
            </a:r>
            <a:r>
              <a:rPr lang="en-US" altLang="ko-KR" sz="2000" spc="-1" dirty="0">
                <a:solidFill>
                  <a:srgbClr val="404040"/>
                </a:solidFill>
                <a:latin typeface="맑은 고딕"/>
                <a:ea typeface="맑은 고딕"/>
              </a:rPr>
              <a:t>(Sensitivity):	TP / (TP+FN)</a:t>
            </a:r>
            <a:endParaRPr lang="ko-KR" altLang="en-US" sz="2000" spc="-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기계학습 모델의 평가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2665338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4296</TotalTime>
  <Words>227</Words>
  <Application>Microsoft Office PowerPoint</Application>
  <PresentationFormat>와이드스크린</PresentationFormat>
  <Paragraphs>73</Paragraphs>
  <Slides>11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패싯</vt:lpstr>
      <vt:lpstr>파이썬 기계학습 개론</vt:lpstr>
      <vt:lpstr>인공지능 (Artificial Intelligence, AI)</vt:lpstr>
      <vt:lpstr>기계학습 (Machine Learning)</vt:lpstr>
      <vt:lpstr>기계학습의 종류</vt:lpstr>
      <vt:lpstr>기계학습의 입력값</vt:lpstr>
      <vt:lpstr>기계학습에서 일어나는 문제</vt:lpstr>
      <vt:lpstr>과적합의 예시</vt:lpstr>
      <vt:lpstr>과소적합의 예시</vt:lpstr>
      <vt:lpstr>기계학습 모델의 평가</vt:lpstr>
      <vt:lpstr>사이킷런 (Scikit-learn)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boring ariel</dc:creator>
  <dc:description/>
  <cp:lastModifiedBy>user</cp:lastModifiedBy>
  <cp:revision>427</cp:revision>
  <dcterms:created xsi:type="dcterms:W3CDTF">2021-09-30T03:55:32Z</dcterms:created>
  <dcterms:modified xsi:type="dcterms:W3CDTF">2024-08-19T01:16:02Z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10</vt:i4>
  </property>
</Properties>
</file>